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 id="2147483713" r:id="rId4"/>
  </p:sldMasterIdLst>
  <p:notesMasterIdLst>
    <p:notesMasterId r:id="rId42"/>
  </p:notesMasterIdLst>
  <p:sldIdLst>
    <p:sldId id="256" r:id="rId5"/>
    <p:sldId id="276" r:id="rId6"/>
    <p:sldId id="282" r:id="rId7"/>
    <p:sldId id="257" r:id="rId8"/>
    <p:sldId id="275" r:id="rId9"/>
    <p:sldId id="278" r:id="rId10"/>
    <p:sldId id="284" r:id="rId11"/>
    <p:sldId id="285" r:id="rId12"/>
    <p:sldId id="286" r:id="rId13"/>
    <p:sldId id="289" r:id="rId14"/>
    <p:sldId id="288" r:id="rId15"/>
    <p:sldId id="287" r:id="rId16"/>
    <p:sldId id="290" r:id="rId17"/>
    <p:sldId id="298" r:id="rId18"/>
    <p:sldId id="279" r:id="rId19"/>
    <p:sldId id="294" r:id="rId20"/>
    <p:sldId id="295" r:id="rId21"/>
    <p:sldId id="296" r:id="rId22"/>
    <p:sldId id="297" r:id="rId23"/>
    <p:sldId id="280" r:id="rId24"/>
    <p:sldId id="305" r:id="rId25"/>
    <p:sldId id="306" r:id="rId26"/>
    <p:sldId id="308" r:id="rId27"/>
    <p:sldId id="307" r:id="rId28"/>
    <p:sldId id="283" r:id="rId29"/>
    <p:sldId id="309" r:id="rId30"/>
    <p:sldId id="310" r:id="rId31"/>
    <p:sldId id="311" r:id="rId32"/>
    <p:sldId id="312" r:id="rId33"/>
    <p:sldId id="281" r:id="rId34"/>
    <p:sldId id="303" r:id="rId35"/>
    <p:sldId id="304" r:id="rId36"/>
    <p:sldId id="299" r:id="rId37"/>
    <p:sldId id="301" r:id="rId38"/>
    <p:sldId id="302" r:id="rId39"/>
    <p:sldId id="291" r:id="rId40"/>
    <p:sldId id="292" r:id="rId41"/>
  </p:sldIdLst>
  <p:sldSz cx="10080625" cy="6300788"/>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984">
          <p15:clr>
            <a:srgbClr val="A4A3A4"/>
          </p15:clr>
        </p15:guide>
        <p15:guide id="2" pos="3175">
          <p15:clr>
            <a:srgbClr val="A4A3A4"/>
          </p15:clr>
        </p15:guide>
      </p15:sldGuideLst>
    </p:ext>
    <p:ext uri="{2D200454-40CA-4A62-9FC3-DE9A4176ACB9}">
      <p15:notesGuideLst xmlns=""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2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37" autoAdjust="0"/>
  </p:normalViewPr>
  <p:slideViewPr>
    <p:cSldViewPr>
      <p:cViewPr>
        <p:scale>
          <a:sx n="125" d="100"/>
          <a:sy n="125" d="100"/>
        </p:scale>
        <p:origin x="-828" y="-72"/>
      </p:cViewPr>
      <p:guideLst>
        <p:guide orient="horz" pos="1984"/>
        <p:guide pos="3175"/>
      </p:guideLst>
    </p:cSldViewPr>
  </p:slideViewPr>
  <p:notesTextViewPr>
    <p:cViewPr>
      <p:scale>
        <a:sx n="100" d="100"/>
        <a:sy n="100" d="100"/>
      </p:scale>
      <p:origin x="0" y="0"/>
    </p:cViewPr>
  </p:notesTextViewPr>
  <p:notesViewPr>
    <p:cSldViewPr>
      <p:cViewPr>
        <p:scale>
          <a:sx n="150" d="100"/>
          <a:sy n="150" d="100"/>
        </p:scale>
        <p:origin x="-2358" y="642"/>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1660" b="0" strike="noStrike" spc="-1">
                <a:solidFill>
                  <a:srgbClr val="000000"/>
                </a:solidFill>
                <a:latin typeface="Calibri"/>
              </a:rPr>
              <a:t>Click to move the slide</a:t>
            </a:r>
          </a:p>
        </p:txBody>
      </p:sp>
      <p:sp>
        <p:nvSpPr>
          <p:cNvPr id="287"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Click to edit the notes format</a:t>
            </a:r>
          </a:p>
        </p:txBody>
      </p:sp>
      <p:sp>
        <p:nvSpPr>
          <p:cNvPr id="288"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&lt;header&gt;</a:t>
            </a:r>
          </a:p>
        </p:txBody>
      </p:sp>
      <p:sp>
        <p:nvSpPr>
          <p:cNvPr id="28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&lt;date/time&gt;</a:t>
            </a:r>
          </a:p>
        </p:txBody>
      </p:sp>
      <p:sp>
        <p:nvSpPr>
          <p:cNvPr id="29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&lt;footer&gt;</a:t>
            </a:r>
          </a:p>
        </p:txBody>
      </p:sp>
      <p:sp>
        <p:nvSpPr>
          <p:cNvPr id="29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315DB4F4-3519-4DB5-83B1-E42A83728F89}" type="slidenum">
              <a:rPr lang="en-US" sz="1400" b="0" strike="noStrike" spc="-1">
                <a:latin typeface="Times New Roman"/>
              </a:rPr>
              <a:pPr algn="r"/>
              <a:t>‹Nr.›</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573088" y="812800"/>
            <a:ext cx="6413500" cy="4008438"/>
          </a:xfrm>
          <a:prstGeom prst="rect">
            <a:avLst/>
          </a:prstGeom>
        </p:spPr>
      </p:sp>
      <p:sp>
        <p:nvSpPr>
          <p:cNvPr id="434" name="PlaceHolder 2"/>
          <p:cNvSpPr>
            <a:spLocks noGrp="1"/>
          </p:cNvSpPr>
          <p:nvPr>
            <p:ph type="body"/>
          </p:nvPr>
        </p:nvSpPr>
        <p:spPr>
          <a:xfrm>
            <a:off x="756000" y="5078520"/>
            <a:ext cx="6047640" cy="4811040"/>
          </a:xfrm>
          <a:prstGeom prst="rect">
            <a:avLst/>
          </a:prstGeom>
        </p:spPr>
        <p:txBody>
          <a:bodyPr lIns="0" tIns="0" rIns="0" bIns="0">
            <a:noAutofit/>
          </a:bodyPr>
          <a:lstStyle/>
          <a:p>
            <a:endParaRPr lang="en-US"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air over Fram Strait slightly warms up (not movement related, but prolly gains heat from ocean)</a:t>
            </a:r>
          </a:p>
          <a:p>
            <a:endParaRPr lang="de-DE"/>
          </a:p>
          <a:p>
            <a:r>
              <a:rPr lang="de-DE"/>
              <a:t>Iceland low significantly fades but still pushes warm air northwards on its eastern edge</a:t>
            </a:r>
          </a:p>
          <a:p>
            <a:r>
              <a:rPr lang="de-DE">
                <a:sym typeface="Wingdings" pitchFamily="2" charset="2"/>
              </a:rPr>
              <a:t> slight development potential because Low at front of trough</a:t>
            </a:r>
            <a:endParaRPr lang="de-DE"/>
          </a:p>
          <a:p>
            <a:endParaRPr lang="de-DE"/>
          </a:p>
          <a:p>
            <a:r>
              <a:rPr lang="de-DE"/>
              <a:t>warm south east of Sv. almost gone, but Low still between Sv. and Norway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The low NE of Iceland deepened slightly, pushing warm air in a south-easterly fashion into the Fram Strait</a:t>
            </a:r>
          </a:p>
          <a:p>
            <a:endParaRPr lang="de-DE"/>
          </a:p>
          <a:p>
            <a:pPr>
              <a:buFont typeface="Wingdings"/>
              <a:buChar char="à"/>
            </a:pPr>
            <a:r>
              <a:rPr lang="de-DE">
                <a:sym typeface="Wingdings" pitchFamily="2" charset="2"/>
              </a:rPr>
              <a:t>low-level winds partly inverted compared to 2nd March;</a:t>
            </a:r>
          </a:p>
          <a:p>
            <a:pPr>
              <a:buFont typeface="Wingdings"/>
              <a:buChar char="à"/>
            </a:pPr>
            <a:r>
              <a:rPr lang="de-DE"/>
              <a:t>south of Sv. still north-easterlies because that Low is still not totally gone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Iceland low deepens more but the short wave trough is quite tilted so that we don't really have a southerly flow there (rather easterly)</a:t>
            </a:r>
          </a:p>
          <a:p>
            <a:endParaRPr lang="de-DE"/>
          </a:p>
          <a:p>
            <a:r>
              <a:rPr lang="de-DE"/>
              <a:t>High NE of Svalbard </a:t>
            </a:r>
            <a:r>
              <a:rPr lang="de-DE">
                <a:sym typeface="Wingdings" pitchFamily="2" charset="2"/>
              </a:rPr>
              <a:t> no longer two different sfc wind patterns in that area, but partly weak winds</a:t>
            </a:r>
          </a:p>
          <a:p>
            <a:endParaRPr lang="de-DE">
              <a:sym typeface="Wingdings" pitchFamily="2" charset="2"/>
            </a:endParaRPr>
          </a:p>
          <a:p>
            <a:r>
              <a:rPr lang="de-DE">
                <a:sym typeface="Wingdings" pitchFamily="2" charset="2"/>
              </a:rPr>
              <a:t>former trough over Svalbard now gone</a:t>
            </a:r>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WAA fades, but still slightly present; T850 still increased slightly</a:t>
            </a:r>
          </a:p>
          <a:p>
            <a:endParaRPr lang="de-DE"/>
          </a:p>
          <a:p>
            <a:r>
              <a:rPr lang="de-DE"/>
              <a:t>WAA over north Norway</a:t>
            </a:r>
          </a:p>
          <a:p>
            <a:endParaRPr lang="de-DE"/>
          </a:p>
          <a:p>
            <a:r>
              <a:rPr lang="de-DE"/>
              <a:t>orogr. enhanced precip at Norweg coast</a:t>
            </a:r>
          </a:p>
          <a:p>
            <a:endParaRPr lang="de-DE"/>
          </a:p>
          <a:p>
            <a:r>
              <a:rPr lang="de-DE"/>
              <a:t>strong cooling in North Greenland</a:t>
            </a:r>
          </a:p>
          <a:p>
            <a:endParaRPr lang="de-DE"/>
          </a:p>
          <a:p>
            <a:r>
              <a:rPr lang="de-DE"/>
              <a:t>Low N of Iceland still present, but now fully moist and warm core</a:t>
            </a:r>
          </a:p>
          <a:p>
            <a:r>
              <a:rPr lang="de-DE">
                <a:sym typeface="Wingdings" pitchFamily="2" charset="2"/>
              </a:rPr>
              <a:t> no further development; also centered in trough; moderate blob of precip</a:t>
            </a:r>
            <a:endParaRPr lang="de-DE"/>
          </a:p>
          <a:p>
            <a:endParaRPr lang="de-DE"/>
          </a:p>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dirty="0" err="1"/>
              <a:t>low</a:t>
            </a:r>
            <a:r>
              <a:rPr lang="de-DE" dirty="0"/>
              <a:t> (</a:t>
            </a:r>
            <a:r>
              <a:rPr lang="de-DE" dirty="0" err="1"/>
              <a:t>now</a:t>
            </a:r>
            <a:r>
              <a:rPr lang="de-DE" dirty="0"/>
              <a:t> S </a:t>
            </a:r>
            <a:r>
              <a:rPr lang="de-DE" dirty="0" err="1"/>
              <a:t>of</a:t>
            </a:r>
            <a:r>
              <a:rPr lang="de-DE" dirty="0"/>
              <a:t> </a:t>
            </a:r>
            <a:r>
              <a:rPr lang="de-DE" dirty="0" err="1"/>
              <a:t>Svalb</a:t>
            </a:r>
            <a:r>
              <a:rPr lang="de-DE" dirty="0"/>
              <a:t>) </a:t>
            </a:r>
            <a:r>
              <a:rPr lang="de-DE" dirty="0" err="1"/>
              <a:t>weakens</a:t>
            </a:r>
            <a:r>
              <a:rPr lang="de-DE" dirty="0"/>
              <a:t>, </a:t>
            </a:r>
            <a:r>
              <a:rPr lang="de-DE" dirty="0" err="1"/>
              <a:t>south-easterlies</a:t>
            </a:r>
            <a:r>
              <a:rPr lang="de-DE" dirty="0"/>
              <a:t> </a:t>
            </a:r>
            <a:r>
              <a:rPr lang="de-DE" dirty="0" err="1"/>
              <a:t>around</a:t>
            </a:r>
            <a:r>
              <a:rPr lang="de-DE" dirty="0"/>
              <a:t> Svalbard (</a:t>
            </a:r>
            <a:r>
              <a:rPr lang="de-DE" dirty="0" err="1"/>
              <a:t>except</a:t>
            </a:r>
            <a:r>
              <a:rPr lang="de-DE" dirty="0"/>
              <a:t> </a:t>
            </a:r>
            <a:r>
              <a:rPr lang="de-DE" dirty="0" err="1"/>
              <a:t>Fram</a:t>
            </a:r>
            <a:r>
              <a:rPr lang="de-DE" dirty="0"/>
              <a:t> </a:t>
            </a:r>
            <a:r>
              <a:rPr lang="de-DE" dirty="0" err="1"/>
              <a:t>Strait</a:t>
            </a:r>
            <a:r>
              <a:rPr lang="de-DE" dirty="0"/>
              <a:t>)</a:t>
            </a:r>
          </a:p>
          <a:p>
            <a:r>
              <a:rPr lang="de-DE" dirty="0" err="1"/>
              <a:t>precip</a:t>
            </a:r>
            <a:r>
              <a:rPr lang="de-DE" dirty="0"/>
              <a:t> </a:t>
            </a:r>
            <a:r>
              <a:rPr lang="de-DE" dirty="0" err="1"/>
              <a:t>south</a:t>
            </a:r>
            <a:r>
              <a:rPr lang="de-DE" dirty="0"/>
              <a:t> </a:t>
            </a:r>
            <a:r>
              <a:rPr lang="de-DE" dirty="0" err="1"/>
              <a:t>of</a:t>
            </a:r>
            <a:r>
              <a:rPr lang="de-DE" dirty="0"/>
              <a:t> </a:t>
            </a:r>
            <a:r>
              <a:rPr lang="de-DE" dirty="0" err="1"/>
              <a:t>Sv</a:t>
            </a:r>
            <a:r>
              <a:rPr lang="de-DE" dirty="0"/>
              <a:t>. and in a </a:t>
            </a:r>
            <a:r>
              <a:rPr lang="de-DE" dirty="0" err="1"/>
              <a:t>stripey</a:t>
            </a:r>
            <a:r>
              <a:rPr lang="de-DE" dirty="0"/>
              <a:t> </a:t>
            </a:r>
            <a:r>
              <a:rPr lang="de-DE" dirty="0" err="1"/>
              <a:t>convergence</a:t>
            </a:r>
            <a:r>
              <a:rPr lang="de-DE" dirty="0"/>
              <a:t> </a:t>
            </a:r>
            <a:r>
              <a:rPr lang="de-DE" dirty="0" err="1"/>
              <a:t>zone</a:t>
            </a:r>
            <a:r>
              <a:rPr lang="de-DE" dirty="0"/>
              <a:t> in </a:t>
            </a:r>
            <a:r>
              <a:rPr lang="de-DE" dirty="0" err="1"/>
              <a:t>Fram</a:t>
            </a:r>
            <a:r>
              <a:rPr lang="de-DE" dirty="0"/>
              <a:t> </a:t>
            </a:r>
            <a:r>
              <a:rPr lang="de-DE" dirty="0" err="1"/>
              <a:t>Strait</a:t>
            </a:r>
            <a:endParaRPr lang="de-DE" dirty="0"/>
          </a:p>
          <a:p>
            <a:endParaRPr lang="de-DE" dirty="0"/>
          </a:p>
          <a:p>
            <a:r>
              <a:rPr lang="de-DE" dirty="0"/>
              <a:t>High NW </a:t>
            </a:r>
            <a:r>
              <a:rPr lang="de-DE" dirty="0" err="1"/>
              <a:t>of</a:t>
            </a:r>
            <a:r>
              <a:rPr lang="de-DE" dirty="0"/>
              <a:t> </a:t>
            </a:r>
            <a:r>
              <a:rPr lang="de-DE" dirty="0" err="1"/>
              <a:t>Sv</a:t>
            </a:r>
            <a:r>
              <a:rPr lang="de-DE" dirty="0"/>
              <a:t> </a:t>
            </a:r>
            <a:r>
              <a:rPr lang="de-DE" dirty="0" err="1"/>
              <a:t>remains</a:t>
            </a:r>
            <a:r>
              <a:rPr lang="de-DE" dirty="0"/>
              <a:t> </a:t>
            </a:r>
            <a:r>
              <a:rPr lang="de-DE" dirty="0">
                <a:sym typeface="Wingdings" pitchFamily="2" charset="2"/>
              </a:rPr>
              <a:t> SE </a:t>
            </a:r>
            <a:r>
              <a:rPr lang="de-DE" dirty="0" err="1">
                <a:sym typeface="Wingdings" pitchFamily="2" charset="2"/>
              </a:rPr>
              <a:t>winds</a:t>
            </a:r>
            <a:r>
              <a:rPr lang="de-DE" dirty="0">
                <a:sym typeface="Wingdings" pitchFamily="2" charset="2"/>
              </a:rPr>
              <a:t> </a:t>
            </a:r>
            <a:r>
              <a:rPr lang="de-DE" dirty="0" err="1">
                <a:sym typeface="Wingdings" pitchFamily="2" charset="2"/>
              </a:rPr>
              <a:t>over</a:t>
            </a:r>
            <a:r>
              <a:rPr lang="de-DE" dirty="0">
                <a:sym typeface="Wingdings" pitchFamily="2" charset="2"/>
              </a:rPr>
              <a:t> Svalbard</a:t>
            </a:r>
          </a:p>
          <a:p>
            <a:endParaRPr lang="de-DE" dirty="0">
              <a:sym typeface="Wingdings" pitchFamily="2" charset="2"/>
            </a:endParaRPr>
          </a:p>
          <a:p>
            <a:r>
              <a:rPr lang="de-DE" dirty="0">
                <a:sym typeface="Wingdings" pitchFamily="2" charset="2"/>
              </a:rPr>
              <a:t>High </a:t>
            </a:r>
            <a:r>
              <a:rPr lang="de-DE" err="1">
                <a:sym typeface="Wingdings" pitchFamily="2" charset="2"/>
              </a:rPr>
              <a:t>over</a:t>
            </a:r>
            <a:r>
              <a:rPr lang="de-DE">
                <a:sym typeface="Wingdings" pitchFamily="2" charset="2"/>
              </a:rPr>
              <a:t> </a:t>
            </a:r>
            <a:r>
              <a:rPr lang="de-DE" smtClean="0">
                <a:sym typeface="Wingdings" pitchFamily="2" charset="2"/>
              </a:rPr>
              <a:t>Greenland</a:t>
            </a:r>
            <a:endParaRPr lang="de-DE" dirty="0">
              <a:sym typeface="Wingdings" pitchFamily="2" charset="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dirty="0"/>
              <a:t>850 hPa </a:t>
            </a:r>
            <a:r>
              <a:rPr lang="de-DE" dirty="0" err="1"/>
              <a:t>theta_e</a:t>
            </a:r>
            <a:r>
              <a:rPr lang="de-DE" dirty="0"/>
              <a:t>; 500 hPa </a:t>
            </a:r>
            <a:r>
              <a:rPr lang="de-DE" dirty="0" err="1"/>
              <a:t>geopot</a:t>
            </a:r>
            <a:r>
              <a:rPr lang="de-DE" dirty="0"/>
              <a:t> &amp; </a:t>
            </a:r>
            <a:r>
              <a:rPr lang="de-DE"/>
              <a:t>wind;</a:t>
            </a:r>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core pressure of Low between Sv and Iceland still uncertain (might develop deeper or shallower), general wind pattern should be the same because POSITION seems pretty certain (just intensity is uncertain)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dissolving phase and arrival of new ridge (with warm air) make things more uncertain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dirty="0" err="1"/>
              <a:t>old</a:t>
            </a:r>
            <a:r>
              <a:rPr lang="de-DE" dirty="0"/>
              <a:t> Low S </a:t>
            </a:r>
            <a:r>
              <a:rPr lang="de-DE" dirty="0" err="1"/>
              <a:t>of</a:t>
            </a:r>
            <a:r>
              <a:rPr lang="de-DE" dirty="0"/>
              <a:t> </a:t>
            </a:r>
            <a:r>
              <a:rPr lang="de-DE" dirty="0" err="1"/>
              <a:t>Sv</a:t>
            </a:r>
            <a:r>
              <a:rPr lang="de-DE" dirty="0"/>
              <a:t>. </a:t>
            </a:r>
            <a:r>
              <a:rPr lang="de-DE" dirty="0">
                <a:sym typeface="Wingdings" pitchFamily="2" charset="2"/>
              </a:rPr>
              <a:t> </a:t>
            </a:r>
            <a:r>
              <a:rPr lang="de-DE" dirty="0" err="1">
                <a:sym typeface="Wingdings" pitchFamily="2" charset="2"/>
              </a:rPr>
              <a:t>northerly</a:t>
            </a:r>
            <a:r>
              <a:rPr lang="de-DE" dirty="0">
                <a:sym typeface="Wingdings" pitchFamily="2" charset="2"/>
              </a:rPr>
              <a:t> </a:t>
            </a:r>
            <a:r>
              <a:rPr lang="de-DE" dirty="0" err="1">
                <a:sym typeface="Wingdings" pitchFamily="2" charset="2"/>
              </a:rPr>
              <a:t>to</a:t>
            </a:r>
            <a:r>
              <a:rPr lang="de-DE" dirty="0">
                <a:sym typeface="Wingdings" pitchFamily="2" charset="2"/>
              </a:rPr>
              <a:t> </a:t>
            </a:r>
            <a:r>
              <a:rPr lang="de-DE" dirty="0" err="1">
                <a:sym typeface="Wingdings" pitchFamily="2" charset="2"/>
              </a:rPr>
              <a:t>northeasterliesy</a:t>
            </a:r>
            <a:r>
              <a:rPr lang="de-DE" dirty="0">
                <a:sym typeface="Wingdings" pitchFamily="2" charset="2"/>
              </a:rPr>
              <a:t> </a:t>
            </a:r>
            <a:r>
              <a:rPr lang="de-DE" dirty="0" err="1">
                <a:sym typeface="Wingdings" pitchFamily="2" charset="2"/>
              </a:rPr>
              <a:t>above</a:t>
            </a:r>
            <a:r>
              <a:rPr lang="de-DE" dirty="0">
                <a:sym typeface="Wingdings" pitchFamily="2" charset="2"/>
              </a:rPr>
              <a:t> </a:t>
            </a:r>
            <a:r>
              <a:rPr lang="de-DE" dirty="0" err="1">
                <a:sym typeface="Wingdings" pitchFamily="2" charset="2"/>
              </a:rPr>
              <a:t>Sv</a:t>
            </a:r>
            <a:r>
              <a:rPr lang="de-DE" dirty="0">
                <a:sym typeface="Wingdings" pitchFamily="2" charset="2"/>
              </a:rPr>
              <a:t>. and </a:t>
            </a:r>
            <a:r>
              <a:rPr lang="de-DE" dirty="0" err="1">
                <a:sym typeface="Wingdings" pitchFamily="2" charset="2"/>
              </a:rPr>
              <a:t>Framstr</a:t>
            </a:r>
            <a:r>
              <a:rPr lang="de-DE" dirty="0">
                <a:sym typeface="Wingdings" pitchFamily="2" charset="2"/>
              </a:rPr>
              <a:t>.</a:t>
            </a:r>
          </a:p>
          <a:p>
            <a:endParaRPr lang="de-DE" dirty="0">
              <a:sym typeface="Wingdings" pitchFamily="2" charset="2"/>
            </a:endParaRPr>
          </a:p>
          <a:p>
            <a:r>
              <a:rPr lang="de-DE" dirty="0">
                <a:sym typeface="Wingdings" pitchFamily="2" charset="2"/>
              </a:rPr>
              <a:t>still </a:t>
            </a:r>
            <a:r>
              <a:rPr lang="de-DE" dirty="0" err="1">
                <a:sym typeface="Wingdings" pitchFamily="2" charset="2"/>
              </a:rPr>
              <a:t>transports</a:t>
            </a:r>
            <a:r>
              <a:rPr lang="de-DE" dirty="0">
                <a:sym typeface="Wingdings" pitchFamily="2" charset="2"/>
              </a:rPr>
              <a:t> </a:t>
            </a:r>
            <a:r>
              <a:rPr lang="de-DE" dirty="0" err="1">
                <a:sym typeface="Wingdings" pitchFamily="2" charset="2"/>
              </a:rPr>
              <a:t>cooled</a:t>
            </a:r>
            <a:r>
              <a:rPr lang="de-DE" dirty="0">
                <a:sym typeface="Wingdings" pitchFamily="2" charset="2"/>
              </a:rPr>
              <a:t> </a:t>
            </a:r>
            <a:r>
              <a:rPr lang="de-DE" dirty="0" err="1">
                <a:sym typeface="Wingdings" pitchFamily="2" charset="2"/>
              </a:rPr>
              <a:t>mid-lat</a:t>
            </a:r>
            <a:r>
              <a:rPr lang="de-DE" dirty="0">
                <a:sym typeface="Wingdings" pitchFamily="2" charset="2"/>
              </a:rPr>
              <a:t> </a:t>
            </a:r>
            <a:r>
              <a:rPr lang="de-DE" dirty="0" err="1">
                <a:sym typeface="Wingdings" pitchFamily="2" charset="2"/>
              </a:rPr>
              <a:t>air</a:t>
            </a:r>
            <a:r>
              <a:rPr lang="de-DE" dirty="0">
                <a:sym typeface="Wingdings" pitchFamily="2" charset="2"/>
              </a:rPr>
              <a:t> on </a:t>
            </a:r>
            <a:r>
              <a:rPr lang="de-DE" dirty="0" err="1">
                <a:sym typeface="Wingdings" pitchFamily="2" charset="2"/>
              </a:rPr>
              <a:t>its</a:t>
            </a:r>
            <a:r>
              <a:rPr lang="de-DE" dirty="0">
                <a:sym typeface="Wingdings" pitchFamily="2" charset="2"/>
              </a:rPr>
              <a:t> southern end</a:t>
            </a:r>
          </a:p>
          <a:p>
            <a:endParaRPr lang="de-DE" dirty="0">
              <a:sym typeface="Wingdings" pitchFamily="2" charset="2"/>
            </a:endParaRPr>
          </a:p>
          <a:p>
            <a:r>
              <a:rPr lang="de-DE" dirty="0" err="1">
                <a:sym typeface="Wingdings" pitchFamily="2" charset="2"/>
              </a:rPr>
              <a:t>steering</a:t>
            </a:r>
            <a:r>
              <a:rPr lang="de-DE" dirty="0">
                <a:sym typeface="Wingdings" pitchFamily="2" charset="2"/>
              </a:rPr>
              <a:t> Iceland </a:t>
            </a:r>
            <a:r>
              <a:rPr lang="de-DE" dirty="0" err="1">
                <a:sym typeface="Wingdings" pitchFamily="2" charset="2"/>
              </a:rPr>
              <a:t>low</a:t>
            </a:r>
            <a:r>
              <a:rPr lang="de-DE" dirty="0">
                <a:sym typeface="Wingdings" pitchFamily="2" charset="2"/>
              </a:rPr>
              <a:t> (</a:t>
            </a:r>
            <a:r>
              <a:rPr lang="de-DE" dirty="0" err="1">
                <a:sym typeface="Wingdings" pitchFamily="2" charset="2"/>
              </a:rPr>
              <a:t>south</a:t>
            </a:r>
            <a:r>
              <a:rPr lang="de-DE" dirty="0">
                <a:sym typeface="Wingdings" pitchFamily="2" charset="2"/>
              </a:rPr>
              <a:t> </a:t>
            </a:r>
            <a:r>
              <a:rPr lang="de-DE" dirty="0" err="1">
                <a:sym typeface="Wingdings" pitchFamily="2" charset="2"/>
              </a:rPr>
              <a:t>of</a:t>
            </a:r>
            <a:r>
              <a:rPr lang="de-DE" dirty="0">
                <a:sym typeface="Wingdings" pitchFamily="2" charset="2"/>
              </a:rPr>
              <a:t> Greenland)</a:t>
            </a:r>
          </a:p>
          <a:p>
            <a:endParaRPr lang="de-DE" dirty="0">
              <a:sym typeface="Wingdings" pitchFamily="2" charset="2"/>
            </a:endParaRPr>
          </a:p>
          <a:p>
            <a:r>
              <a:rPr lang="de-DE" dirty="0" err="1">
                <a:sym typeface="Wingdings" pitchFamily="2" charset="2"/>
              </a:rPr>
              <a:t>barometric</a:t>
            </a:r>
            <a:r>
              <a:rPr lang="de-DE" dirty="0">
                <a:sym typeface="Wingdings" pitchFamily="2" charset="2"/>
              </a:rPr>
              <a:t> </a:t>
            </a:r>
            <a:r>
              <a:rPr lang="de-DE" dirty="0" err="1">
                <a:sym typeface="Wingdings" pitchFamily="2" charset="2"/>
              </a:rPr>
              <a:t>swamp</a:t>
            </a:r>
            <a:r>
              <a:rPr lang="de-DE" dirty="0">
                <a:sym typeface="Wingdings" pitchFamily="2" charset="2"/>
              </a:rPr>
              <a:t> </a:t>
            </a:r>
            <a:r>
              <a:rPr lang="de-DE" dirty="0" err="1">
                <a:sym typeface="Wingdings" pitchFamily="2" charset="2"/>
              </a:rPr>
              <a:t>over</a:t>
            </a:r>
            <a:r>
              <a:rPr lang="de-DE" dirty="0">
                <a:sym typeface="Wingdings" pitchFamily="2" charset="2"/>
              </a:rPr>
              <a:t> Arctic </a:t>
            </a:r>
            <a:r>
              <a:rPr lang="de-DE" dirty="0" err="1">
                <a:sym typeface="Wingdings" pitchFamily="2" charset="2"/>
              </a:rPr>
              <a:t>ocean</a:t>
            </a:r>
            <a:r>
              <a:rPr lang="de-DE" dirty="0">
                <a:sym typeface="Wingdings" pitchFamily="2" charset="2"/>
              </a:rPr>
              <a:t> (</a:t>
            </a:r>
            <a:r>
              <a:rPr lang="de-DE" dirty="0" err="1">
                <a:sym typeface="Wingdings" pitchFamily="2" charset="2"/>
              </a:rPr>
              <a:t>no</a:t>
            </a:r>
            <a:r>
              <a:rPr lang="de-DE" dirty="0">
                <a:sym typeface="Wingdings" pitchFamily="2" charset="2"/>
              </a:rPr>
              <a:t> sign. </a:t>
            </a:r>
            <a:r>
              <a:rPr lang="de-DE" dirty="0" err="1">
                <a:sym typeface="Wingdings" pitchFamily="2" charset="2"/>
              </a:rPr>
              <a:t>air</a:t>
            </a:r>
            <a:r>
              <a:rPr lang="de-DE" dirty="0">
                <a:sym typeface="Wingdings" pitchFamily="2" charset="2"/>
              </a:rPr>
              <a:t> </a:t>
            </a:r>
            <a:r>
              <a:rPr lang="de-DE" dirty="0" err="1">
                <a:sym typeface="Wingdings" pitchFamily="2" charset="2"/>
              </a:rPr>
              <a:t>motion</a:t>
            </a:r>
            <a:r>
              <a:rPr lang="de-DE" dirty="0">
                <a:sym typeface="Wingdings" pitchFamily="2" charset="2"/>
              </a:rPr>
              <a:t>)</a:t>
            </a:r>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Warm and moist mid-lat air north of Norway</a:t>
            </a:r>
          </a:p>
          <a:p>
            <a:endParaRPr lang="de-DE"/>
          </a:p>
          <a:p>
            <a:r>
              <a:rPr lang="de-DE"/>
              <a:t>Cold Air High over Greenland</a:t>
            </a:r>
          </a:p>
          <a:p>
            <a:endParaRPr lang="de-DE"/>
          </a:p>
          <a:p>
            <a:r>
              <a:rPr lang="de-DE">
                <a:sym typeface="Wingdings" pitchFamily="2" charset="2"/>
              </a:rPr>
              <a:t> quite different wind regimes in Fram Strait in mid- and upper troposphere because of that H under cold pool</a:t>
            </a:r>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Warm air almost reaches LYR</a:t>
            </a:r>
          </a:p>
          <a:p>
            <a:endParaRPr lang="de-DE"/>
          </a:p>
          <a:p>
            <a:r>
              <a:rPr lang="de-DE"/>
              <a:t>Cold air on back side of Low advected southwards</a:t>
            </a:r>
          </a:p>
          <a:p>
            <a:endParaRPr lang="de-DE"/>
          </a:p>
          <a:p>
            <a:r>
              <a:rPr lang="de-DE"/>
              <a:t>little air movement in North Atlantic between the Lows</a:t>
            </a:r>
          </a:p>
          <a:p>
            <a:endParaRPr lang="de-DE"/>
          </a:p>
          <a:p>
            <a:r>
              <a:rPr lang="de-DE"/>
              <a:t>https://worldview.earthdata.nasa.gov/?v=-94757.17612037691,-1527678.1889126115,2353081.0725029577,-333082.12695424445&amp;r=32.1120&amp;p=arctic&amp;t=2022-03-02-T16%3A22%3A21Z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3088" y="812800"/>
            <a:ext cx="6413500" cy="4008438"/>
          </a:xfrm>
        </p:spPr>
      </p:sp>
      <p:sp>
        <p:nvSpPr>
          <p:cNvPr id="3" name="Notizenplatzhalter 2"/>
          <p:cNvSpPr>
            <a:spLocks noGrp="1"/>
          </p:cNvSpPr>
          <p:nvPr>
            <p:ph type="body" idx="1"/>
          </p:nvPr>
        </p:nvSpPr>
        <p:spPr/>
        <p:txBody>
          <a:bodyPr>
            <a:normAutofit/>
          </a:bodyPr>
          <a:lstStyle/>
          <a:p>
            <a:r>
              <a:rPr lang="de-DE"/>
              <a:t>Low south-east of Sv. dissipates; connected air mass cools down</a:t>
            </a:r>
          </a:p>
          <a:p>
            <a:endParaRPr lang="de-DE"/>
          </a:p>
          <a:p>
            <a:r>
              <a:rPr lang="de-DE"/>
              <a:t>cold air from Greenland and Fram Strait transported further towards Norway</a:t>
            </a:r>
          </a:p>
          <a:p>
            <a:endParaRPr lang="de-DE"/>
          </a:p>
          <a:p>
            <a:r>
              <a:rPr lang="de-DE"/>
              <a:t>Winds still quite perpendicular to Sea Ice Edge</a:t>
            </a:r>
          </a:p>
          <a:p>
            <a:endParaRPr lang="de-DE"/>
          </a:p>
          <a:p>
            <a:r>
              <a:rPr lang="de-DE"/>
              <a:t>troughs fade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6" name="PlaceHolder 2"/>
          <p:cNvSpPr>
            <a:spLocks noGrp="1"/>
          </p:cNvSpPr>
          <p:nvPr>
            <p:ph type="body"/>
          </p:nvPr>
        </p:nvSpPr>
        <p:spPr>
          <a:xfrm>
            <a:off x="504000" y="1473840"/>
            <a:ext cx="9071640" cy="1742760"/>
          </a:xfrm>
          <a:prstGeom prst="rect">
            <a:avLst/>
          </a:prstGeom>
        </p:spPr>
        <p:txBody>
          <a:bodyPr lIns="0" tIns="0" rIns="0" bIns="0">
            <a:normAutofit/>
          </a:bodyPr>
          <a:lstStyle/>
          <a:p>
            <a:endParaRPr lang="en-US" sz="3559" b="0" strike="noStrike" spc="-1">
              <a:latin typeface="Arial"/>
            </a:endParaRPr>
          </a:p>
        </p:txBody>
      </p:sp>
      <p:sp>
        <p:nvSpPr>
          <p:cNvPr id="27" name="PlaceHolder 3"/>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9"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30"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31"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
        <p:nvSpPr>
          <p:cNvPr id="32" name="PlaceHolder 5"/>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34" name="PlaceHolder 2"/>
          <p:cNvSpPr>
            <a:spLocks noGrp="1"/>
          </p:cNvSpPr>
          <p:nvPr>
            <p:ph type="body"/>
          </p:nvPr>
        </p:nvSpPr>
        <p:spPr>
          <a:xfrm>
            <a:off x="504000" y="1473840"/>
            <a:ext cx="2920680" cy="1742760"/>
          </a:xfrm>
          <a:prstGeom prst="rect">
            <a:avLst/>
          </a:prstGeom>
        </p:spPr>
        <p:txBody>
          <a:bodyPr lIns="0" tIns="0" rIns="0" bIns="0">
            <a:normAutofit/>
          </a:bodyPr>
          <a:lstStyle/>
          <a:p>
            <a:endParaRPr lang="en-US" sz="3559" b="0" strike="noStrike" spc="-1">
              <a:latin typeface="Arial"/>
            </a:endParaRPr>
          </a:p>
        </p:txBody>
      </p:sp>
      <p:sp>
        <p:nvSpPr>
          <p:cNvPr id="35" name="PlaceHolder 3"/>
          <p:cNvSpPr>
            <a:spLocks noGrp="1"/>
          </p:cNvSpPr>
          <p:nvPr>
            <p:ph type="body"/>
          </p:nvPr>
        </p:nvSpPr>
        <p:spPr>
          <a:xfrm>
            <a:off x="3571200" y="1473840"/>
            <a:ext cx="2920680" cy="1742760"/>
          </a:xfrm>
          <a:prstGeom prst="rect">
            <a:avLst/>
          </a:prstGeom>
        </p:spPr>
        <p:txBody>
          <a:bodyPr lIns="0" tIns="0" rIns="0" bIns="0">
            <a:normAutofit/>
          </a:bodyPr>
          <a:lstStyle/>
          <a:p>
            <a:endParaRPr lang="en-US" sz="3559" b="0" strike="noStrike" spc="-1">
              <a:latin typeface="Arial"/>
            </a:endParaRPr>
          </a:p>
        </p:txBody>
      </p:sp>
      <p:sp>
        <p:nvSpPr>
          <p:cNvPr id="36" name="PlaceHolder 4"/>
          <p:cNvSpPr>
            <a:spLocks noGrp="1"/>
          </p:cNvSpPr>
          <p:nvPr>
            <p:ph type="body"/>
          </p:nvPr>
        </p:nvSpPr>
        <p:spPr>
          <a:xfrm>
            <a:off x="6638040" y="1473840"/>
            <a:ext cx="2920680" cy="1742760"/>
          </a:xfrm>
          <a:prstGeom prst="rect">
            <a:avLst/>
          </a:prstGeom>
        </p:spPr>
        <p:txBody>
          <a:bodyPr lIns="0" tIns="0" rIns="0" bIns="0">
            <a:normAutofit/>
          </a:bodyPr>
          <a:lstStyle/>
          <a:p>
            <a:endParaRPr lang="en-US" sz="3559" b="0" strike="noStrike" spc="-1">
              <a:latin typeface="Arial"/>
            </a:endParaRPr>
          </a:p>
        </p:txBody>
      </p:sp>
      <p:sp>
        <p:nvSpPr>
          <p:cNvPr id="37" name="PlaceHolder 5"/>
          <p:cNvSpPr>
            <a:spLocks noGrp="1"/>
          </p:cNvSpPr>
          <p:nvPr>
            <p:ph type="body"/>
          </p:nvPr>
        </p:nvSpPr>
        <p:spPr>
          <a:xfrm>
            <a:off x="504000" y="3382560"/>
            <a:ext cx="2920680" cy="1742760"/>
          </a:xfrm>
          <a:prstGeom prst="rect">
            <a:avLst/>
          </a:prstGeom>
        </p:spPr>
        <p:txBody>
          <a:bodyPr lIns="0" tIns="0" rIns="0" bIns="0">
            <a:normAutofit/>
          </a:bodyPr>
          <a:lstStyle/>
          <a:p>
            <a:endParaRPr lang="en-US" sz="3559" b="0" strike="noStrike" spc="-1">
              <a:latin typeface="Arial"/>
            </a:endParaRPr>
          </a:p>
        </p:txBody>
      </p:sp>
      <p:sp>
        <p:nvSpPr>
          <p:cNvPr id="38" name="PlaceHolder 6"/>
          <p:cNvSpPr>
            <a:spLocks noGrp="1"/>
          </p:cNvSpPr>
          <p:nvPr>
            <p:ph type="body"/>
          </p:nvPr>
        </p:nvSpPr>
        <p:spPr>
          <a:xfrm>
            <a:off x="3571200" y="3382560"/>
            <a:ext cx="2920680" cy="1742760"/>
          </a:xfrm>
          <a:prstGeom prst="rect">
            <a:avLst/>
          </a:prstGeom>
        </p:spPr>
        <p:txBody>
          <a:bodyPr lIns="0" tIns="0" rIns="0" bIns="0">
            <a:normAutofit/>
          </a:bodyPr>
          <a:lstStyle/>
          <a:p>
            <a:endParaRPr lang="en-US" sz="3559" b="0" strike="noStrike" spc="-1">
              <a:latin typeface="Arial"/>
            </a:endParaRPr>
          </a:p>
        </p:txBody>
      </p:sp>
      <p:sp>
        <p:nvSpPr>
          <p:cNvPr id="39" name="PlaceHolder 7"/>
          <p:cNvSpPr>
            <a:spLocks noGrp="1"/>
          </p:cNvSpPr>
          <p:nvPr>
            <p:ph type="body"/>
          </p:nvPr>
        </p:nvSpPr>
        <p:spPr>
          <a:xfrm>
            <a:off x="6638040" y="3382560"/>
            <a:ext cx="292068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87" name="PlaceHolder 2"/>
          <p:cNvSpPr>
            <a:spLocks noGrp="1"/>
          </p:cNvSpPr>
          <p:nvPr>
            <p:ph type="subTitle"/>
          </p:nvPr>
        </p:nvSpPr>
        <p:spPr>
          <a:xfrm>
            <a:off x="504000" y="1473840"/>
            <a:ext cx="9071640" cy="3653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89" name="PlaceHolder 2"/>
          <p:cNvSpPr>
            <a:spLocks noGrp="1"/>
          </p:cNvSpPr>
          <p:nvPr>
            <p:ph type="body"/>
          </p:nvPr>
        </p:nvSpPr>
        <p:spPr>
          <a:xfrm>
            <a:off x="504000" y="1473840"/>
            <a:ext cx="907164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91"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92"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4000" y="250920"/>
            <a:ext cx="9071640" cy="4875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96"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97"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
        <p:nvSpPr>
          <p:cNvPr id="98"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5" name="PlaceHolder 2"/>
          <p:cNvSpPr>
            <a:spLocks noGrp="1"/>
          </p:cNvSpPr>
          <p:nvPr>
            <p:ph type="subTitle"/>
          </p:nvPr>
        </p:nvSpPr>
        <p:spPr>
          <a:xfrm>
            <a:off x="504000" y="1473840"/>
            <a:ext cx="9071640" cy="3653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00"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101"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102" name="PlaceHolder 4"/>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04"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105"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106" name="PlaceHolder 4"/>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08" name="PlaceHolder 2"/>
          <p:cNvSpPr>
            <a:spLocks noGrp="1"/>
          </p:cNvSpPr>
          <p:nvPr>
            <p:ph type="body"/>
          </p:nvPr>
        </p:nvSpPr>
        <p:spPr>
          <a:xfrm>
            <a:off x="504000" y="1473840"/>
            <a:ext cx="9071640" cy="1742760"/>
          </a:xfrm>
          <a:prstGeom prst="rect">
            <a:avLst/>
          </a:prstGeom>
        </p:spPr>
        <p:txBody>
          <a:bodyPr lIns="0" tIns="0" rIns="0" bIns="0">
            <a:normAutofit/>
          </a:bodyPr>
          <a:lstStyle/>
          <a:p>
            <a:endParaRPr lang="en-US" sz="3559" b="0" strike="noStrike" spc="-1">
              <a:latin typeface="Arial"/>
            </a:endParaRPr>
          </a:p>
        </p:txBody>
      </p:sp>
      <p:sp>
        <p:nvSpPr>
          <p:cNvPr id="109" name="PlaceHolder 3"/>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11"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112"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113"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
        <p:nvSpPr>
          <p:cNvPr id="114" name="PlaceHolder 5"/>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16" name="PlaceHolder 2"/>
          <p:cNvSpPr>
            <a:spLocks noGrp="1"/>
          </p:cNvSpPr>
          <p:nvPr>
            <p:ph type="body"/>
          </p:nvPr>
        </p:nvSpPr>
        <p:spPr>
          <a:xfrm>
            <a:off x="504000" y="1473840"/>
            <a:ext cx="2920680" cy="1742760"/>
          </a:xfrm>
          <a:prstGeom prst="rect">
            <a:avLst/>
          </a:prstGeom>
        </p:spPr>
        <p:txBody>
          <a:bodyPr lIns="0" tIns="0" rIns="0" bIns="0">
            <a:normAutofit/>
          </a:bodyPr>
          <a:lstStyle/>
          <a:p>
            <a:endParaRPr lang="en-US" sz="3559" b="0" strike="noStrike" spc="-1">
              <a:latin typeface="Arial"/>
            </a:endParaRPr>
          </a:p>
        </p:txBody>
      </p:sp>
      <p:sp>
        <p:nvSpPr>
          <p:cNvPr id="117" name="PlaceHolder 3"/>
          <p:cNvSpPr>
            <a:spLocks noGrp="1"/>
          </p:cNvSpPr>
          <p:nvPr>
            <p:ph type="body"/>
          </p:nvPr>
        </p:nvSpPr>
        <p:spPr>
          <a:xfrm>
            <a:off x="3571200" y="1473840"/>
            <a:ext cx="2920680" cy="1742760"/>
          </a:xfrm>
          <a:prstGeom prst="rect">
            <a:avLst/>
          </a:prstGeom>
        </p:spPr>
        <p:txBody>
          <a:bodyPr lIns="0" tIns="0" rIns="0" bIns="0">
            <a:normAutofit/>
          </a:bodyPr>
          <a:lstStyle/>
          <a:p>
            <a:endParaRPr lang="en-US" sz="3559" b="0" strike="noStrike" spc="-1">
              <a:latin typeface="Arial"/>
            </a:endParaRPr>
          </a:p>
        </p:txBody>
      </p:sp>
      <p:sp>
        <p:nvSpPr>
          <p:cNvPr id="118" name="PlaceHolder 4"/>
          <p:cNvSpPr>
            <a:spLocks noGrp="1"/>
          </p:cNvSpPr>
          <p:nvPr>
            <p:ph type="body"/>
          </p:nvPr>
        </p:nvSpPr>
        <p:spPr>
          <a:xfrm>
            <a:off x="6638040" y="1473840"/>
            <a:ext cx="2920680" cy="1742760"/>
          </a:xfrm>
          <a:prstGeom prst="rect">
            <a:avLst/>
          </a:prstGeom>
        </p:spPr>
        <p:txBody>
          <a:bodyPr lIns="0" tIns="0" rIns="0" bIns="0">
            <a:normAutofit/>
          </a:bodyPr>
          <a:lstStyle/>
          <a:p>
            <a:endParaRPr lang="en-US" sz="3559" b="0" strike="noStrike" spc="-1">
              <a:latin typeface="Arial"/>
            </a:endParaRPr>
          </a:p>
        </p:txBody>
      </p:sp>
      <p:sp>
        <p:nvSpPr>
          <p:cNvPr id="119" name="PlaceHolder 5"/>
          <p:cNvSpPr>
            <a:spLocks noGrp="1"/>
          </p:cNvSpPr>
          <p:nvPr>
            <p:ph type="body"/>
          </p:nvPr>
        </p:nvSpPr>
        <p:spPr>
          <a:xfrm>
            <a:off x="504000" y="3382560"/>
            <a:ext cx="2920680" cy="1742760"/>
          </a:xfrm>
          <a:prstGeom prst="rect">
            <a:avLst/>
          </a:prstGeom>
        </p:spPr>
        <p:txBody>
          <a:bodyPr lIns="0" tIns="0" rIns="0" bIns="0">
            <a:normAutofit/>
          </a:bodyPr>
          <a:lstStyle/>
          <a:p>
            <a:endParaRPr lang="en-US" sz="3559" b="0" strike="noStrike" spc="-1">
              <a:latin typeface="Arial"/>
            </a:endParaRPr>
          </a:p>
        </p:txBody>
      </p:sp>
      <p:sp>
        <p:nvSpPr>
          <p:cNvPr id="120" name="PlaceHolder 6"/>
          <p:cNvSpPr>
            <a:spLocks noGrp="1"/>
          </p:cNvSpPr>
          <p:nvPr>
            <p:ph type="body"/>
          </p:nvPr>
        </p:nvSpPr>
        <p:spPr>
          <a:xfrm>
            <a:off x="3571200" y="3382560"/>
            <a:ext cx="2920680" cy="1742760"/>
          </a:xfrm>
          <a:prstGeom prst="rect">
            <a:avLst/>
          </a:prstGeom>
        </p:spPr>
        <p:txBody>
          <a:bodyPr lIns="0" tIns="0" rIns="0" bIns="0">
            <a:normAutofit/>
          </a:bodyPr>
          <a:lstStyle/>
          <a:p>
            <a:endParaRPr lang="en-US" sz="3559" b="0" strike="noStrike" spc="-1">
              <a:latin typeface="Arial"/>
            </a:endParaRPr>
          </a:p>
        </p:txBody>
      </p:sp>
      <p:sp>
        <p:nvSpPr>
          <p:cNvPr id="121" name="PlaceHolder 7"/>
          <p:cNvSpPr>
            <a:spLocks noGrp="1"/>
          </p:cNvSpPr>
          <p:nvPr>
            <p:ph type="body"/>
          </p:nvPr>
        </p:nvSpPr>
        <p:spPr>
          <a:xfrm>
            <a:off x="6638040" y="3382560"/>
            <a:ext cx="292068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27" name="PlaceHolder 2"/>
          <p:cNvSpPr>
            <a:spLocks noGrp="1"/>
          </p:cNvSpPr>
          <p:nvPr>
            <p:ph type="subTitle"/>
          </p:nvPr>
        </p:nvSpPr>
        <p:spPr>
          <a:xfrm>
            <a:off x="504000" y="1473840"/>
            <a:ext cx="9071640" cy="3653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29" name="PlaceHolder 2"/>
          <p:cNvSpPr>
            <a:spLocks noGrp="1"/>
          </p:cNvSpPr>
          <p:nvPr>
            <p:ph type="body"/>
          </p:nvPr>
        </p:nvSpPr>
        <p:spPr>
          <a:xfrm>
            <a:off x="504000" y="1473840"/>
            <a:ext cx="907164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31"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132"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7" name="PlaceHolder 2"/>
          <p:cNvSpPr>
            <a:spLocks noGrp="1"/>
          </p:cNvSpPr>
          <p:nvPr>
            <p:ph type="body"/>
          </p:nvPr>
        </p:nvSpPr>
        <p:spPr>
          <a:xfrm>
            <a:off x="504000" y="1473840"/>
            <a:ext cx="907164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504000" y="250920"/>
            <a:ext cx="9071640" cy="4875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36"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137"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
        <p:nvSpPr>
          <p:cNvPr id="138"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40"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141"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142" name="PlaceHolder 4"/>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44"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145"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146" name="PlaceHolder 4"/>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48" name="PlaceHolder 2"/>
          <p:cNvSpPr>
            <a:spLocks noGrp="1"/>
          </p:cNvSpPr>
          <p:nvPr>
            <p:ph type="body"/>
          </p:nvPr>
        </p:nvSpPr>
        <p:spPr>
          <a:xfrm>
            <a:off x="504000" y="1473840"/>
            <a:ext cx="9071640" cy="1742760"/>
          </a:xfrm>
          <a:prstGeom prst="rect">
            <a:avLst/>
          </a:prstGeom>
        </p:spPr>
        <p:txBody>
          <a:bodyPr lIns="0" tIns="0" rIns="0" bIns="0">
            <a:normAutofit/>
          </a:bodyPr>
          <a:lstStyle/>
          <a:p>
            <a:endParaRPr lang="en-US" sz="3559" b="0" strike="noStrike" spc="-1">
              <a:latin typeface="Arial"/>
            </a:endParaRPr>
          </a:p>
        </p:txBody>
      </p:sp>
      <p:sp>
        <p:nvSpPr>
          <p:cNvPr id="149" name="PlaceHolder 3"/>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51"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152"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153"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
        <p:nvSpPr>
          <p:cNvPr id="154" name="PlaceHolder 5"/>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56" name="PlaceHolder 2"/>
          <p:cNvSpPr>
            <a:spLocks noGrp="1"/>
          </p:cNvSpPr>
          <p:nvPr>
            <p:ph type="body"/>
          </p:nvPr>
        </p:nvSpPr>
        <p:spPr>
          <a:xfrm>
            <a:off x="504000" y="1473840"/>
            <a:ext cx="2920680" cy="1742760"/>
          </a:xfrm>
          <a:prstGeom prst="rect">
            <a:avLst/>
          </a:prstGeom>
        </p:spPr>
        <p:txBody>
          <a:bodyPr lIns="0" tIns="0" rIns="0" bIns="0">
            <a:normAutofit/>
          </a:bodyPr>
          <a:lstStyle/>
          <a:p>
            <a:endParaRPr lang="en-US" sz="3559" b="0" strike="noStrike" spc="-1">
              <a:latin typeface="Arial"/>
            </a:endParaRPr>
          </a:p>
        </p:txBody>
      </p:sp>
      <p:sp>
        <p:nvSpPr>
          <p:cNvPr id="157" name="PlaceHolder 3"/>
          <p:cNvSpPr>
            <a:spLocks noGrp="1"/>
          </p:cNvSpPr>
          <p:nvPr>
            <p:ph type="body"/>
          </p:nvPr>
        </p:nvSpPr>
        <p:spPr>
          <a:xfrm>
            <a:off x="3571200" y="1473840"/>
            <a:ext cx="2920680" cy="1742760"/>
          </a:xfrm>
          <a:prstGeom prst="rect">
            <a:avLst/>
          </a:prstGeom>
        </p:spPr>
        <p:txBody>
          <a:bodyPr lIns="0" tIns="0" rIns="0" bIns="0">
            <a:normAutofit/>
          </a:bodyPr>
          <a:lstStyle/>
          <a:p>
            <a:endParaRPr lang="en-US" sz="3559" b="0" strike="noStrike" spc="-1">
              <a:latin typeface="Arial"/>
            </a:endParaRPr>
          </a:p>
        </p:txBody>
      </p:sp>
      <p:sp>
        <p:nvSpPr>
          <p:cNvPr id="158" name="PlaceHolder 4"/>
          <p:cNvSpPr>
            <a:spLocks noGrp="1"/>
          </p:cNvSpPr>
          <p:nvPr>
            <p:ph type="body"/>
          </p:nvPr>
        </p:nvSpPr>
        <p:spPr>
          <a:xfrm>
            <a:off x="6638040" y="1473840"/>
            <a:ext cx="2920680" cy="1742760"/>
          </a:xfrm>
          <a:prstGeom prst="rect">
            <a:avLst/>
          </a:prstGeom>
        </p:spPr>
        <p:txBody>
          <a:bodyPr lIns="0" tIns="0" rIns="0" bIns="0">
            <a:normAutofit/>
          </a:bodyPr>
          <a:lstStyle/>
          <a:p>
            <a:endParaRPr lang="en-US" sz="3559" b="0" strike="noStrike" spc="-1">
              <a:latin typeface="Arial"/>
            </a:endParaRPr>
          </a:p>
        </p:txBody>
      </p:sp>
      <p:sp>
        <p:nvSpPr>
          <p:cNvPr id="159" name="PlaceHolder 5"/>
          <p:cNvSpPr>
            <a:spLocks noGrp="1"/>
          </p:cNvSpPr>
          <p:nvPr>
            <p:ph type="body"/>
          </p:nvPr>
        </p:nvSpPr>
        <p:spPr>
          <a:xfrm>
            <a:off x="504000" y="3382560"/>
            <a:ext cx="2920680" cy="1742760"/>
          </a:xfrm>
          <a:prstGeom prst="rect">
            <a:avLst/>
          </a:prstGeom>
        </p:spPr>
        <p:txBody>
          <a:bodyPr lIns="0" tIns="0" rIns="0" bIns="0">
            <a:normAutofit/>
          </a:bodyPr>
          <a:lstStyle/>
          <a:p>
            <a:endParaRPr lang="en-US" sz="3559" b="0" strike="noStrike" spc="-1">
              <a:latin typeface="Arial"/>
            </a:endParaRPr>
          </a:p>
        </p:txBody>
      </p:sp>
      <p:sp>
        <p:nvSpPr>
          <p:cNvPr id="160" name="PlaceHolder 6"/>
          <p:cNvSpPr>
            <a:spLocks noGrp="1"/>
          </p:cNvSpPr>
          <p:nvPr>
            <p:ph type="body"/>
          </p:nvPr>
        </p:nvSpPr>
        <p:spPr>
          <a:xfrm>
            <a:off x="3571200" y="3382560"/>
            <a:ext cx="2920680" cy="1742760"/>
          </a:xfrm>
          <a:prstGeom prst="rect">
            <a:avLst/>
          </a:prstGeom>
        </p:spPr>
        <p:txBody>
          <a:bodyPr lIns="0" tIns="0" rIns="0" bIns="0">
            <a:normAutofit/>
          </a:bodyPr>
          <a:lstStyle/>
          <a:p>
            <a:endParaRPr lang="en-US" sz="3559" b="0" strike="noStrike" spc="-1">
              <a:latin typeface="Arial"/>
            </a:endParaRPr>
          </a:p>
        </p:txBody>
      </p:sp>
      <p:sp>
        <p:nvSpPr>
          <p:cNvPr id="161" name="PlaceHolder 7"/>
          <p:cNvSpPr>
            <a:spLocks noGrp="1"/>
          </p:cNvSpPr>
          <p:nvPr>
            <p:ph type="body"/>
          </p:nvPr>
        </p:nvSpPr>
        <p:spPr>
          <a:xfrm>
            <a:off x="6638040" y="3382560"/>
            <a:ext cx="292068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9"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10" name="PlaceHolder 2"/>
          <p:cNvSpPr>
            <a:spLocks noGrp="1"/>
          </p:cNvSpPr>
          <p:nvPr>
            <p:ph type="subTitle"/>
          </p:nvPr>
        </p:nvSpPr>
        <p:spPr>
          <a:xfrm>
            <a:off x="504000" y="1473840"/>
            <a:ext cx="9071640" cy="3653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12" name="PlaceHolder 2"/>
          <p:cNvSpPr>
            <a:spLocks noGrp="1"/>
          </p:cNvSpPr>
          <p:nvPr>
            <p:ph type="body"/>
          </p:nvPr>
        </p:nvSpPr>
        <p:spPr>
          <a:xfrm>
            <a:off x="504000" y="1473840"/>
            <a:ext cx="907164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9"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10"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14"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215"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7" name="PlaceHolder 1"/>
          <p:cNvSpPr>
            <a:spLocks noGrp="1"/>
          </p:cNvSpPr>
          <p:nvPr>
            <p:ph type="subTitle"/>
          </p:nvPr>
        </p:nvSpPr>
        <p:spPr>
          <a:xfrm>
            <a:off x="504000" y="250920"/>
            <a:ext cx="9071640" cy="4875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19"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220"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
        <p:nvSpPr>
          <p:cNvPr id="221"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23"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224"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225" name="PlaceHolder 4"/>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27"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228"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229" name="PlaceHolder 4"/>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31" name="PlaceHolder 2"/>
          <p:cNvSpPr>
            <a:spLocks noGrp="1"/>
          </p:cNvSpPr>
          <p:nvPr>
            <p:ph type="body"/>
          </p:nvPr>
        </p:nvSpPr>
        <p:spPr>
          <a:xfrm>
            <a:off x="504000" y="1473840"/>
            <a:ext cx="9071640" cy="1742760"/>
          </a:xfrm>
          <a:prstGeom prst="rect">
            <a:avLst/>
          </a:prstGeom>
        </p:spPr>
        <p:txBody>
          <a:bodyPr lIns="0" tIns="0" rIns="0" bIns="0">
            <a:normAutofit/>
          </a:bodyPr>
          <a:lstStyle/>
          <a:p>
            <a:endParaRPr lang="en-US" sz="3559" b="0" strike="noStrike" spc="-1">
              <a:latin typeface="Arial"/>
            </a:endParaRPr>
          </a:p>
        </p:txBody>
      </p:sp>
      <p:sp>
        <p:nvSpPr>
          <p:cNvPr id="232" name="PlaceHolder 3"/>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34"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235"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236"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
        <p:nvSpPr>
          <p:cNvPr id="237" name="PlaceHolder 5"/>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39" name="PlaceHolder 2"/>
          <p:cNvSpPr>
            <a:spLocks noGrp="1"/>
          </p:cNvSpPr>
          <p:nvPr>
            <p:ph type="body"/>
          </p:nvPr>
        </p:nvSpPr>
        <p:spPr>
          <a:xfrm>
            <a:off x="504000" y="1473840"/>
            <a:ext cx="2920680" cy="1742760"/>
          </a:xfrm>
          <a:prstGeom prst="rect">
            <a:avLst/>
          </a:prstGeom>
        </p:spPr>
        <p:txBody>
          <a:bodyPr lIns="0" tIns="0" rIns="0" bIns="0">
            <a:normAutofit/>
          </a:bodyPr>
          <a:lstStyle/>
          <a:p>
            <a:endParaRPr lang="en-US" sz="3559" b="0" strike="noStrike" spc="-1">
              <a:latin typeface="Arial"/>
            </a:endParaRPr>
          </a:p>
        </p:txBody>
      </p:sp>
      <p:sp>
        <p:nvSpPr>
          <p:cNvPr id="240" name="PlaceHolder 3"/>
          <p:cNvSpPr>
            <a:spLocks noGrp="1"/>
          </p:cNvSpPr>
          <p:nvPr>
            <p:ph type="body"/>
          </p:nvPr>
        </p:nvSpPr>
        <p:spPr>
          <a:xfrm>
            <a:off x="3571200" y="1473840"/>
            <a:ext cx="2920680" cy="1742760"/>
          </a:xfrm>
          <a:prstGeom prst="rect">
            <a:avLst/>
          </a:prstGeom>
        </p:spPr>
        <p:txBody>
          <a:bodyPr lIns="0" tIns="0" rIns="0" bIns="0">
            <a:normAutofit/>
          </a:bodyPr>
          <a:lstStyle/>
          <a:p>
            <a:endParaRPr lang="en-US" sz="3559" b="0" strike="noStrike" spc="-1">
              <a:latin typeface="Arial"/>
            </a:endParaRPr>
          </a:p>
        </p:txBody>
      </p:sp>
      <p:sp>
        <p:nvSpPr>
          <p:cNvPr id="241" name="PlaceHolder 4"/>
          <p:cNvSpPr>
            <a:spLocks noGrp="1"/>
          </p:cNvSpPr>
          <p:nvPr>
            <p:ph type="body"/>
          </p:nvPr>
        </p:nvSpPr>
        <p:spPr>
          <a:xfrm>
            <a:off x="6638040" y="1473840"/>
            <a:ext cx="2920680" cy="1742760"/>
          </a:xfrm>
          <a:prstGeom prst="rect">
            <a:avLst/>
          </a:prstGeom>
        </p:spPr>
        <p:txBody>
          <a:bodyPr lIns="0" tIns="0" rIns="0" bIns="0">
            <a:normAutofit/>
          </a:bodyPr>
          <a:lstStyle/>
          <a:p>
            <a:endParaRPr lang="en-US" sz="3559" b="0" strike="noStrike" spc="-1">
              <a:latin typeface="Arial"/>
            </a:endParaRPr>
          </a:p>
        </p:txBody>
      </p:sp>
      <p:sp>
        <p:nvSpPr>
          <p:cNvPr id="242" name="PlaceHolder 5"/>
          <p:cNvSpPr>
            <a:spLocks noGrp="1"/>
          </p:cNvSpPr>
          <p:nvPr>
            <p:ph type="body"/>
          </p:nvPr>
        </p:nvSpPr>
        <p:spPr>
          <a:xfrm>
            <a:off x="504000" y="3382560"/>
            <a:ext cx="2920680" cy="1742760"/>
          </a:xfrm>
          <a:prstGeom prst="rect">
            <a:avLst/>
          </a:prstGeom>
        </p:spPr>
        <p:txBody>
          <a:bodyPr lIns="0" tIns="0" rIns="0" bIns="0">
            <a:normAutofit/>
          </a:bodyPr>
          <a:lstStyle/>
          <a:p>
            <a:endParaRPr lang="en-US" sz="3559" b="0" strike="noStrike" spc="-1">
              <a:latin typeface="Arial"/>
            </a:endParaRPr>
          </a:p>
        </p:txBody>
      </p:sp>
      <p:sp>
        <p:nvSpPr>
          <p:cNvPr id="243" name="PlaceHolder 6"/>
          <p:cNvSpPr>
            <a:spLocks noGrp="1"/>
          </p:cNvSpPr>
          <p:nvPr>
            <p:ph type="body"/>
          </p:nvPr>
        </p:nvSpPr>
        <p:spPr>
          <a:xfrm>
            <a:off x="3571200" y="3382560"/>
            <a:ext cx="2920680" cy="1742760"/>
          </a:xfrm>
          <a:prstGeom prst="rect">
            <a:avLst/>
          </a:prstGeom>
        </p:spPr>
        <p:txBody>
          <a:bodyPr lIns="0" tIns="0" rIns="0" bIns="0">
            <a:normAutofit/>
          </a:bodyPr>
          <a:lstStyle/>
          <a:p>
            <a:endParaRPr lang="en-US" sz="3559" b="0" strike="noStrike" spc="-1">
              <a:latin typeface="Arial"/>
            </a:endParaRPr>
          </a:p>
        </p:txBody>
      </p:sp>
      <p:sp>
        <p:nvSpPr>
          <p:cNvPr id="244" name="PlaceHolder 7"/>
          <p:cNvSpPr>
            <a:spLocks noGrp="1"/>
          </p:cNvSpPr>
          <p:nvPr>
            <p:ph type="body"/>
          </p:nvPr>
        </p:nvSpPr>
        <p:spPr>
          <a:xfrm>
            <a:off x="6638040" y="3382560"/>
            <a:ext cx="292068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504000" y="250920"/>
            <a:ext cx="9071640" cy="4875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4"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15" name="PlaceHolder 3"/>
          <p:cNvSpPr>
            <a:spLocks noGrp="1"/>
          </p:cNvSpPr>
          <p:nvPr>
            <p:ph type="body"/>
          </p:nvPr>
        </p:nvSpPr>
        <p:spPr>
          <a:xfrm>
            <a:off x="5152680" y="1473840"/>
            <a:ext cx="4426920" cy="3653640"/>
          </a:xfrm>
          <a:prstGeom prst="rect">
            <a:avLst/>
          </a:prstGeom>
        </p:spPr>
        <p:txBody>
          <a:bodyPr lIns="0" tIns="0" rIns="0" bIns="0">
            <a:normAutofit/>
          </a:bodyPr>
          <a:lstStyle/>
          <a:p>
            <a:endParaRPr lang="en-US" sz="3559" b="0" strike="noStrike" spc="-1">
              <a:latin typeface="Arial"/>
            </a:endParaRPr>
          </a:p>
        </p:txBody>
      </p:sp>
      <p:sp>
        <p:nvSpPr>
          <p:cNvPr id="16" name="PlaceHolder 4"/>
          <p:cNvSpPr>
            <a:spLocks noGrp="1"/>
          </p:cNvSpPr>
          <p:nvPr>
            <p:ph type="body"/>
          </p:nvPr>
        </p:nvSpPr>
        <p:spPr>
          <a:xfrm>
            <a:off x="50400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18" name="PlaceHolder 2"/>
          <p:cNvSpPr>
            <a:spLocks noGrp="1"/>
          </p:cNvSpPr>
          <p:nvPr>
            <p:ph type="body"/>
          </p:nvPr>
        </p:nvSpPr>
        <p:spPr>
          <a:xfrm>
            <a:off x="504000" y="1473840"/>
            <a:ext cx="4426920" cy="3653640"/>
          </a:xfrm>
          <a:prstGeom prst="rect">
            <a:avLst/>
          </a:prstGeom>
        </p:spPr>
        <p:txBody>
          <a:bodyPr lIns="0" tIns="0" rIns="0" bIns="0">
            <a:normAutofit/>
          </a:bodyPr>
          <a:lstStyle/>
          <a:p>
            <a:endParaRPr lang="en-US" sz="3559" b="0" strike="noStrike" spc="-1">
              <a:latin typeface="Arial"/>
            </a:endParaRPr>
          </a:p>
        </p:txBody>
      </p:sp>
      <p:sp>
        <p:nvSpPr>
          <p:cNvPr id="19"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20" name="PlaceHolder 4"/>
          <p:cNvSpPr>
            <a:spLocks noGrp="1"/>
          </p:cNvSpPr>
          <p:nvPr>
            <p:ph type="body"/>
          </p:nvPr>
        </p:nvSpPr>
        <p:spPr>
          <a:xfrm>
            <a:off x="5152680" y="3382560"/>
            <a:ext cx="442692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endParaRPr lang="en-US" sz="4890" b="0" strike="noStrike" spc="-1">
              <a:latin typeface="Arial"/>
            </a:endParaRPr>
          </a:p>
        </p:txBody>
      </p:sp>
      <p:sp>
        <p:nvSpPr>
          <p:cNvPr id="22" name="PlaceHolder 2"/>
          <p:cNvSpPr>
            <a:spLocks noGrp="1"/>
          </p:cNvSpPr>
          <p:nvPr>
            <p:ph type="body"/>
          </p:nvPr>
        </p:nvSpPr>
        <p:spPr>
          <a:xfrm>
            <a:off x="504000" y="1473840"/>
            <a:ext cx="4426920" cy="1742760"/>
          </a:xfrm>
          <a:prstGeom prst="rect">
            <a:avLst/>
          </a:prstGeom>
        </p:spPr>
        <p:txBody>
          <a:bodyPr lIns="0" tIns="0" rIns="0" bIns="0">
            <a:normAutofit/>
          </a:bodyPr>
          <a:lstStyle/>
          <a:p>
            <a:endParaRPr lang="en-US" sz="3559" b="0" strike="noStrike" spc="-1">
              <a:latin typeface="Arial"/>
            </a:endParaRPr>
          </a:p>
        </p:txBody>
      </p:sp>
      <p:sp>
        <p:nvSpPr>
          <p:cNvPr id="23" name="PlaceHolder 3"/>
          <p:cNvSpPr>
            <a:spLocks noGrp="1"/>
          </p:cNvSpPr>
          <p:nvPr>
            <p:ph type="body"/>
          </p:nvPr>
        </p:nvSpPr>
        <p:spPr>
          <a:xfrm>
            <a:off x="5152680" y="1473840"/>
            <a:ext cx="4426920" cy="1742760"/>
          </a:xfrm>
          <a:prstGeom prst="rect">
            <a:avLst/>
          </a:prstGeom>
        </p:spPr>
        <p:txBody>
          <a:bodyPr lIns="0" tIns="0" rIns="0" bIns="0">
            <a:normAutofit/>
          </a:bodyPr>
          <a:lstStyle/>
          <a:p>
            <a:endParaRPr lang="en-US" sz="3559" b="0" strike="noStrike" spc="-1">
              <a:latin typeface="Arial"/>
            </a:endParaRPr>
          </a:p>
        </p:txBody>
      </p:sp>
      <p:sp>
        <p:nvSpPr>
          <p:cNvPr id="24" name="PlaceHolder 4"/>
          <p:cNvSpPr>
            <a:spLocks noGrp="1"/>
          </p:cNvSpPr>
          <p:nvPr>
            <p:ph type="body"/>
          </p:nvPr>
        </p:nvSpPr>
        <p:spPr>
          <a:xfrm>
            <a:off x="504000" y="3382560"/>
            <a:ext cx="9071640" cy="1742760"/>
          </a:xfrm>
          <a:prstGeom prst="rect">
            <a:avLst/>
          </a:prstGeom>
        </p:spPr>
        <p:txBody>
          <a:bodyPr lIns="0" tIns="0" rIns="0" bIns="0">
            <a:normAutofit/>
          </a:bodyPr>
          <a:lstStyle/>
          <a:p>
            <a:endParaRPr lang="en-US" sz="3559"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1260000" y="1030680"/>
            <a:ext cx="7559640" cy="2192760"/>
          </a:xfrm>
          <a:prstGeom prst="rect">
            <a:avLst/>
          </a:prstGeom>
        </p:spPr>
        <p:txBody>
          <a:bodyPr anchor="b">
            <a:noAutofit/>
          </a:bodyPr>
          <a:lstStyle/>
          <a:p>
            <a:pPr algn="ctr">
              <a:lnSpc>
                <a:spcPct val="90000"/>
              </a:lnSpc>
            </a:pPr>
            <a:r>
              <a:rPr lang="de-DE" sz="4500" b="0" strike="noStrike" spc="-1">
                <a:solidFill>
                  <a:srgbClr val="000000"/>
                </a:solidFill>
                <a:latin typeface="Calibri Light"/>
              </a:rPr>
              <a:t>Mastertitelformat bearbeiten</a:t>
            </a:r>
            <a:endParaRPr lang="de-DE" sz="4500" b="0" strike="noStrike" spc="-1">
              <a:solidFill>
                <a:srgbClr val="000000"/>
              </a:solidFill>
              <a:latin typeface="Calibri"/>
            </a:endParaRPr>
          </a:p>
        </p:txBody>
      </p:sp>
      <p:sp>
        <p:nvSpPr>
          <p:cNvPr id="5" name="PlaceHolder 2"/>
          <p:cNvSpPr>
            <a:spLocks noGrp="1"/>
          </p:cNvSpPr>
          <p:nvPr>
            <p:ph type="dt"/>
          </p:nvPr>
        </p:nvSpPr>
        <p:spPr>
          <a:xfrm>
            <a:off x="692640" y="5839200"/>
            <a:ext cx="2267640" cy="335160"/>
          </a:xfrm>
          <a:prstGeom prst="rect">
            <a:avLst/>
          </a:prstGeom>
        </p:spPr>
        <p:txBody>
          <a:bodyPr anchor="ctr">
            <a:noAutofit/>
          </a:bodyPr>
          <a:lstStyle/>
          <a:p>
            <a:pPr>
              <a:lnSpc>
                <a:spcPct val="100000"/>
              </a:lnSpc>
            </a:pPr>
            <a:fld id="{4CC950FE-E6DE-42D3-8E16-29719FFF9840}" type="datetime1">
              <a:rPr lang="en-GB" sz="900" b="0" strike="noStrike" spc="-1">
                <a:solidFill>
                  <a:srgbClr val="8B8B8B"/>
                </a:solidFill>
                <a:latin typeface="Calibri"/>
              </a:rPr>
              <a:pPr>
                <a:lnSpc>
                  <a:spcPct val="100000"/>
                </a:lnSpc>
              </a:pPr>
              <a:t>03/03/2022</a:t>
            </a:fld>
            <a:endParaRPr lang="en-US" sz="900" b="0" strike="noStrike" spc="-1">
              <a:latin typeface="Times New Roman"/>
            </a:endParaRPr>
          </a:p>
        </p:txBody>
      </p:sp>
      <p:sp>
        <p:nvSpPr>
          <p:cNvPr id="2" name="PlaceHolder 3"/>
          <p:cNvSpPr>
            <a:spLocks noGrp="1"/>
          </p:cNvSpPr>
          <p:nvPr>
            <p:ph type="ftr"/>
          </p:nvPr>
        </p:nvSpPr>
        <p:spPr>
          <a:xfrm>
            <a:off x="3339000" y="5839200"/>
            <a:ext cx="3401640" cy="335160"/>
          </a:xfrm>
          <a:prstGeom prst="rect">
            <a:avLst/>
          </a:prstGeom>
        </p:spPr>
        <p:txBody>
          <a:bodyPr anchor="ctr">
            <a:noAutofit/>
          </a:bodyPr>
          <a:lstStyle/>
          <a:p>
            <a:endParaRPr lang="en-US" sz="2400" b="0" strike="noStrike" spc="-1">
              <a:latin typeface="Times New Roman"/>
            </a:endParaRPr>
          </a:p>
        </p:txBody>
      </p:sp>
      <p:sp>
        <p:nvSpPr>
          <p:cNvPr id="3" name="PlaceHolder 4"/>
          <p:cNvSpPr>
            <a:spLocks noGrp="1"/>
          </p:cNvSpPr>
          <p:nvPr>
            <p:ph type="body"/>
          </p:nvPr>
        </p:nvSpPr>
        <p:spPr>
          <a:xfrm>
            <a:off x="504000" y="1473480"/>
            <a:ext cx="9071640" cy="3653640"/>
          </a:xfrm>
          <a:prstGeom prst="rect">
            <a:avLst/>
          </a:prstGeom>
        </p:spPr>
        <p:txBody>
          <a:bodyPr lIns="0" tIns="0" rIns="0" bIns="0">
            <a:normAutofit/>
          </a:bodyPr>
          <a:lstStyle/>
          <a:p>
            <a:pPr marL="432000" indent="-324000">
              <a:spcBef>
                <a:spcPts val="1295"/>
              </a:spcBef>
              <a:buClr>
                <a:srgbClr val="000000"/>
              </a:buClr>
              <a:buSzPct val="45000"/>
              <a:buFont typeface="Wingdings" charset="2"/>
              <a:buChar char=""/>
            </a:pPr>
            <a:r>
              <a:rPr lang="de-DE" sz="1940" b="0" strike="noStrike" spc="-1">
                <a:solidFill>
                  <a:srgbClr val="000000"/>
                </a:solidFill>
                <a:latin typeface="Calibri"/>
              </a:rPr>
              <a:t>Click to edit the outline text format</a:t>
            </a:r>
          </a:p>
          <a:p>
            <a:pPr marL="864000" lvl="1" indent="-324000">
              <a:spcBef>
                <a:spcPts val="1037"/>
              </a:spcBef>
              <a:buClr>
                <a:srgbClr val="000000"/>
              </a:buClr>
              <a:buSzPct val="75000"/>
              <a:buFont typeface="Symbol" charset="2"/>
              <a:buChar char=""/>
            </a:pPr>
            <a:r>
              <a:rPr lang="de-DE" sz="1380" b="0" strike="noStrike" spc="-1">
                <a:solidFill>
                  <a:srgbClr val="000000"/>
                </a:solidFill>
                <a:latin typeface="Calibri"/>
              </a:rPr>
              <a:t>Second Outline Level</a:t>
            </a:r>
          </a:p>
          <a:p>
            <a:pPr marL="1296000" lvl="2" indent="-288000">
              <a:spcBef>
                <a:spcPts val="774"/>
              </a:spcBef>
              <a:buClr>
                <a:srgbClr val="000000"/>
              </a:buClr>
              <a:buSzPct val="45000"/>
              <a:buFont typeface="Wingdings" charset="2"/>
              <a:buChar char=""/>
            </a:pPr>
            <a:r>
              <a:rPr lang="de-DE" sz="1240" b="0" strike="noStrike" spc="-1">
                <a:solidFill>
                  <a:srgbClr val="000000"/>
                </a:solidFill>
                <a:latin typeface="Calibri"/>
              </a:rPr>
              <a:t>Third Outline Level</a:t>
            </a:r>
          </a:p>
          <a:p>
            <a:pPr marL="1728000" lvl="3" indent="-216000">
              <a:spcBef>
                <a:spcPts val="516"/>
              </a:spcBef>
              <a:buClr>
                <a:srgbClr val="000000"/>
              </a:buClr>
              <a:buSzPct val="75000"/>
              <a:buFont typeface="Symbol" charset="2"/>
              <a:buChar char=""/>
            </a:pPr>
            <a:r>
              <a:rPr lang="de-DE" sz="1240" b="0" strike="noStrike" spc="-1">
                <a:solidFill>
                  <a:srgbClr val="000000"/>
                </a:solidFill>
                <a:latin typeface="Calibri"/>
              </a:rPr>
              <a:t>Fourth Outline Level</a:t>
            </a:r>
          </a:p>
          <a:p>
            <a:pPr marL="2160000" lvl="4" indent="-216000">
              <a:spcBef>
                <a:spcPts val="258"/>
              </a:spcBef>
              <a:buClr>
                <a:srgbClr val="000000"/>
              </a:buClr>
              <a:buSzPct val="45000"/>
              <a:buFont typeface="Wingdings" charset="2"/>
              <a:buChar char=""/>
            </a:pPr>
            <a:r>
              <a:rPr lang="de-DE" sz="1829" b="0" strike="noStrike" spc="-1">
                <a:solidFill>
                  <a:srgbClr val="000000"/>
                </a:solidFill>
                <a:latin typeface="Calibri"/>
              </a:rPr>
              <a:t>Fifth Outline Level</a:t>
            </a:r>
          </a:p>
          <a:p>
            <a:pPr marL="2592000" lvl="5" indent="-216000">
              <a:spcBef>
                <a:spcPts val="258"/>
              </a:spcBef>
              <a:buClr>
                <a:srgbClr val="000000"/>
              </a:buClr>
              <a:buSzPct val="45000"/>
              <a:buFont typeface="Wingdings" charset="2"/>
              <a:buChar char=""/>
            </a:pPr>
            <a:r>
              <a:rPr lang="de-DE" sz="1829" b="0" strike="noStrike" spc="-1">
                <a:solidFill>
                  <a:srgbClr val="000000"/>
                </a:solidFill>
                <a:latin typeface="Calibri"/>
              </a:rPr>
              <a:t>Sixth Outline Level</a:t>
            </a:r>
          </a:p>
          <a:p>
            <a:pPr marL="3024000" lvl="6" indent="-216000">
              <a:spcBef>
                <a:spcPts val="258"/>
              </a:spcBef>
              <a:buClr>
                <a:srgbClr val="000000"/>
              </a:buClr>
              <a:buSzPct val="45000"/>
              <a:buFont typeface="Wingdings" charset="2"/>
              <a:buChar char=""/>
            </a:pPr>
            <a:r>
              <a:rPr lang="de-DE" sz="1829"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r>
              <a:rPr lang="en-US" sz="4890" b="0" strike="noStrike" spc="-1">
                <a:latin typeface="Arial"/>
              </a:rPr>
              <a:t>Click to edit the title text format</a:t>
            </a:r>
          </a:p>
        </p:txBody>
      </p:sp>
      <p:sp>
        <p:nvSpPr>
          <p:cNvPr id="82" name="PlaceHolder 2"/>
          <p:cNvSpPr>
            <a:spLocks noGrp="1"/>
          </p:cNvSpPr>
          <p:nvPr>
            <p:ph type="body"/>
          </p:nvPr>
        </p:nvSpPr>
        <p:spPr>
          <a:xfrm>
            <a:off x="504000" y="1473840"/>
            <a:ext cx="9071640" cy="3653640"/>
          </a:xfrm>
          <a:prstGeom prst="rect">
            <a:avLst/>
          </a:prstGeom>
        </p:spPr>
        <p:txBody>
          <a:bodyPr lIns="0" tIns="0" rIns="0" bIns="0">
            <a:normAutofit/>
          </a:bodyPr>
          <a:lstStyle/>
          <a:p>
            <a:pPr marL="432000" indent="-324000">
              <a:spcBef>
                <a:spcPts val="1573"/>
              </a:spcBef>
              <a:buClr>
                <a:srgbClr val="000000"/>
              </a:buClr>
              <a:buSzPct val="45000"/>
              <a:buFont typeface="Wingdings" charset="2"/>
              <a:buChar char=""/>
            </a:pPr>
            <a:r>
              <a:rPr lang="en-US" sz="3559" b="0" strike="noStrike" spc="-1">
                <a:latin typeface="Arial"/>
              </a:rPr>
              <a:t>Click to edit the outline text format</a:t>
            </a:r>
          </a:p>
          <a:p>
            <a:pPr marL="864000" lvl="1" indent="-324000">
              <a:spcBef>
                <a:spcPts val="1259"/>
              </a:spcBef>
              <a:buClr>
                <a:srgbClr val="000000"/>
              </a:buClr>
              <a:buSzPct val="75000"/>
              <a:buFont typeface="Symbol" charset="2"/>
              <a:buChar char=""/>
            </a:pPr>
            <a:r>
              <a:rPr lang="en-US" sz="3110" b="0" strike="noStrike" spc="-1">
                <a:latin typeface="Arial"/>
              </a:rPr>
              <a:t>Second Outline Level</a:t>
            </a:r>
          </a:p>
          <a:p>
            <a:pPr marL="1296000" lvl="2" indent="-288000">
              <a:spcBef>
                <a:spcPts val="944"/>
              </a:spcBef>
              <a:buClr>
                <a:srgbClr val="000000"/>
              </a:buClr>
              <a:buSzPct val="45000"/>
              <a:buFont typeface="Wingdings" charset="2"/>
              <a:buChar char=""/>
            </a:pPr>
            <a:r>
              <a:rPr lang="en-US" sz="2670" b="0" strike="noStrike" spc="-1">
                <a:latin typeface="Arial"/>
              </a:rPr>
              <a:t>Third Outline Level</a:t>
            </a:r>
          </a:p>
          <a:p>
            <a:pPr marL="1728000" lvl="3" indent="-216000">
              <a:spcBef>
                <a:spcPts val="629"/>
              </a:spcBef>
              <a:buClr>
                <a:srgbClr val="000000"/>
              </a:buClr>
              <a:buSzPct val="75000"/>
              <a:buFont typeface="Symbol" charset="2"/>
              <a:buChar char=""/>
            </a:pPr>
            <a:r>
              <a:rPr lang="en-US" sz="2220" b="0" strike="noStrike" spc="-1">
                <a:latin typeface="Arial"/>
              </a:rPr>
              <a:t>Fourth Outline Level</a:t>
            </a:r>
          </a:p>
          <a:p>
            <a:pPr marL="2160000" lvl="4" indent="-216000">
              <a:spcBef>
                <a:spcPts val="315"/>
              </a:spcBef>
              <a:buClr>
                <a:srgbClr val="000000"/>
              </a:buClr>
              <a:buSzPct val="45000"/>
              <a:buFont typeface="Wingdings" charset="2"/>
              <a:buChar char=""/>
            </a:pPr>
            <a:r>
              <a:rPr lang="en-US" sz="2220" b="0" strike="noStrike" spc="-1">
                <a:latin typeface="Arial"/>
              </a:rPr>
              <a:t>Fifth Outline Level</a:t>
            </a:r>
          </a:p>
          <a:p>
            <a:pPr marL="2592000" lvl="5" indent="-216000">
              <a:spcBef>
                <a:spcPts val="315"/>
              </a:spcBef>
              <a:buClr>
                <a:srgbClr val="000000"/>
              </a:buClr>
              <a:buSzPct val="45000"/>
              <a:buFont typeface="Wingdings" charset="2"/>
              <a:buChar char=""/>
            </a:pPr>
            <a:r>
              <a:rPr lang="en-US" sz="2220" b="0" strike="noStrike" spc="-1">
                <a:latin typeface="Arial"/>
              </a:rPr>
              <a:t>Sixth Outline Level</a:t>
            </a:r>
          </a:p>
          <a:p>
            <a:pPr marL="3024000" lvl="6" indent="-216000">
              <a:spcBef>
                <a:spcPts val="315"/>
              </a:spcBef>
              <a:buClr>
                <a:srgbClr val="000000"/>
              </a:buClr>
              <a:buSzPct val="45000"/>
              <a:buFont typeface="Wingdings" charset="2"/>
              <a:buChar char=""/>
            </a:pPr>
            <a:r>
              <a:rPr lang="en-US" sz="2220" b="0" strike="noStrike" spc="-1">
                <a:latin typeface="Arial"/>
              </a:rPr>
              <a:t>Seventh Outline Level</a:t>
            </a:r>
          </a:p>
        </p:txBody>
      </p:sp>
      <p:sp>
        <p:nvSpPr>
          <p:cNvPr id="83" name="PlaceHolder 3"/>
          <p:cNvSpPr>
            <a:spLocks noGrp="1"/>
          </p:cNvSpPr>
          <p:nvPr>
            <p:ph type="dt"/>
          </p:nvPr>
        </p:nvSpPr>
        <p:spPr>
          <a:xfrm>
            <a:off x="504000" y="5739120"/>
            <a:ext cx="2348280" cy="434160"/>
          </a:xfrm>
          <a:prstGeom prst="rect">
            <a:avLst/>
          </a:prstGeom>
        </p:spPr>
        <p:txBody>
          <a:bodyPr lIns="0" tIns="0" rIns="0" bIns="0">
            <a:noAutofit/>
          </a:bodyPr>
          <a:lstStyle/>
          <a:p>
            <a:r>
              <a:rPr lang="en-US" sz="1400" b="0" strike="noStrike" spc="-1">
                <a:latin typeface="Times New Roman"/>
              </a:rPr>
              <a:t>&lt;date/time&gt;</a:t>
            </a:r>
          </a:p>
        </p:txBody>
      </p:sp>
      <p:sp>
        <p:nvSpPr>
          <p:cNvPr id="84" name="PlaceHolder 4"/>
          <p:cNvSpPr>
            <a:spLocks noGrp="1"/>
          </p:cNvSpPr>
          <p:nvPr>
            <p:ph type="ftr"/>
          </p:nvPr>
        </p:nvSpPr>
        <p:spPr>
          <a:xfrm>
            <a:off x="3447360" y="5739120"/>
            <a:ext cx="3195000" cy="434160"/>
          </a:xfrm>
          <a:prstGeom prst="rect">
            <a:avLst/>
          </a:prstGeom>
        </p:spPr>
        <p:txBody>
          <a:bodyPr lIns="0" tIns="0" rIns="0" bIns="0">
            <a:noAutofit/>
          </a:bodyPr>
          <a:lstStyle/>
          <a:p>
            <a:pPr algn="ctr"/>
            <a:r>
              <a:rPr lang="en-US" sz="1400" b="0" strike="noStrike" spc="-1">
                <a:latin typeface="Times New Roman"/>
              </a:rPr>
              <a:t>&lt;footer&gt;</a:t>
            </a:r>
          </a:p>
        </p:txBody>
      </p:sp>
      <p:sp>
        <p:nvSpPr>
          <p:cNvPr id="85" name="TextShape 5"/>
          <p:cNvSpPr txBox="1"/>
          <p:nvPr/>
        </p:nvSpPr>
        <p:spPr>
          <a:xfrm>
            <a:off x="8961120" y="5898960"/>
            <a:ext cx="1097280" cy="298800"/>
          </a:xfrm>
          <a:prstGeom prst="rect">
            <a:avLst/>
          </a:prstGeom>
          <a:noFill/>
          <a:ln>
            <a:noFill/>
          </a:ln>
        </p:spPr>
        <p:txBody>
          <a:bodyPr lIns="90000" tIns="45000" rIns="90000" bIns="45000">
            <a:noAutofit/>
          </a:bodyPr>
          <a:lstStyle/>
          <a:p>
            <a:r>
              <a:rPr lang="en-US" sz="1400" b="0" strike="noStrike" spc="-1">
                <a:latin typeface="Calibri"/>
              </a:rPr>
              <a:t>-</a:t>
            </a:r>
            <a:fld id="{EF0AD5DF-A7E9-41CE-AC4C-6FD38F88843F}" type="slidenum">
              <a:rPr lang="en-US" sz="1400" b="0" strike="noStrike" spc="-1">
                <a:latin typeface="Calibri"/>
              </a:rPr>
              <a:pPr/>
              <a:t>‹Nr.›</a:t>
            </a:fld>
            <a:r>
              <a:rPr lang="en-US" sz="1400" b="0" strike="noStrike" spc="-1">
                <a:latin typeface="Calibri"/>
              </a:rPr>
              <a:t>-</a:t>
            </a:r>
            <a:endParaRPr lang="en-US" sz="14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250920"/>
            <a:ext cx="9071640" cy="1051560"/>
          </a:xfrm>
          <a:prstGeom prst="rect">
            <a:avLst/>
          </a:prstGeom>
        </p:spPr>
        <p:txBody>
          <a:bodyPr lIns="0" tIns="0" rIns="0" bIns="0" anchor="ctr">
            <a:noAutofit/>
          </a:bodyPr>
          <a:lstStyle/>
          <a:p>
            <a:pPr algn="ctr"/>
            <a:r>
              <a:rPr lang="en-US" sz="4890" b="0" strike="noStrike" spc="-1">
                <a:latin typeface="Arial"/>
              </a:rPr>
              <a:t>Click to edit the title text format</a:t>
            </a:r>
          </a:p>
        </p:txBody>
      </p:sp>
      <p:sp>
        <p:nvSpPr>
          <p:cNvPr id="123" name="PlaceHolder 2"/>
          <p:cNvSpPr>
            <a:spLocks noGrp="1"/>
          </p:cNvSpPr>
          <p:nvPr>
            <p:ph type="body"/>
          </p:nvPr>
        </p:nvSpPr>
        <p:spPr>
          <a:xfrm>
            <a:off x="504000" y="1473840"/>
            <a:ext cx="9071640" cy="3653640"/>
          </a:xfrm>
          <a:prstGeom prst="rect">
            <a:avLst/>
          </a:prstGeom>
        </p:spPr>
        <p:txBody>
          <a:bodyPr lIns="0" tIns="0" rIns="0" bIns="0">
            <a:normAutofit/>
          </a:bodyPr>
          <a:lstStyle/>
          <a:p>
            <a:pPr marL="432000" indent="-324000">
              <a:spcBef>
                <a:spcPts val="1573"/>
              </a:spcBef>
              <a:buClr>
                <a:srgbClr val="000000"/>
              </a:buClr>
              <a:buSzPct val="45000"/>
              <a:buFont typeface="Wingdings" charset="2"/>
              <a:buChar char=""/>
            </a:pPr>
            <a:r>
              <a:rPr lang="en-US" sz="3559" b="0" strike="noStrike" spc="-1">
                <a:latin typeface="Arial"/>
              </a:rPr>
              <a:t>Click to edit the outline text format</a:t>
            </a:r>
          </a:p>
          <a:p>
            <a:pPr marL="864000" lvl="1" indent="-324000">
              <a:spcBef>
                <a:spcPts val="1259"/>
              </a:spcBef>
              <a:buClr>
                <a:srgbClr val="000000"/>
              </a:buClr>
              <a:buSzPct val="75000"/>
              <a:buFont typeface="Symbol" charset="2"/>
              <a:buChar char=""/>
            </a:pPr>
            <a:r>
              <a:rPr lang="en-US" sz="3110" b="0" strike="noStrike" spc="-1">
                <a:latin typeface="Arial"/>
              </a:rPr>
              <a:t>Second Outline Level</a:t>
            </a:r>
          </a:p>
          <a:p>
            <a:pPr marL="1296000" lvl="2" indent="-288000">
              <a:spcBef>
                <a:spcPts val="944"/>
              </a:spcBef>
              <a:buClr>
                <a:srgbClr val="000000"/>
              </a:buClr>
              <a:buSzPct val="45000"/>
              <a:buFont typeface="Wingdings" charset="2"/>
              <a:buChar char=""/>
            </a:pPr>
            <a:r>
              <a:rPr lang="en-US" sz="2670" b="0" strike="noStrike" spc="-1">
                <a:latin typeface="Arial"/>
              </a:rPr>
              <a:t>Third Outline Level</a:t>
            </a:r>
          </a:p>
          <a:p>
            <a:pPr marL="1728000" lvl="3" indent="-216000">
              <a:spcBef>
                <a:spcPts val="629"/>
              </a:spcBef>
              <a:buClr>
                <a:srgbClr val="000000"/>
              </a:buClr>
              <a:buSzPct val="75000"/>
              <a:buFont typeface="Symbol" charset="2"/>
              <a:buChar char=""/>
            </a:pPr>
            <a:r>
              <a:rPr lang="en-US" sz="2220" b="0" strike="noStrike" spc="-1">
                <a:latin typeface="Arial"/>
              </a:rPr>
              <a:t>Fourth Outline Level</a:t>
            </a:r>
          </a:p>
          <a:p>
            <a:pPr marL="2160000" lvl="4" indent="-216000">
              <a:spcBef>
                <a:spcPts val="315"/>
              </a:spcBef>
              <a:buClr>
                <a:srgbClr val="000000"/>
              </a:buClr>
              <a:buSzPct val="45000"/>
              <a:buFont typeface="Wingdings" charset="2"/>
              <a:buChar char=""/>
            </a:pPr>
            <a:r>
              <a:rPr lang="en-US" sz="2220" b="0" strike="noStrike" spc="-1">
                <a:latin typeface="Arial"/>
              </a:rPr>
              <a:t>Fifth Outline Level</a:t>
            </a:r>
          </a:p>
          <a:p>
            <a:pPr marL="2592000" lvl="5" indent="-216000">
              <a:spcBef>
                <a:spcPts val="315"/>
              </a:spcBef>
              <a:buClr>
                <a:srgbClr val="000000"/>
              </a:buClr>
              <a:buSzPct val="45000"/>
              <a:buFont typeface="Wingdings" charset="2"/>
              <a:buChar char=""/>
            </a:pPr>
            <a:r>
              <a:rPr lang="en-US" sz="2220" b="0" strike="noStrike" spc="-1">
                <a:latin typeface="Arial"/>
              </a:rPr>
              <a:t>Sixth Outline Level</a:t>
            </a:r>
          </a:p>
          <a:p>
            <a:pPr marL="3024000" lvl="6" indent="-216000">
              <a:spcBef>
                <a:spcPts val="315"/>
              </a:spcBef>
              <a:buClr>
                <a:srgbClr val="000000"/>
              </a:buClr>
              <a:buSzPct val="45000"/>
              <a:buFont typeface="Wingdings" charset="2"/>
              <a:buChar char=""/>
            </a:pPr>
            <a:r>
              <a:rPr lang="en-US" sz="2220" b="0" strike="noStrike" spc="-1">
                <a:latin typeface="Arial"/>
              </a:rPr>
              <a:t>Seventh Outline Level</a:t>
            </a:r>
          </a:p>
        </p:txBody>
      </p:sp>
      <p:sp>
        <p:nvSpPr>
          <p:cNvPr id="124" name="PlaceHolder 3"/>
          <p:cNvSpPr>
            <a:spLocks noGrp="1"/>
          </p:cNvSpPr>
          <p:nvPr>
            <p:ph type="ftr"/>
          </p:nvPr>
        </p:nvSpPr>
        <p:spPr>
          <a:xfrm>
            <a:off x="3447360" y="5739120"/>
            <a:ext cx="3195000" cy="434160"/>
          </a:xfrm>
          <a:prstGeom prst="rect">
            <a:avLst/>
          </a:prstGeom>
        </p:spPr>
        <p:txBody>
          <a:bodyPr lIns="0" tIns="0" rIns="0" bIns="0">
            <a:noAutofit/>
          </a:bodyPr>
          <a:lstStyle/>
          <a:p>
            <a:pPr algn="ctr"/>
            <a:r>
              <a:rPr lang="en-US" sz="1400" b="0" strike="noStrike" spc="-1">
                <a:latin typeface="Times New Roman"/>
              </a:rPr>
              <a:t>&lt;footer&gt;</a:t>
            </a:r>
          </a:p>
        </p:txBody>
      </p:sp>
      <p:sp>
        <p:nvSpPr>
          <p:cNvPr id="125" name="TextShape 4"/>
          <p:cNvSpPr txBox="1"/>
          <p:nvPr/>
        </p:nvSpPr>
        <p:spPr>
          <a:xfrm>
            <a:off x="8961120" y="5898960"/>
            <a:ext cx="1097280" cy="298800"/>
          </a:xfrm>
          <a:prstGeom prst="rect">
            <a:avLst/>
          </a:prstGeom>
          <a:noFill/>
          <a:ln>
            <a:noFill/>
          </a:ln>
        </p:spPr>
        <p:txBody>
          <a:bodyPr lIns="90000" tIns="45000" rIns="90000" bIns="45000">
            <a:noAutofit/>
          </a:bodyPr>
          <a:lstStyle/>
          <a:p>
            <a:r>
              <a:rPr lang="en-US" sz="1400" b="0" strike="noStrike" spc="-1">
                <a:latin typeface="Calibri"/>
              </a:rPr>
              <a:t>-</a:t>
            </a:r>
            <a:fld id="{26761533-58D6-458B-97F5-8E533EA00B72}" type="slidenum">
              <a:rPr lang="en-US" sz="1400" b="0" strike="noStrike" spc="-1">
                <a:latin typeface="Calibri"/>
              </a:rPr>
              <a:pPr/>
              <a:t>‹Nr.›</a:t>
            </a:fld>
            <a:r>
              <a:rPr lang="en-US" sz="1400" b="0" strike="noStrike" spc="-1">
                <a:latin typeface="Calibri"/>
              </a:rPr>
              <a:t>-</a:t>
            </a:r>
            <a:endParaRPr lang="en-US" sz="14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PlaceHolder 1"/>
          <p:cNvSpPr>
            <a:spLocks noGrp="1"/>
          </p:cNvSpPr>
          <p:nvPr>
            <p:ph type="title"/>
          </p:nvPr>
        </p:nvSpPr>
        <p:spPr>
          <a:xfrm>
            <a:off x="692640" y="335160"/>
            <a:ext cx="8693640" cy="1217160"/>
          </a:xfrm>
          <a:prstGeom prst="rect">
            <a:avLst/>
          </a:prstGeom>
        </p:spPr>
        <p:txBody>
          <a:bodyPr anchor="ctr">
            <a:noAutofit/>
          </a:bodyPr>
          <a:lstStyle/>
          <a:p>
            <a:pPr>
              <a:lnSpc>
                <a:spcPct val="90000"/>
              </a:lnSpc>
            </a:pPr>
            <a:r>
              <a:rPr lang="de-DE" sz="3300" b="0" strike="noStrike" spc="-1">
                <a:solidFill>
                  <a:srgbClr val="000000"/>
                </a:solidFill>
                <a:latin typeface="Calibri Light"/>
              </a:rPr>
              <a:t>Mastertitelformat bearbeiten</a:t>
            </a:r>
            <a:endParaRPr lang="de-DE" sz="3300" b="0" strike="noStrike" spc="-1">
              <a:solidFill>
                <a:srgbClr val="000000"/>
              </a:solidFill>
              <a:latin typeface="Calibri"/>
            </a:endParaRPr>
          </a:p>
        </p:txBody>
      </p:sp>
      <p:sp>
        <p:nvSpPr>
          <p:cNvPr id="203" name="PlaceHolder 2"/>
          <p:cNvSpPr>
            <a:spLocks noGrp="1"/>
          </p:cNvSpPr>
          <p:nvPr>
            <p:ph type="body"/>
          </p:nvPr>
        </p:nvSpPr>
        <p:spPr>
          <a:xfrm>
            <a:off x="692640" y="1676520"/>
            <a:ext cx="4283640" cy="3996720"/>
          </a:xfrm>
          <a:prstGeom prst="rect">
            <a:avLst/>
          </a:prstGeom>
        </p:spPr>
        <p:txBody>
          <a:bodyPr>
            <a:noAutofit/>
          </a:bodyPr>
          <a:lstStyle/>
          <a:p>
            <a:pPr marL="432000" indent="-324000">
              <a:lnSpc>
                <a:spcPct val="90000"/>
              </a:lnSpc>
              <a:spcBef>
                <a:spcPts val="751"/>
              </a:spcBef>
              <a:buClr>
                <a:srgbClr val="000000"/>
              </a:buClr>
              <a:buSzPct val="45000"/>
              <a:buFont typeface="Wingdings" charset="2"/>
              <a:buChar char=""/>
            </a:pPr>
            <a:r>
              <a:rPr lang="de-DE" sz="2100" b="0" strike="noStrike" spc="-1">
                <a:solidFill>
                  <a:srgbClr val="000000"/>
                </a:solidFill>
                <a:latin typeface="Calibri"/>
              </a:rPr>
              <a:t>Mastertextformat bearbeiten</a:t>
            </a:r>
          </a:p>
          <a:p>
            <a:pPr marL="864000" lvl="1" indent="-324000">
              <a:lnSpc>
                <a:spcPct val="90000"/>
              </a:lnSpc>
              <a:spcBef>
                <a:spcPts val="374"/>
              </a:spcBef>
              <a:buClr>
                <a:srgbClr val="000000"/>
              </a:buClr>
              <a:buSzPct val="75000"/>
              <a:buFont typeface="Symbol" charset="2"/>
              <a:buChar char=""/>
            </a:pPr>
            <a:r>
              <a:rPr lang="de-DE" sz="1800" b="0" strike="noStrike" spc="-1">
                <a:solidFill>
                  <a:srgbClr val="000000"/>
                </a:solidFill>
                <a:latin typeface="Calibri"/>
              </a:rPr>
              <a:t>Zweite Ebene</a:t>
            </a:r>
          </a:p>
          <a:p>
            <a:pPr marL="1296000" lvl="2" indent="-288000">
              <a:lnSpc>
                <a:spcPct val="90000"/>
              </a:lnSpc>
              <a:spcBef>
                <a:spcPts val="374"/>
              </a:spcBef>
              <a:buClr>
                <a:srgbClr val="000000"/>
              </a:buClr>
              <a:buSzPct val="45000"/>
              <a:buFont typeface="Wingdings" charset="2"/>
              <a:buChar char=""/>
            </a:pPr>
            <a:r>
              <a:rPr lang="de-DE" sz="1500" b="0" strike="noStrike" spc="-1">
                <a:solidFill>
                  <a:srgbClr val="000000"/>
                </a:solidFill>
                <a:latin typeface="Calibri"/>
              </a:rPr>
              <a:t>Dritte Ebene</a:t>
            </a:r>
          </a:p>
          <a:p>
            <a:pPr marL="1728000" lvl="3" indent="-216000">
              <a:lnSpc>
                <a:spcPct val="90000"/>
              </a:lnSpc>
              <a:spcBef>
                <a:spcPts val="374"/>
              </a:spcBef>
              <a:buClr>
                <a:srgbClr val="000000"/>
              </a:buClr>
              <a:buSzPct val="75000"/>
              <a:buFont typeface="Symbol" charset="2"/>
              <a:buChar char=""/>
            </a:pPr>
            <a:r>
              <a:rPr lang="de-DE" sz="1350" b="0" strike="noStrike" spc="-1">
                <a:solidFill>
                  <a:srgbClr val="000000"/>
                </a:solidFill>
                <a:latin typeface="Calibri"/>
              </a:rPr>
              <a:t>Vierte Ebene</a:t>
            </a:r>
          </a:p>
          <a:p>
            <a:pPr marL="2160000" lvl="4" indent="-216000">
              <a:lnSpc>
                <a:spcPct val="90000"/>
              </a:lnSpc>
              <a:spcBef>
                <a:spcPts val="374"/>
              </a:spcBef>
              <a:buClr>
                <a:srgbClr val="000000"/>
              </a:buClr>
              <a:buSzPct val="45000"/>
              <a:buFont typeface="Wingdings" charset="2"/>
              <a:buChar char=""/>
            </a:pPr>
            <a:r>
              <a:rPr lang="de-DE" sz="1350" b="0" strike="noStrike" spc="-1">
                <a:solidFill>
                  <a:srgbClr val="000000"/>
                </a:solidFill>
                <a:latin typeface="Calibri"/>
              </a:rPr>
              <a:t>Fünfte Ebene</a:t>
            </a:r>
          </a:p>
        </p:txBody>
      </p:sp>
      <p:sp>
        <p:nvSpPr>
          <p:cNvPr id="204" name="PlaceHolder 3"/>
          <p:cNvSpPr>
            <a:spLocks noGrp="1"/>
          </p:cNvSpPr>
          <p:nvPr>
            <p:ph type="body"/>
          </p:nvPr>
        </p:nvSpPr>
        <p:spPr>
          <a:xfrm>
            <a:off x="5103000" y="1676520"/>
            <a:ext cx="4283640" cy="3996720"/>
          </a:xfrm>
          <a:prstGeom prst="rect">
            <a:avLst/>
          </a:prstGeom>
        </p:spPr>
        <p:txBody>
          <a:bodyPr>
            <a:noAutofit/>
          </a:bodyPr>
          <a:lstStyle/>
          <a:p>
            <a:pPr marL="171360" indent="-171000">
              <a:lnSpc>
                <a:spcPct val="90000"/>
              </a:lnSpc>
              <a:spcBef>
                <a:spcPts val="751"/>
              </a:spcBef>
              <a:buClr>
                <a:srgbClr val="000000"/>
              </a:buClr>
              <a:buFont typeface="Arial"/>
              <a:buChar char="•"/>
            </a:pPr>
            <a:r>
              <a:rPr lang="de-DE" sz="2100" b="0" strike="noStrike" spc="-1">
                <a:solidFill>
                  <a:srgbClr val="000000"/>
                </a:solidFill>
                <a:latin typeface="Calibri"/>
              </a:rPr>
              <a:t>Mastertextformat bearbeiten</a:t>
            </a:r>
          </a:p>
          <a:p>
            <a:pPr marL="514440" lvl="1" indent="-171000">
              <a:lnSpc>
                <a:spcPct val="90000"/>
              </a:lnSpc>
              <a:spcBef>
                <a:spcPts val="374"/>
              </a:spcBef>
              <a:buClr>
                <a:srgbClr val="000000"/>
              </a:buClr>
              <a:buFont typeface="Arial"/>
              <a:buChar char="•"/>
            </a:pPr>
            <a:r>
              <a:rPr lang="de-DE" sz="1800" b="0" strike="noStrike" spc="-1">
                <a:solidFill>
                  <a:srgbClr val="000000"/>
                </a:solidFill>
                <a:latin typeface="Calibri"/>
              </a:rPr>
              <a:t>Zweite Ebene</a:t>
            </a:r>
          </a:p>
          <a:p>
            <a:pPr marL="857160" lvl="2" indent="-171000">
              <a:lnSpc>
                <a:spcPct val="90000"/>
              </a:lnSpc>
              <a:spcBef>
                <a:spcPts val="374"/>
              </a:spcBef>
              <a:buClr>
                <a:srgbClr val="000000"/>
              </a:buClr>
              <a:buFont typeface="Arial"/>
              <a:buChar char="•"/>
            </a:pPr>
            <a:r>
              <a:rPr lang="de-DE" sz="1500" b="0" strike="noStrike" spc="-1">
                <a:solidFill>
                  <a:srgbClr val="000000"/>
                </a:solidFill>
                <a:latin typeface="Calibri"/>
              </a:rPr>
              <a:t>Dritte Ebene</a:t>
            </a:r>
          </a:p>
          <a:p>
            <a:pPr marL="1200240" lvl="3" indent="-171000">
              <a:lnSpc>
                <a:spcPct val="90000"/>
              </a:lnSpc>
              <a:spcBef>
                <a:spcPts val="374"/>
              </a:spcBef>
              <a:buClr>
                <a:srgbClr val="000000"/>
              </a:buClr>
              <a:buFont typeface="Arial"/>
              <a:buChar char="•"/>
            </a:pPr>
            <a:r>
              <a:rPr lang="de-DE" sz="1350" b="0" strike="noStrike" spc="-1">
                <a:solidFill>
                  <a:srgbClr val="000000"/>
                </a:solidFill>
                <a:latin typeface="Calibri"/>
              </a:rPr>
              <a:t>Vierte Ebene</a:t>
            </a:r>
          </a:p>
          <a:p>
            <a:pPr marL="1542960" lvl="4" indent="-171000">
              <a:lnSpc>
                <a:spcPct val="90000"/>
              </a:lnSpc>
              <a:spcBef>
                <a:spcPts val="374"/>
              </a:spcBef>
              <a:buClr>
                <a:srgbClr val="000000"/>
              </a:buClr>
              <a:buFont typeface="Arial"/>
              <a:buChar char="•"/>
            </a:pPr>
            <a:r>
              <a:rPr lang="de-DE" sz="1350" b="0" strike="noStrike" spc="-1">
                <a:solidFill>
                  <a:srgbClr val="000000"/>
                </a:solidFill>
                <a:latin typeface="Calibri"/>
              </a:rPr>
              <a:t>Fünfte Ebene</a:t>
            </a:r>
          </a:p>
        </p:txBody>
      </p:sp>
      <p:sp>
        <p:nvSpPr>
          <p:cNvPr id="205" name="PlaceHolder 4"/>
          <p:cNvSpPr>
            <a:spLocks noGrp="1"/>
          </p:cNvSpPr>
          <p:nvPr>
            <p:ph type="dt"/>
          </p:nvPr>
        </p:nvSpPr>
        <p:spPr>
          <a:xfrm>
            <a:off x="692640" y="5839200"/>
            <a:ext cx="2267640" cy="335160"/>
          </a:xfrm>
          <a:prstGeom prst="rect">
            <a:avLst/>
          </a:prstGeom>
        </p:spPr>
        <p:txBody>
          <a:bodyPr anchor="ctr">
            <a:noAutofit/>
          </a:bodyPr>
          <a:lstStyle/>
          <a:p>
            <a:pPr>
              <a:lnSpc>
                <a:spcPct val="100000"/>
              </a:lnSpc>
            </a:pPr>
            <a:fld id="{801E7785-810B-4FCE-981D-B379E29E7370}" type="datetime1">
              <a:rPr lang="en-GB" sz="900" b="0" strike="noStrike" spc="-1">
                <a:solidFill>
                  <a:srgbClr val="8B8B8B"/>
                </a:solidFill>
                <a:latin typeface="Calibri"/>
              </a:rPr>
              <a:pPr>
                <a:lnSpc>
                  <a:spcPct val="100000"/>
                </a:lnSpc>
              </a:pPr>
              <a:t>03/03/2022</a:t>
            </a:fld>
            <a:endParaRPr lang="en-US" sz="900" b="0" strike="noStrike" spc="-1">
              <a:latin typeface="Times New Roman"/>
            </a:endParaRPr>
          </a:p>
        </p:txBody>
      </p:sp>
      <p:sp>
        <p:nvSpPr>
          <p:cNvPr id="206" name="PlaceHolder 5"/>
          <p:cNvSpPr>
            <a:spLocks noGrp="1"/>
          </p:cNvSpPr>
          <p:nvPr>
            <p:ph type="ftr"/>
          </p:nvPr>
        </p:nvSpPr>
        <p:spPr>
          <a:xfrm>
            <a:off x="3339000" y="5839200"/>
            <a:ext cx="3401640" cy="335160"/>
          </a:xfrm>
          <a:prstGeom prst="rect">
            <a:avLst/>
          </a:prstGeom>
        </p:spPr>
        <p:txBody>
          <a:bodyPr anchor="ctr">
            <a:noAutofit/>
          </a:bodyPr>
          <a:lstStyle/>
          <a:p>
            <a:endParaRPr lang="en-US" sz="2400" b="0" strike="noStrike" spc="-1">
              <a:latin typeface="Times New Roman"/>
            </a:endParaRPr>
          </a:p>
        </p:txBody>
      </p:sp>
      <p:sp>
        <p:nvSpPr>
          <p:cNvPr id="207" name="PlaceHolder 6"/>
          <p:cNvSpPr>
            <a:spLocks noGrp="1"/>
          </p:cNvSpPr>
          <p:nvPr>
            <p:ph type="sldNum"/>
          </p:nvPr>
        </p:nvSpPr>
        <p:spPr>
          <a:xfrm>
            <a:off x="7119000" y="5839200"/>
            <a:ext cx="2267640" cy="335160"/>
          </a:xfrm>
          <a:prstGeom prst="rect">
            <a:avLst/>
          </a:prstGeom>
        </p:spPr>
        <p:txBody>
          <a:bodyPr anchor="ctr">
            <a:noAutofit/>
          </a:bodyPr>
          <a:lstStyle/>
          <a:p>
            <a:pPr algn="r">
              <a:lnSpc>
                <a:spcPct val="100000"/>
              </a:lnSpc>
            </a:pPr>
            <a:fld id="{7414F421-0372-46D9-8033-0B64D1CFC5A0}" type="slidenum">
              <a:rPr lang="en-GB" sz="900" b="0" strike="noStrike" spc="-1">
                <a:solidFill>
                  <a:srgbClr val="8B8B8B"/>
                </a:solidFill>
                <a:latin typeface="Calibri"/>
              </a:rPr>
              <a:pPr algn="r">
                <a:lnSpc>
                  <a:spcPct val="100000"/>
                </a:lnSpc>
              </a:pPr>
              <a:t>‹Nr.›</a:t>
            </a:fld>
            <a:endParaRPr lang="en-US" sz="900" b="0" strike="noStrike" spc="-1">
              <a:latin typeface="Times New Roman"/>
            </a:endParaRPr>
          </a:p>
        </p:txBody>
      </p:sp>
      <p:sp>
        <p:nvSpPr>
          <p:cNvPr id="208" name="TextShape 7"/>
          <p:cNvSpPr txBox="1"/>
          <p:nvPr/>
        </p:nvSpPr>
        <p:spPr>
          <a:xfrm>
            <a:off x="8961120" y="5898960"/>
            <a:ext cx="1097280" cy="298800"/>
          </a:xfrm>
          <a:prstGeom prst="rect">
            <a:avLst/>
          </a:prstGeom>
          <a:noFill/>
          <a:ln>
            <a:noFill/>
          </a:ln>
        </p:spPr>
        <p:txBody>
          <a:bodyPr lIns="90000" tIns="45000" rIns="90000" bIns="45000">
            <a:noAutofit/>
          </a:bodyPr>
          <a:lstStyle/>
          <a:p>
            <a:r>
              <a:rPr lang="en-US" sz="1400" b="0" strike="noStrike" spc="-1">
                <a:latin typeface="Calibri"/>
              </a:rPr>
              <a:t>-</a:t>
            </a:r>
            <a:fld id="{15CFCD38-3228-4BFE-89B9-7DFD05CF6D2A}" type="slidenum">
              <a:rPr lang="en-US" sz="1400" b="0" strike="noStrike" spc="-1">
                <a:latin typeface="Calibri"/>
              </a:rPr>
              <a:pPr/>
              <a:t>‹Nr.›</a:t>
            </a:fld>
            <a:r>
              <a:rPr lang="en-US" sz="1400" b="0" strike="noStrike" spc="-1">
                <a:latin typeface="Calibri"/>
              </a:rPr>
              <a:t>-</a:t>
            </a:r>
            <a:endParaRPr lang="en-US" sz="14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 name="TextShape 1"/>
          <p:cNvSpPr txBox="1"/>
          <p:nvPr/>
        </p:nvSpPr>
        <p:spPr>
          <a:xfrm>
            <a:off x="1260000" y="1030680"/>
            <a:ext cx="7559640" cy="2192760"/>
          </a:xfrm>
          <a:prstGeom prst="rect">
            <a:avLst/>
          </a:prstGeom>
          <a:noFill/>
          <a:ln>
            <a:noFill/>
          </a:ln>
        </p:spPr>
        <p:txBody>
          <a:bodyPr anchor="b">
            <a:noAutofit/>
          </a:bodyPr>
          <a:lstStyle/>
          <a:p>
            <a:pPr algn="ctr">
              <a:lnSpc>
                <a:spcPct val="90000"/>
              </a:lnSpc>
            </a:pPr>
            <a:r>
              <a:rPr lang="en-GB" sz="4500" b="0" strike="noStrike" spc="-1">
                <a:solidFill>
                  <a:srgbClr val="000000"/>
                </a:solidFill>
                <a:latin typeface="Calibri Light"/>
              </a:rPr>
              <a:t>Weather briefing</a:t>
            </a:r>
            <a:r>
              <a:t/>
            </a:r>
            <a:br/>
            <a:r>
              <a:rPr lang="en-GB" sz="4500" b="0" strike="noStrike" spc="-1">
                <a:solidFill>
                  <a:srgbClr val="000000"/>
                </a:solidFill>
                <a:latin typeface="Calibri Light"/>
              </a:rPr>
              <a:t>HALO-(AC)³</a:t>
            </a:r>
            <a:endParaRPr lang="de-DE" sz="4500" b="0" strike="noStrike" spc="-1">
              <a:solidFill>
                <a:srgbClr val="000000"/>
              </a:solidFill>
              <a:latin typeface="Calibri"/>
            </a:endParaRPr>
          </a:p>
        </p:txBody>
      </p:sp>
      <p:sp>
        <p:nvSpPr>
          <p:cNvPr id="293" name="TextShape 2"/>
          <p:cNvSpPr txBox="1"/>
          <p:nvPr/>
        </p:nvSpPr>
        <p:spPr>
          <a:xfrm>
            <a:off x="1260360" y="3251160"/>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a:solidFill>
                  <a:srgbClr val="000000"/>
                </a:solidFill>
                <a:latin typeface="Calibri"/>
              </a:rPr>
              <a:t>Thursday, </a:t>
            </a:r>
            <a:r>
              <a:rPr lang="en-GB" sz="2400" b="0" strike="noStrike" spc="-1" smtClean="0">
                <a:solidFill>
                  <a:srgbClr val="000000"/>
                </a:solidFill>
                <a:latin typeface="Calibri"/>
              </a:rPr>
              <a:t>2022-03-02 17:00</a:t>
            </a:r>
            <a:endParaRPr lang="en-US" sz="24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Thursday, 2022-03-03 </a:t>
            </a:r>
            <a:r>
              <a:rPr lang="en-GB" sz="2400" b="0" strike="noStrike" spc="-1">
                <a:solidFill>
                  <a:srgbClr val="000000"/>
                </a:solidFill>
                <a:latin typeface="Calibri"/>
              </a:rPr>
              <a:t>12 UTC (+36h)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9220" name="Picture 4" descr="F:\Studium_NIM\work\Documents\AC3_documents\HALO_AC3\weather_briefing\weather_maps\2022-03-02\mss\500hPaGP_T_20220303_12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9221" name="Picture 5" descr="F:\Studium_NIM\work\Documents\AC3_documents\HALO_AC3\weather_briefing\weather_maps\2022-03-02\mss\MSLP_20220303_12Z.png"/>
          <p:cNvPicPr>
            <a:picLocks noChangeAspect="1" noChangeArrowheads="1"/>
          </p:cNvPicPr>
          <p:nvPr/>
        </p:nvPicPr>
        <p:blipFill>
          <a:blip r:embed="rId4" cstate="screen"/>
          <a:srcRect/>
          <a:stretch>
            <a:fillRect/>
          </a:stretch>
        </p:blipFill>
        <p:spPr bwMode="auto">
          <a:xfrm>
            <a:off x="5040000" y="1080000"/>
            <a:ext cx="5040000" cy="377045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Friday, 2022-03-04 </a:t>
            </a:r>
            <a:r>
              <a:rPr lang="en-GB" sz="2400" b="0" strike="noStrike" spc="-1">
                <a:solidFill>
                  <a:srgbClr val="000000"/>
                </a:solidFill>
                <a:latin typeface="Calibri"/>
              </a:rPr>
              <a:t>00 UTC (+48h)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10244" name="Picture 4" descr="F:\Studium_NIM\work\Documents\AC3_documents\HALO_AC3\weather_briefing\weather_maps\2022-03-02\mss\500hPaGP_T_20220304_00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10245" name="Picture 5" descr="F:\Studium_NIM\work\Documents\AC3_documents\HALO_AC3\weather_briefing\weather_maps\2022-03-02\mss\MSLP_20220304_00Z.png"/>
          <p:cNvPicPr>
            <a:picLocks noChangeAspect="1" noChangeArrowheads="1"/>
          </p:cNvPicPr>
          <p:nvPr/>
        </p:nvPicPr>
        <p:blipFill>
          <a:blip r:embed="rId4" cstate="screen"/>
          <a:srcRect/>
          <a:stretch>
            <a:fillRect/>
          </a:stretch>
        </p:blipFill>
        <p:spPr bwMode="auto">
          <a:xfrm>
            <a:off x="5040000" y="1080000"/>
            <a:ext cx="5040000" cy="377045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Friday, </a:t>
            </a:r>
            <a:r>
              <a:rPr lang="en-GB" sz="2400" b="0" strike="noStrike" spc="-1" smtClean="0">
                <a:solidFill>
                  <a:srgbClr val="000000"/>
                </a:solidFill>
                <a:latin typeface="Calibri"/>
              </a:rPr>
              <a:t>2022-03-04 </a:t>
            </a:r>
            <a:r>
              <a:rPr lang="en-GB" sz="2400" b="0" strike="noStrike" spc="-1">
                <a:solidFill>
                  <a:srgbClr val="000000"/>
                </a:solidFill>
                <a:latin typeface="Calibri"/>
              </a:rPr>
              <a:t>12 UTC (+60h)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11268" name="Picture 4" descr="F:\Studium_NIM\work\Documents\AC3_documents\HALO_AC3\weather_briefing\weather_maps\2022-03-02\mss\500hPaGP_T_20220304_12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11269" name="Picture 5" descr="F:\Studium_NIM\work\Documents\AC3_documents\HALO_AC3\weather_briefing\weather_maps\2022-03-02\mss\MSLP_20220304_12Z.png"/>
          <p:cNvPicPr>
            <a:picLocks noChangeAspect="1" noChangeArrowheads="1"/>
          </p:cNvPicPr>
          <p:nvPr/>
        </p:nvPicPr>
        <p:blipFill>
          <a:blip r:embed="rId4" cstate="screen"/>
          <a:srcRect/>
          <a:stretch>
            <a:fillRect/>
          </a:stretch>
        </p:blipFill>
        <p:spPr bwMode="auto">
          <a:xfrm>
            <a:off x="5040000" y="1080000"/>
            <a:ext cx="5040000" cy="377045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Saturday, </a:t>
            </a:r>
            <a:r>
              <a:rPr lang="en-GB" sz="2400" b="0" strike="noStrike" spc="-1" smtClean="0">
                <a:solidFill>
                  <a:srgbClr val="000000"/>
                </a:solidFill>
                <a:latin typeface="Calibri"/>
              </a:rPr>
              <a:t>2022-03-05 </a:t>
            </a:r>
            <a:r>
              <a:rPr lang="en-GB" sz="2400" b="0" strike="noStrike" spc="-1">
                <a:solidFill>
                  <a:srgbClr val="000000"/>
                </a:solidFill>
                <a:latin typeface="Calibri"/>
              </a:rPr>
              <a:t>00 UTC (+72h)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12292" name="Picture 4" descr="F:\Studium_NIM\work\Documents\AC3_documents\HALO_AC3\weather_briefing\weather_maps\2022-03-02\mss\500hPaGP_T_20220305_00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12293" name="Picture 5" descr="F:\Studium_NIM\work\Documents\AC3_documents\HALO_AC3\weather_briefing\weather_maps\2022-03-02\mss\MSLP_20220305_00Z.png"/>
          <p:cNvPicPr>
            <a:picLocks noChangeAspect="1" noChangeArrowheads="1"/>
          </p:cNvPicPr>
          <p:nvPr/>
        </p:nvPicPr>
        <p:blipFill>
          <a:blip r:embed="rId4" cstate="screen"/>
          <a:srcRect/>
          <a:stretch>
            <a:fillRect/>
          </a:stretch>
        </p:blipFill>
        <p:spPr bwMode="auto">
          <a:xfrm>
            <a:off x="5040000" y="1080000"/>
            <a:ext cx="5040000" cy="377045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Saturday, </a:t>
            </a:r>
            <a:r>
              <a:rPr lang="en-GB" sz="2400" b="0" strike="noStrike" spc="-1" smtClean="0">
                <a:solidFill>
                  <a:srgbClr val="000000"/>
                </a:solidFill>
                <a:latin typeface="Calibri"/>
              </a:rPr>
              <a:t>2022-03-05 </a:t>
            </a:r>
            <a:r>
              <a:rPr lang="en-GB" sz="2400" b="0" strike="noStrike" spc="-1">
                <a:solidFill>
                  <a:srgbClr val="000000"/>
                </a:solidFill>
                <a:latin typeface="Calibri"/>
              </a:rPr>
              <a:t>12 UTC (+84h)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13316" name="Picture 4" descr="F:\Studium_NIM\work\Documents\AC3_documents\HALO_AC3\weather_briefing\weather_maps\2022-03-02\mss\500hPaGP_T_20220305_12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13317" name="Picture 5" descr="F:\Studium_NIM\work\Documents\AC3_documents\HALO_AC3\weather_briefing\weather_maps\2022-03-02\mss\MSLP_20220305_12Z.png"/>
          <p:cNvPicPr>
            <a:picLocks noChangeAspect="1" noChangeArrowheads="1"/>
          </p:cNvPicPr>
          <p:nvPr/>
        </p:nvPicPr>
        <p:blipFill>
          <a:blip r:embed="rId4" cstate="screen"/>
          <a:srcRect/>
          <a:stretch>
            <a:fillRect/>
          </a:stretch>
        </p:blipFill>
        <p:spPr bwMode="auto">
          <a:xfrm>
            <a:off x="5040000" y="1080000"/>
            <a:ext cx="5040000" cy="377045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trike="noStrike" spc="-1">
                <a:solidFill>
                  <a:srgbClr val="000000"/>
                </a:solidFill>
                <a:latin typeface="Calibri"/>
              </a:rPr>
              <a:t>Surface wind development</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 00 – 72h</a:t>
            </a:r>
            <a:br>
              <a:rPr lang="en-GB" sz="2400" b="0" strike="noStrike" spc="-1">
                <a:solidFill>
                  <a:srgbClr val="000000"/>
                </a:solidFill>
                <a:latin typeface="Calibri"/>
              </a:rPr>
            </a:br>
            <a:r>
              <a:rPr lang="en-GB" b="0" strike="noStrike" spc="-1">
                <a:solidFill>
                  <a:srgbClr val="000000"/>
                </a:solidFill>
                <a:latin typeface="Calibri"/>
              </a:rPr>
              <a:t>ECMWF</a:t>
            </a:r>
            <a:endParaRPr lang="en-US" sz="2400" b="0" strike="noStrike" spc="-1">
              <a:latin typeface="Arial"/>
            </a:endParaRPr>
          </a:p>
        </p:txBody>
      </p:sp>
      <p:sp>
        <p:nvSpPr>
          <p:cNvPr id="4" name="Textfeld 3"/>
          <p:cNvSpPr txBox="1"/>
          <p:nvPr/>
        </p:nvSpPr>
        <p:spPr>
          <a:xfrm>
            <a:off x="3528144" y="4374530"/>
            <a:ext cx="3024336" cy="1200329"/>
          </a:xfrm>
          <a:prstGeom prst="rect">
            <a:avLst/>
          </a:prstGeom>
          <a:noFill/>
        </p:spPr>
        <p:txBody>
          <a:bodyPr wrap="square" rtlCol="0">
            <a:spAutoFit/>
          </a:bodyPr>
          <a:lstStyle/>
          <a:p>
            <a:r>
              <a:rPr lang="de-DE" b="1">
                <a:latin typeface="Calibri" pitchFamily="34" charset="0"/>
                <a:cs typeface="Calibri" pitchFamily="34" charset="0"/>
              </a:rPr>
              <a:t>L:  Low</a:t>
            </a:r>
            <a:br>
              <a:rPr lang="de-DE" b="1">
                <a:latin typeface="Calibri" pitchFamily="34" charset="0"/>
                <a:cs typeface="Calibri" pitchFamily="34" charset="0"/>
              </a:rPr>
            </a:br>
            <a:r>
              <a:rPr lang="de-DE" b="1">
                <a:latin typeface="Calibri" pitchFamily="34" charset="0"/>
                <a:cs typeface="Calibri" pitchFamily="34" charset="0"/>
              </a:rPr>
              <a:t>H: High</a:t>
            </a:r>
            <a:br>
              <a:rPr lang="de-DE" b="1">
                <a:latin typeface="Calibri" pitchFamily="34" charset="0"/>
                <a:cs typeface="Calibri" pitchFamily="34" charset="0"/>
              </a:rPr>
            </a:br>
            <a:r>
              <a:rPr lang="de-DE" b="1">
                <a:solidFill>
                  <a:srgbClr val="0026FF"/>
                </a:solidFill>
                <a:latin typeface="Calibri" pitchFamily="34" charset="0"/>
                <a:cs typeface="Calibri" pitchFamily="34" charset="0"/>
              </a:rPr>
              <a:t>CAA: Cold Air Advection</a:t>
            </a:r>
            <a:r>
              <a:rPr lang="de-DE" b="1">
                <a:latin typeface="Calibri" pitchFamily="34" charset="0"/>
                <a:cs typeface="Calibri" pitchFamily="34" charset="0"/>
              </a:rPr>
              <a:t/>
            </a:r>
            <a:br>
              <a:rPr lang="de-DE" b="1">
                <a:latin typeface="Calibri" pitchFamily="34" charset="0"/>
                <a:cs typeface="Calibri" pitchFamily="34" charset="0"/>
              </a:rPr>
            </a:br>
            <a:r>
              <a:rPr lang="de-DE" b="1">
                <a:solidFill>
                  <a:srgbClr val="FF0000"/>
                </a:solidFill>
                <a:latin typeface="Calibri" pitchFamily="34" charset="0"/>
                <a:cs typeface="Calibri" pitchFamily="34" charset="0"/>
              </a:rPr>
              <a:t>WAA: Warm Air Advection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Studium_NIM\work\Documents\AC3_documents\HALO_AC3\weather_briefing\weather_maps\2022-03-02\Windy_20220302_12Z.PNG"/>
          <p:cNvPicPr>
            <a:picLocks noChangeAspect="1" noChangeArrowheads="1"/>
          </p:cNvPicPr>
          <p:nvPr/>
        </p:nvPicPr>
        <p:blipFill>
          <a:blip r:embed="rId3" cstate="screen"/>
          <a:srcRect/>
          <a:stretch>
            <a:fillRect/>
          </a:stretch>
        </p:blipFill>
        <p:spPr bwMode="auto">
          <a:xfrm>
            <a:off x="0" y="720000"/>
            <a:ext cx="10080000" cy="4919250"/>
          </a:xfrm>
          <a:prstGeom prst="rect">
            <a:avLst/>
          </a:prstGeom>
          <a:noFill/>
        </p:spPr>
      </p:pic>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smtClean="0">
                <a:solidFill>
                  <a:srgbClr val="000000"/>
                </a:solidFill>
                <a:latin typeface="Calibri"/>
              </a:rPr>
              <a:t>Wednesday, 2022-03-02 </a:t>
            </a:r>
            <a:r>
              <a:rPr lang="en-GB" sz="2400" b="0" strike="noStrike" spc="-1">
                <a:solidFill>
                  <a:srgbClr val="000000"/>
                </a:solidFill>
                <a:latin typeface="Calibri"/>
              </a:rPr>
              <a:t>12 UTC (+12h)</a:t>
            </a:r>
            <a:endParaRPr lang="en-US" sz="2400" b="0" strike="noStrike" spc="-1">
              <a:latin typeface="Arial"/>
            </a:endParaRPr>
          </a:p>
        </p:txBody>
      </p:sp>
      <p:sp>
        <p:nvSpPr>
          <p:cNvPr id="7" name="Gleichschenkliges Dreieck 6"/>
          <p:cNvSpPr/>
          <p:nvPr/>
        </p:nvSpPr>
        <p:spPr>
          <a:xfrm>
            <a:off x="5613175" y="245650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leichschenkliges Dreieck 7"/>
          <p:cNvSpPr/>
          <p:nvPr/>
        </p:nvSpPr>
        <p:spPr>
          <a:xfrm>
            <a:off x="5931227" y="465106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Thursday, 2022-03-03 </a:t>
            </a:r>
            <a:r>
              <a:rPr lang="en-GB" sz="2400" b="0" strike="noStrike" spc="-1">
                <a:solidFill>
                  <a:srgbClr val="000000"/>
                </a:solidFill>
                <a:latin typeface="Calibri"/>
              </a:rPr>
              <a:t>12 UTC (+36h)</a:t>
            </a:r>
            <a:endParaRPr lang="en-US" sz="2400" b="0" strike="noStrike" spc="-1">
              <a:latin typeface="Arial"/>
            </a:endParaRPr>
          </a:p>
        </p:txBody>
      </p:sp>
      <p:pic>
        <p:nvPicPr>
          <p:cNvPr id="11266" name="Picture 2" descr="F:\Studium_NIM\work\Documents\AC3_documents\HALO_AC3\weather_briefing\weather_maps\2022-03-02\Windy_20220303_12Z.PNG"/>
          <p:cNvPicPr>
            <a:picLocks noChangeAspect="1" noChangeArrowheads="1"/>
          </p:cNvPicPr>
          <p:nvPr/>
        </p:nvPicPr>
        <p:blipFill>
          <a:blip r:embed="rId3" cstate="screen"/>
          <a:srcRect/>
          <a:stretch>
            <a:fillRect/>
          </a:stretch>
        </p:blipFill>
        <p:spPr bwMode="auto">
          <a:xfrm>
            <a:off x="0" y="720000"/>
            <a:ext cx="10080000" cy="4919250"/>
          </a:xfrm>
          <a:prstGeom prst="rect">
            <a:avLst/>
          </a:prstGeom>
          <a:noFill/>
        </p:spPr>
      </p:pic>
      <p:sp>
        <p:nvSpPr>
          <p:cNvPr id="10" name="Gleichschenkliges Dreieck 9"/>
          <p:cNvSpPr/>
          <p:nvPr/>
        </p:nvSpPr>
        <p:spPr>
          <a:xfrm>
            <a:off x="5613175" y="245650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leichschenkliges Dreieck 10"/>
          <p:cNvSpPr/>
          <p:nvPr/>
        </p:nvSpPr>
        <p:spPr>
          <a:xfrm>
            <a:off x="5931227" y="465106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Friday, 2022-03-04 </a:t>
            </a:r>
            <a:r>
              <a:rPr lang="en-GB" sz="2400" b="0" strike="noStrike" spc="-1">
                <a:solidFill>
                  <a:srgbClr val="000000"/>
                </a:solidFill>
                <a:latin typeface="Calibri"/>
              </a:rPr>
              <a:t>12 UTC (+60h)</a:t>
            </a:r>
            <a:endParaRPr lang="en-US" sz="2400" b="0" strike="noStrike" spc="-1">
              <a:latin typeface="Arial"/>
            </a:endParaRPr>
          </a:p>
        </p:txBody>
      </p:sp>
      <p:pic>
        <p:nvPicPr>
          <p:cNvPr id="12290" name="Picture 2" descr="F:\Studium_NIM\work\Documents\AC3_documents\HALO_AC3\weather_briefing\weather_maps\2022-03-02\Windy_20220304_12Z.PNG"/>
          <p:cNvPicPr>
            <a:picLocks noChangeAspect="1" noChangeArrowheads="1"/>
          </p:cNvPicPr>
          <p:nvPr/>
        </p:nvPicPr>
        <p:blipFill>
          <a:blip r:embed="rId3" cstate="screen"/>
          <a:srcRect/>
          <a:stretch>
            <a:fillRect/>
          </a:stretch>
        </p:blipFill>
        <p:spPr bwMode="auto">
          <a:xfrm>
            <a:off x="0" y="720000"/>
            <a:ext cx="10080000" cy="4919250"/>
          </a:xfrm>
          <a:prstGeom prst="rect">
            <a:avLst/>
          </a:prstGeom>
          <a:noFill/>
        </p:spPr>
      </p:pic>
      <p:sp>
        <p:nvSpPr>
          <p:cNvPr id="5" name="Gleichschenkliges Dreieck 4"/>
          <p:cNvSpPr/>
          <p:nvPr/>
        </p:nvSpPr>
        <p:spPr>
          <a:xfrm>
            <a:off x="5613175" y="245650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p:cNvSpPr/>
          <p:nvPr/>
        </p:nvSpPr>
        <p:spPr>
          <a:xfrm>
            <a:off x="5931227" y="465106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Saturday, 2022-03-05 </a:t>
            </a:r>
            <a:r>
              <a:rPr lang="en-GB" sz="2400" b="0" strike="noStrike" spc="-1">
                <a:solidFill>
                  <a:srgbClr val="000000"/>
                </a:solidFill>
                <a:latin typeface="Calibri"/>
              </a:rPr>
              <a:t>12 UTC (+84h)</a:t>
            </a:r>
            <a:endParaRPr lang="en-US" sz="2400" b="0" strike="noStrike" spc="-1">
              <a:latin typeface="Arial"/>
            </a:endParaRPr>
          </a:p>
        </p:txBody>
      </p:sp>
      <p:pic>
        <p:nvPicPr>
          <p:cNvPr id="13314" name="Picture 2" descr="F:\Studium_NIM\work\Documents\AC3_documents\HALO_AC3\weather_briefing\weather_maps\2022-03-02\Windy_20220305_12Z.PNG"/>
          <p:cNvPicPr>
            <a:picLocks noChangeAspect="1" noChangeArrowheads="1"/>
          </p:cNvPicPr>
          <p:nvPr/>
        </p:nvPicPr>
        <p:blipFill>
          <a:blip r:embed="rId3" cstate="screen"/>
          <a:srcRect/>
          <a:stretch>
            <a:fillRect/>
          </a:stretch>
        </p:blipFill>
        <p:spPr bwMode="auto">
          <a:xfrm>
            <a:off x="0" y="720000"/>
            <a:ext cx="10080000" cy="4919251"/>
          </a:xfrm>
          <a:prstGeom prst="rect">
            <a:avLst/>
          </a:prstGeom>
          <a:noFill/>
        </p:spPr>
      </p:pic>
      <p:sp>
        <p:nvSpPr>
          <p:cNvPr id="5" name="Gleichschenkliges Dreieck 4"/>
          <p:cNvSpPr/>
          <p:nvPr/>
        </p:nvSpPr>
        <p:spPr>
          <a:xfrm>
            <a:off x="5613175" y="245650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p:cNvSpPr/>
          <p:nvPr/>
        </p:nvSpPr>
        <p:spPr>
          <a:xfrm>
            <a:off x="5931227" y="4651067"/>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trike="noStrike" spc="-1" smtClean="0">
                <a:solidFill>
                  <a:srgbClr val="000000"/>
                </a:solidFill>
                <a:latin typeface="Calibri"/>
              </a:rPr>
              <a:t>GO / NO GO</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smtClean="0">
                <a:solidFill>
                  <a:srgbClr val="000000"/>
                </a:solidFill>
                <a:latin typeface="Calibri"/>
              </a:rPr>
              <a:t>Thursday, </a:t>
            </a:r>
            <a:r>
              <a:rPr lang="en-GB" sz="2400" b="0" strike="noStrike" spc="-1">
                <a:solidFill>
                  <a:srgbClr val="000000"/>
                </a:solidFill>
                <a:latin typeface="Calibri"/>
              </a:rPr>
              <a:t>2022-03-03</a:t>
            </a:r>
          </a:p>
          <a:p>
            <a:pPr algn="ctr">
              <a:lnSpc>
                <a:spcPct val="90000"/>
              </a:lnSpc>
              <a:spcBef>
                <a:spcPts val="751"/>
              </a:spcBef>
              <a:tabLst>
                <a:tab pos="0" algn="l"/>
              </a:tabLst>
            </a:pPr>
            <a:r>
              <a:rPr lang="en-GB" spc="-1">
                <a:solidFill>
                  <a:srgbClr val="000000"/>
                </a:solidFill>
                <a:latin typeface="Calibri"/>
              </a:rPr>
              <a:t>METAR LYR and KRN</a:t>
            </a:r>
            <a:endParaRPr lang="en-US" sz="20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trike="noStrike" spc="-1">
                <a:solidFill>
                  <a:srgbClr val="000000"/>
                </a:solidFill>
                <a:latin typeface="Calibri"/>
              </a:rPr>
              <a:t>Cloud cover &amp; precip development</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 00 – 84h</a:t>
            </a:r>
            <a:br>
              <a:rPr lang="en-GB" sz="2400" b="0" strike="noStrike" spc="-1">
                <a:solidFill>
                  <a:srgbClr val="000000"/>
                </a:solidFill>
                <a:latin typeface="Calibri"/>
              </a:rPr>
            </a:br>
            <a:r>
              <a:rPr lang="en-GB" b="0" strike="noStrike" spc="-1">
                <a:solidFill>
                  <a:srgbClr val="000000"/>
                </a:solidFill>
                <a:latin typeface="Calibri"/>
              </a:rPr>
              <a:t>ECMWF + ICON</a:t>
            </a:r>
            <a:endParaRPr lang="en-US"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6768504" y="4446538"/>
            <a:ext cx="1382879" cy="369332"/>
          </a:xfrm>
          <a:prstGeom prst="rect">
            <a:avLst/>
          </a:prstGeom>
          <a:noFill/>
        </p:spPr>
        <p:txBody>
          <a:bodyPr wrap="none" rtlCol="0">
            <a:spAutoFit/>
          </a:bodyPr>
          <a:lstStyle/>
          <a:p>
            <a:r>
              <a:rPr lang="de-DE">
                <a:latin typeface="Calibri" pitchFamily="34" charset="0"/>
                <a:cs typeface="Calibri" pitchFamily="34" charset="0"/>
              </a:rPr>
              <a:t>not available</a:t>
            </a:r>
          </a:p>
        </p:txBody>
      </p:sp>
      <p:pic>
        <p:nvPicPr>
          <p:cNvPr id="18436" name="Picture 4" descr="F:\Studium_NIM\work\Documents\AC3_documents\HALO_AC3\weather_briefing\weather_maps\2022-03-02\mss\precip_20220302_12Z,.png"/>
          <p:cNvPicPr>
            <a:picLocks noChangeAspect="1" noChangeArrowheads="1"/>
          </p:cNvPicPr>
          <p:nvPr/>
        </p:nvPicPr>
        <p:blipFill>
          <a:blip r:embed="rId3" cstate="screen"/>
          <a:srcRect/>
          <a:stretch>
            <a:fillRect/>
          </a:stretch>
        </p:blipFill>
        <p:spPr bwMode="auto">
          <a:xfrm>
            <a:off x="180000" y="1440000"/>
            <a:ext cx="4680000" cy="3172928"/>
          </a:xfrm>
          <a:prstGeom prst="rect">
            <a:avLst/>
          </a:prstGeom>
          <a:noFill/>
        </p:spPr>
      </p:pic>
      <p:sp>
        <p:nvSpPr>
          <p:cNvPr id="7" name="TextShape 1"/>
          <p:cNvSpPr txBox="1"/>
          <p:nvPr/>
        </p:nvSpPr>
        <p:spPr>
          <a:xfrm>
            <a:off x="359792" y="180000"/>
            <a:ext cx="7559640" cy="774130"/>
          </a:xfrm>
          <a:prstGeom prst="rect">
            <a:avLst/>
          </a:prstGeom>
          <a:noFill/>
          <a:ln>
            <a:noFill/>
          </a:ln>
        </p:spPr>
        <p:txBody>
          <a:bodyPr>
            <a:normAutofit/>
          </a:bodyPr>
          <a:lstStyle/>
          <a:p>
            <a:pPr>
              <a:lnSpc>
                <a:spcPct val="90000"/>
              </a:lnSpc>
              <a:spcBef>
                <a:spcPts val="751"/>
              </a:spcBef>
              <a:tabLst>
                <a:tab pos="0" algn="l"/>
              </a:tabLst>
            </a:pPr>
            <a:r>
              <a:rPr lang="en-GB" sz="2400" b="0" strike="noStrike" spc="-1" smtClean="0">
                <a:solidFill>
                  <a:srgbClr val="000000"/>
                </a:solidFill>
                <a:latin typeface="Calibri"/>
              </a:rPr>
              <a:t>Wed, 2022-03-02 </a:t>
            </a:r>
            <a:r>
              <a:rPr lang="en-GB" sz="2400" b="0" strike="noStrike" spc="-1">
                <a:solidFill>
                  <a:srgbClr val="000000"/>
                </a:solidFill>
                <a:latin typeface="Calibri"/>
              </a:rPr>
              <a:t>12 UTC (+12h)</a:t>
            </a:r>
            <a:endParaRPr lang="en-US" sz="2400" b="0" strike="noStrike" spc="-1">
              <a:latin typeface="Arial"/>
            </a:endParaRPr>
          </a:p>
        </p:txBody>
      </p:sp>
      <p:pic>
        <p:nvPicPr>
          <p:cNvPr id="18437" name="Picture 5" descr="F:\Studium_NIM\work\Documents\AC3_documents\HALO_AC3\weather_briefing\weather_maps\2022-03-02\mss\TCC_20220302_12Z.png"/>
          <p:cNvPicPr>
            <a:picLocks noChangeAspect="1" noChangeArrowheads="1"/>
          </p:cNvPicPr>
          <p:nvPr/>
        </p:nvPicPr>
        <p:blipFill>
          <a:blip r:embed="rId4" cstate="screen"/>
          <a:srcRect/>
          <a:stretch>
            <a:fillRect/>
          </a:stretch>
        </p:blipFill>
        <p:spPr bwMode="auto">
          <a:xfrm>
            <a:off x="5220000" y="0"/>
            <a:ext cx="4500000" cy="3050894"/>
          </a:xfrm>
          <a:prstGeom prst="rect">
            <a:avLst/>
          </a:prstGeom>
          <a:noFill/>
        </p:spPr>
      </p:pic>
      <p:sp>
        <p:nvSpPr>
          <p:cNvPr id="10" name="Textfeld 9"/>
          <p:cNvSpPr txBox="1"/>
          <p:nvPr/>
        </p:nvSpPr>
        <p:spPr>
          <a:xfrm>
            <a:off x="4392240" y="270074"/>
            <a:ext cx="925766" cy="369332"/>
          </a:xfrm>
          <a:prstGeom prst="rect">
            <a:avLst/>
          </a:prstGeom>
          <a:noFill/>
        </p:spPr>
        <p:txBody>
          <a:bodyPr wrap="none" rtlCol="0">
            <a:spAutoFit/>
          </a:bodyPr>
          <a:lstStyle/>
          <a:p>
            <a:r>
              <a:rPr lang="de-DE">
                <a:latin typeface="Calibri" pitchFamily="34" charset="0"/>
                <a:cs typeface="Calibri" pitchFamily="34" charset="0"/>
              </a:rPr>
              <a:t>ECMWF</a:t>
            </a:r>
          </a:p>
        </p:txBody>
      </p:sp>
      <p:sp>
        <p:nvSpPr>
          <p:cNvPr id="11" name="Textfeld 10"/>
          <p:cNvSpPr txBox="1"/>
          <p:nvPr/>
        </p:nvSpPr>
        <p:spPr>
          <a:xfrm>
            <a:off x="4536256" y="5454650"/>
            <a:ext cx="665118" cy="369332"/>
          </a:xfrm>
          <a:prstGeom prst="rect">
            <a:avLst/>
          </a:prstGeom>
          <a:noFill/>
        </p:spPr>
        <p:txBody>
          <a:bodyPr wrap="none" rtlCol="0">
            <a:spAutoFit/>
          </a:bodyPr>
          <a:lstStyle/>
          <a:p>
            <a:r>
              <a:rPr lang="de-DE">
                <a:latin typeface="Calibri" pitchFamily="34" charset="0"/>
                <a:cs typeface="Calibri" pitchFamily="34" charset="0"/>
              </a:rPr>
              <a:t>ICON</a:t>
            </a:r>
          </a:p>
        </p:txBody>
      </p:sp>
      <p:pic>
        <p:nvPicPr>
          <p:cNvPr id="18439" name="Picture 7" descr="F:\Studium_NIM\work\Documents\AC3_documents\HALO_AC3\weather_briefing\weather_maps\2022-03-02\mss\TCC_ICON_20220302_12Z.png"/>
          <p:cNvPicPr>
            <a:picLocks noChangeAspect="1" noChangeArrowheads="1"/>
          </p:cNvPicPr>
          <p:nvPr/>
        </p:nvPicPr>
        <p:blipFill>
          <a:blip r:embed="rId5" cstate="screen"/>
          <a:srcRect/>
          <a:stretch>
            <a:fillRect/>
          </a:stretch>
        </p:blipFill>
        <p:spPr bwMode="auto">
          <a:xfrm>
            <a:off x="5220000" y="3249896"/>
            <a:ext cx="4500000" cy="3050892"/>
          </a:xfrm>
          <a:prstGeom prst="rect">
            <a:avLst/>
          </a:prstGeom>
          <a:noFill/>
        </p:spPr>
      </p:pic>
      <p:sp>
        <p:nvSpPr>
          <p:cNvPr id="9" name="Textfeld 8"/>
          <p:cNvSpPr txBox="1"/>
          <p:nvPr/>
        </p:nvSpPr>
        <p:spPr>
          <a:xfrm>
            <a:off x="1223888" y="774130"/>
            <a:ext cx="3937938" cy="923330"/>
          </a:xfrm>
          <a:prstGeom prst="rect">
            <a:avLst/>
          </a:prstGeom>
          <a:noFill/>
        </p:spPr>
        <p:txBody>
          <a:bodyPr wrap="none" rtlCol="0">
            <a:spAutoFit/>
          </a:bodyPr>
          <a:lstStyle/>
          <a:p>
            <a:r>
              <a:rPr lang="de-DE" smtClean="0"/>
              <a:t>Cross section; most likely F.S., </a:t>
            </a:r>
          </a:p>
          <a:p>
            <a:r>
              <a:rPr lang="de-DE" smtClean="0"/>
              <a:t>else: where interesting stuff happens</a:t>
            </a:r>
          </a:p>
          <a:p>
            <a:endParaRPr lang="de-D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6768504" y="4446538"/>
            <a:ext cx="1382879" cy="369332"/>
          </a:xfrm>
          <a:prstGeom prst="rect">
            <a:avLst/>
          </a:prstGeom>
          <a:noFill/>
        </p:spPr>
        <p:txBody>
          <a:bodyPr wrap="none" rtlCol="0">
            <a:spAutoFit/>
          </a:bodyPr>
          <a:lstStyle/>
          <a:p>
            <a:r>
              <a:rPr lang="de-DE">
                <a:latin typeface="Calibri" pitchFamily="34" charset="0"/>
                <a:cs typeface="Calibri" pitchFamily="34" charset="0"/>
              </a:rPr>
              <a:t>not available</a:t>
            </a:r>
          </a:p>
        </p:txBody>
      </p:sp>
      <p:sp>
        <p:nvSpPr>
          <p:cNvPr id="7" name="TextShape 1"/>
          <p:cNvSpPr txBox="1"/>
          <p:nvPr/>
        </p:nvSpPr>
        <p:spPr>
          <a:xfrm>
            <a:off x="359792" y="180000"/>
            <a:ext cx="7559640" cy="774130"/>
          </a:xfrm>
          <a:prstGeom prst="rect">
            <a:avLst/>
          </a:prstGeom>
          <a:noFill/>
          <a:ln>
            <a:noFill/>
          </a:ln>
        </p:spPr>
        <p:txBody>
          <a:bodyPr>
            <a:normAutofit/>
          </a:bodyPr>
          <a:lstStyle/>
          <a:p>
            <a:pPr>
              <a:lnSpc>
                <a:spcPct val="90000"/>
              </a:lnSpc>
              <a:spcBef>
                <a:spcPts val="751"/>
              </a:spcBef>
              <a:tabLst>
                <a:tab pos="0" algn="l"/>
              </a:tabLst>
            </a:pPr>
            <a:r>
              <a:rPr lang="en-GB" sz="2400" spc="-1" smtClean="0">
                <a:solidFill>
                  <a:srgbClr val="000000"/>
                </a:solidFill>
                <a:latin typeface="Calibri"/>
              </a:rPr>
              <a:t>Thu, 2022-03-03 </a:t>
            </a:r>
            <a:r>
              <a:rPr lang="en-GB" sz="2400" b="0" strike="noStrike" spc="-1">
                <a:solidFill>
                  <a:srgbClr val="000000"/>
                </a:solidFill>
                <a:latin typeface="Calibri"/>
              </a:rPr>
              <a:t>12 UTC (+36h)</a:t>
            </a:r>
            <a:endParaRPr lang="en-US" sz="2400" b="0" strike="noStrike" spc="-1">
              <a:latin typeface="Arial"/>
            </a:endParaRPr>
          </a:p>
        </p:txBody>
      </p:sp>
      <p:pic>
        <p:nvPicPr>
          <p:cNvPr id="19458" name="Picture 2" descr="F:\Studium_NIM\work\Documents\AC3_documents\HALO_AC3\weather_briefing\weather_maps\2022-03-02\mss\precip_20220303_12Z,.png"/>
          <p:cNvPicPr>
            <a:picLocks noChangeAspect="1" noChangeArrowheads="1"/>
          </p:cNvPicPr>
          <p:nvPr/>
        </p:nvPicPr>
        <p:blipFill>
          <a:blip r:embed="rId3" cstate="screen"/>
          <a:srcRect/>
          <a:stretch>
            <a:fillRect/>
          </a:stretch>
        </p:blipFill>
        <p:spPr bwMode="auto">
          <a:xfrm>
            <a:off x="180000" y="1440000"/>
            <a:ext cx="4680000" cy="3172928"/>
          </a:xfrm>
          <a:prstGeom prst="rect">
            <a:avLst/>
          </a:prstGeom>
          <a:noFill/>
        </p:spPr>
      </p:pic>
      <p:pic>
        <p:nvPicPr>
          <p:cNvPr id="19460" name="Picture 4" descr="F:\Studium_NIM\work\Documents\AC3_documents\HALO_AC3\weather_briefing\weather_maps\2022-03-02\mss\TCC_20220303_12Z.png"/>
          <p:cNvPicPr>
            <a:picLocks noChangeAspect="1" noChangeArrowheads="1"/>
          </p:cNvPicPr>
          <p:nvPr/>
        </p:nvPicPr>
        <p:blipFill>
          <a:blip r:embed="rId4" cstate="screen"/>
          <a:srcRect/>
          <a:stretch>
            <a:fillRect/>
          </a:stretch>
        </p:blipFill>
        <p:spPr bwMode="auto">
          <a:xfrm>
            <a:off x="5220000" y="0"/>
            <a:ext cx="4500000" cy="3050892"/>
          </a:xfrm>
          <a:prstGeom prst="rect">
            <a:avLst/>
          </a:prstGeom>
          <a:noFill/>
        </p:spPr>
      </p:pic>
      <p:pic>
        <p:nvPicPr>
          <p:cNvPr id="19462" name="Picture 6" descr="F:\Studium_NIM\work\Documents\AC3_documents\HALO_AC3\weather_briefing\weather_maps\2022-03-02\mss\TCC_ICON_20220303_12Z.png"/>
          <p:cNvPicPr>
            <a:picLocks noChangeAspect="1" noChangeArrowheads="1"/>
          </p:cNvPicPr>
          <p:nvPr/>
        </p:nvPicPr>
        <p:blipFill>
          <a:blip r:embed="rId5" cstate="screen"/>
          <a:srcRect/>
          <a:stretch>
            <a:fillRect/>
          </a:stretch>
        </p:blipFill>
        <p:spPr bwMode="auto">
          <a:xfrm>
            <a:off x="5220000" y="3249896"/>
            <a:ext cx="4500000" cy="3050892"/>
          </a:xfrm>
          <a:prstGeom prst="rect">
            <a:avLst/>
          </a:prstGeom>
          <a:noFill/>
        </p:spPr>
      </p:pic>
      <p:sp>
        <p:nvSpPr>
          <p:cNvPr id="9" name="Textfeld 8"/>
          <p:cNvSpPr txBox="1"/>
          <p:nvPr/>
        </p:nvSpPr>
        <p:spPr>
          <a:xfrm>
            <a:off x="4392240" y="270074"/>
            <a:ext cx="925766" cy="369332"/>
          </a:xfrm>
          <a:prstGeom prst="rect">
            <a:avLst/>
          </a:prstGeom>
          <a:noFill/>
        </p:spPr>
        <p:txBody>
          <a:bodyPr wrap="none" rtlCol="0">
            <a:spAutoFit/>
          </a:bodyPr>
          <a:lstStyle/>
          <a:p>
            <a:r>
              <a:rPr lang="de-DE">
                <a:latin typeface="Calibri" pitchFamily="34" charset="0"/>
                <a:cs typeface="Calibri" pitchFamily="34" charset="0"/>
              </a:rPr>
              <a:t>ECMWF</a:t>
            </a:r>
          </a:p>
        </p:txBody>
      </p:sp>
      <p:sp>
        <p:nvSpPr>
          <p:cNvPr id="12" name="Textfeld 11"/>
          <p:cNvSpPr txBox="1"/>
          <p:nvPr/>
        </p:nvSpPr>
        <p:spPr>
          <a:xfrm>
            <a:off x="4536256" y="5454650"/>
            <a:ext cx="665118" cy="369332"/>
          </a:xfrm>
          <a:prstGeom prst="rect">
            <a:avLst/>
          </a:prstGeom>
          <a:noFill/>
        </p:spPr>
        <p:txBody>
          <a:bodyPr wrap="none" rtlCol="0">
            <a:spAutoFit/>
          </a:bodyPr>
          <a:lstStyle/>
          <a:p>
            <a:r>
              <a:rPr lang="de-DE">
                <a:latin typeface="Calibri" pitchFamily="34" charset="0"/>
                <a:cs typeface="Calibri" pitchFamily="34" charset="0"/>
              </a:rPr>
              <a:t>ICON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768504" y="4446538"/>
            <a:ext cx="1382879" cy="369332"/>
          </a:xfrm>
          <a:prstGeom prst="rect">
            <a:avLst/>
          </a:prstGeom>
          <a:noFill/>
        </p:spPr>
        <p:txBody>
          <a:bodyPr wrap="none" rtlCol="0">
            <a:spAutoFit/>
          </a:bodyPr>
          <a:lstStyle/>
          <a:p>
            <a:r>
              <a:rPr lang="de-DE">
                <a:latin typeface="Calibri" pitchFamily="34" charset="0"/>
                <a:cs typeface="Calibri" pitchFamily="34" charset="0"/>
              </a:rPr>
              <a:t>not available</a:t>
            </a:r>
          </a:p>
        </p:txBody>
      </p:sp>
      <p:sp>
        <p:nvSpPr>
          <p:cNvPr id="7" name="TextShape 1"/>
          <p:cNvSpPr txBox="1"/>
          <p:nvPr/>
        </p:nvSpPr>
        <p:spPr>
          <a:xfrm>
            <a:off x="359792" y="180000"/>
            <a:ext cx="7559640" cy="774130"/>
          </a:xfrm>
          <a:prstGeom prst="rect">
            <a:avLst/>
          </a:prstGeom>
          <a:noFill/>
          <a:ln>
            <a:noFill/>
          </a:ln>
        </p:spPr>
        <p:txBody>
          <a:bodyPr>
            <a:normAutofit/>
          </a:bodyPr>
          <a:lstStyle/>
          <a:p>
            <a:pPr>
              <a:lnSpc>
                <a:spcPct val="90000"/>
              </a:lnSpc>
              <a:spcBef>
                <a:spcPts val="751"/>
              </a:spcBef>
              <a:tabLst>
                <a:tab pos="0" algn="l"/>
              </a:tabLst>
            </a:pPr>
            <a:r>
              <a:rPr lang="en-GB" sz="2400" spc="-1" smtClean="0">
                <a:solidFill>
                  <a:srgbClr val="000000"/>
                </a:solidFill>
                <a:latin typeface="Calibri"/>
              </a:rPr>
              <a:t>Fri, 2022-03-04 </a:t>
            </a:r>
            <a:r>
              <a:rPr lang="en-GB" sz="2400" b="0" strike="noStrike" spc="-1">
                <a:solidFill>
                  <a:srgbClr val="000000"/>
                </a:solidFill>
                <a:latin typeface="Calibri"/>
              </a:rPr>
              <a:t>12 UTC (+60h)</a:t>
            </a:r>
            <a:endParaRPr lang="en-US" sz="2400" b="0" strike="noStrike" spc="-1">
              <a:latin typeface="Arial"/>
            </a:endParaRPr>
          </a:p>
        </p:txBody>
      </p:sp>
      <p:pic>
        <p:nvPicPr>
          <p:cNvPr id="21506" name="Picture 2" descr="F:\Studium_NIM\work\Documents\AC3_documents\HALO_AC3\weather_briefing\weather_maps\2022-03-02\mss\precip_20220304_12Z,.png"/>
          <p:cNvPicPr>
            <a:picLocks noChangeAspect="1" noChangeArrowheads="1"/>
          </p:cNvPicPr>
          <p:nvPr/>
        </p:nvPicPr>
        <p:blipFill>
          <a:blip r:embed="rId3" cstate="screen"/>
          <a:srcRect/>
          <a:stretch>
            <a:fillRect/>
          </a:stretch>
        </p:blipFill>
        <p:spPr bwMode="auto">
          <a:xfrm>
            <a:off x="180000" y="1440000"/>
            <a:ext cx="4680000" cy="3172928"/>
          </a:xfrm>
          <a:prstGeom prst="rect">
            <a:avLst/>
          </a:prstGeom>
          <a:noFill/>
        </p:spPr>
      </p:pic>
      <p:pic>
        <p:nvPicPr>
          <p:cNvPr id="21507" name="Picture 3" descr="F:\Studium_NIM\work\Documents\AC3_documents\HALO_AC3\weather_briefing\weather_maps\2022-03-02\mss\TCC_20220304_12Z.png"/>
          <p:cNvPicPr>
            <a:picLocks noChangeAspect="1" noChangeArrowheads="1"/>
          </p:cNvPicPr>
          <p:nvPr/>
        </p:nvPicPr>
        <p:blipFill>
          <a:blip r:embed="rId4" cstate="screen"/>
          <a:srcRect/>
          <a:stretch>
            <a:fillRect/>
          </a:stretch>
        </p:blipFill>
        <p:spPr bwMode="auto">
          <a:xfrm>
            <a:off x="5220000" y="0"/>
            <a:ext cx="4500000" cy="3050892"/>
          </a:xfrm>
          <a:prstGeom prst="rect">
            <a:avLst/>
          </a:prstGeom>
          <a:noFill/>
        </p:spPr>
      </p:pic>
      <p:pic>
        <p:nvPicPr>
          <p:cNvPr id="21508" name="Picture 4" descr="F:\Studium_NIM\work\Documents\AC3_documents\HALO_AC3\weather_briefing\weather_maps\2022-03-02\mss\TCC_ICON_20220304_12Z.png"/>
          <p:cNvPicPr>
            <a:picLocks noChangeAspect="1" noChangeArrowheads="1"/>
          </p:cNvPicPr>
          <p:nvPr/>
        </p:nvPicPr>
        <p:blipFill>
          <a:blip r:embed="rId5" cstate="screen"/>
          <a:srcRect/>
          <a:stretch>
            <a:fillRect/>
          </a:stretch>
        </p:blipFill>
        <p:spPr bwMode="auto">
          <a:xfrm>
            <a:off x="5220000" y="3249896"/>
            <a:ext cx="4500000" cy="3050892"/>
          </a:xfrm>
          <a:prstGeom prst="rect">
            <a:avLst/>
          </a:prstGeom>
          <a:noFill/>
        </p:spPr>
      </p:pic>
      <p:sp>
        <p:nvSpPr>
          <p:cNvPr id="12" name="Textfeld 11"/>
          <p:cNvSpPr txBox="1"/>
          <p:nvPr/>
        </p:nvSpPr>
        <p:spPr>
          <a:xfrm>
            <a:off x="4392240" y="270074"/>
            <a:ext cx="925766" cy="369332"/>
          </a:xfrm>
          <a:prstGeom prst="rect">
            <a:avLst/>
          </a:prstGeom>
          <a:noFill/>
        </p:spPr>
        <p:txBody>
          <a:bodyPr wrap="none" rtlCol="0">
            <a:spAutoFit/>
          </a:bodyPr>
          <a:lstStyle/>
          <a:p>
            <a:r>
              <a:rPr lang="de-DE">
                <a:latin typeface="Calibri" pitchFamily="34" charset="0"/>
                <a:cs typeface="Calibri" pitchFamily="34" charset="0"/>
              </a:rPr>
              <a:t>ECMWF</a:t>
            </a:r>
          </a:p>
        </p:txBody>
      </p:sp>
      <p:sp>
        <p:nvSpPr>
          <p:cNvPr id="13" name="Textfeld 12"/>
          <p:cNvSpPr txBox="1"/>
          <p:nvPr/>
        </p:nvSpPr>
        <p:spPr>
          <a:xfrm>
            <a:off x="4536256" y="5454650"/>
            <a:ext cx="665118" cy="369332"/>
          </a:xfrm>
          <a:prstGeom prst="rect">
            <a:avLst/>
          </a:prstGeom>
          <a:noFill/>
        </p:spPr>
        <p:txBody>
          <a:bodyPr wrap="none" rtlCol="0">
            <a:spAutoFit/>
          </a:bodyPr>
          <a:lstStyle/>
          <a:p>
            <a:r>
              <a:rPr lang="de-DE">
                <a:latin typeface="Calibri" pitchFamily="34" charset="0"/>
                <a:cs typeface="Calibri" pitchFamily="34" charset="0"/>
              </a:rPr>
              <a:t>ICON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768504" y="4446538"/>
            <a:ext cx="1382879" cy="369332"/>
          </a:xfrm>
          <a:prstGeom prst="rect">
            <a:avLst/>
          </a:prstGeom>
          <a:noFill/>
        </p:spPr>
        <p:txBody>
          <a:bodyPr wrap="none" rtlCol="0">
            <a:spAutoFit/>
          </a:bodyPr>
          <a:lstStyle/>
          <a:p>
            <a:r>
              <a:rPr lang="de-DE">
                <a:latin typeface="Calibri" pitchFamily="34" charset="0"/>
                <a:cs typeface="Calibri" pitchFamily="34" charset="0"/>
              </a:rPr>
              <a:t>not available</a:t>
            </a:r>
          </a:p>
        </p:txBody>
      </p:sp>
      <p:sp>
        <p:nvSpPr>
          <p:cNvPr id="7" name="TextShape 1"/>
          <p:cNvSpPr txBox="1"/>
          <p:nvPr/>
        </p:nvSpPr>
        <p:spPr>
          <a:xfrm>
            <a:off x="359792" y="180000"/>
            <a:ext cx="7559640" cy="774130"/>
          </a:xfrm>
          <a:prstGeom prst="rect">
            <a:avLst/>
          </a:prstGeom>
          <a:noFill/>
          <a:ln>
            <a:noFill/>
          </a:ln>
        </p:spPr>
        <p:txBody>
          <a:bodyPr>
            <a:normAutofit/>
          </a:bodyPr>
          <a:lstStyle/>
          <a:p>
            <a:pPr>
              <a:lnSpc>
                <a:spcPct val="90000"/>
              </a:lnSpc>
              <a:spcBef>
                <a:spcPts val="751"/>
              </a:spcBef>
              <a:tabLst>
                <a:tab pos="0" algn="l"/>
              </a:tabLst>
            </a:pPr>
            <a:r>
              <a:rPr lang="en-GB" sz="2400" b="0" strike="noStrike" spc="-1" smtClean="0">
                <a:solidFill>
                  <a:srgbClr val="000000"/>
                </a:solidFill>
                <a:latin typeface="Calibri"/>
              </a:rPr>
              <a:t>Sat, 2022-03-05 </a:t>
            </a:r>
            <a:r>
              <a:rPr lang="en-GB" sz="2400" b="0" strike="noStrike" spc="-1">
                <a:solidFill>
                  <a:srgbClr val="000000"/>
                </a:solidFill>
                <a:latin typeface="Calibri"/>
              </a:rPr>
              <a:t>12 UTC (+84h)</a:t>
            </a:r>
            <a:endParaRPr lang="en-US" sz="2400" b="0" strike="noStrike" spc="-1">
              <a:latin typeface="Arial"/>
            </a:endParaRPr>
          </a:p>
        </p:txBody>
      </p:sp>
      <p:pic>
        <p:nvPicPr>
          <p:cNvPr id="20482" name="Picture 2" descr="F:\Studium_NIM\work\Documents\AC3_documents\HALO_AC3\weather_briefing\weather_maps\2022-03-02\mss\precip_20220305_12Z,.png"/>
          <p:cNvPicPr>
            <a:picLocks noChangeAspect="1" noChangeArrowheads="1"/>
          </p:cNvPicPr>
          <p:nvPr/>
        </p:nvPicPr>
        <p:blipFill>
          <a:blip r:embed="rId3" cstate="screen"/>
          <a:srcRect/>
          <a:stretch>
            <a:fillRect/>
          </a:stretch>
        </p:blipFill>
        <p:spPr bwMode="auto">
          <a:xfrm>
            <a:off x="180000" y="1440000"/>
            <a:ext cx="4680000" cy="3172928"/>
          </a:xfrm>
          <a:prstGeom prst="rect">
            <a:avLst/>
          </a:prstGeom>
          <a:noFill/>
        </p:spPr>
      </p:pic>
      <p:pic>
        <p:nvPicPr>
          <p:cNvPr id="20483" name="Picture 3" descr="F:\Studium_NIM\work\Documents\AC3_documents\HALO_AC3\weather_briefing\weather_maps\2022-03-02\mss\TCC_20220305_12Z.png"/>
          <p:cNvPicPr>
            <a:picLocks noChangeAspect="1" noChangeArrowheads="1"/>
          </p:cNvPicPr>
          <p:nvPr/>
        </p:nvPicPr>
        <p:blipFill>
          <a:blip r:embed="rId4" cstate="screen"/>
          <a:srcRect/>
          <a:stretch>
            <a:fillRect/>
          </a:stretch>
        </p:blipFill>
        <p:spPr bwMode="auto">
          <a:xfrm>
            <a:off x="5220000" y="1"/>
            <a:ext cx="4500000" cy="3050893"/>
          </a:xfrm>
          <a:prstGeom prst="rect">
            <a:avLst/>
          </a:prstGeom>
          <a:noFill/>
        </p:spPr>
      </p:pic>
      <p:sp>
        <p:nvSpPr>
          <p:cNvPr id="8" name="Textfeld 7"/>
          <p:cNvSpPr txBox="1"/>
          <p:nvPr/>
        </p:nvSpPr>
        <p:spPr>
          <a:xfrm>
            <a:off x="4392240" y="270074"/>
            <a:ext cx="925766" cy="369332"/>
          </a:xfrm>
          <a:prstGeom prst="rect">
            <a:avLst/>
          </a:prstGeom>
          <a:noFill/>
        </p:spPr>
        <p:txBody>
          <a:bodyPr wrap="none" rtlCol="0">
            <a:spAutoFit/>
          </a:bodyPr>
          <a:lstStyle/>
          <a:p>
            <a:r>
              <a:rPr lang="de-DE">
                <a:latin typeface="Calibri" pitchFamily="34" charset="0"/>
                <a:cs typeface="Calibri" pitchFamily="34" charset="0"/>
              </a:rPr>
              <a:t>ECMWF</a:t>
            </a:r>
          </a:p>
        </p:txBody>
      </p:sp>
      <p:sp>
        <p:nvSpPr>
          <p:cNvPr id="12" name="Textfeld 11"/>
          <p:cNvSpPr txBox="1"/>
          <p:nvPr/>
        </p:nvSpPr>
        <p:spPr>
          <a:xfrm>
            <a:off x="4536256" y="5454650"/>
            <a:ext cx="665118" cy="369332"/>
          </a:xfrm>
          <a:prstGeom prst="rect">
            <a:avLst/>
          </a:prstGeom>
          <a:noFill/>
        </p:spPr>
        <p:txBody>
          <a:bodyPr wrap="none" rtlCol="0">
            <a:spAutoFit/>
          </a:bodyPr>
          <a:lstStyle/>
          <a:p>
            <a:r>
              <a:rPr lang="de-DE">
                <a:latin typeface="Calibri" pitchFamily="34" charset="0"/>
                <a:cs typeface="Calibri" pitchFamily="34" charset="0"/>
              </a:rPr>
              <a:t>ICON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trike="noStrike" spc="-1">
                <a:solidFill>
                  <a:srgbClr val="000000"/>
                </a:solidFill>
                <a:latin typeface="Calibri"/>
              </a:rPr>
              <a:t>Extra variables</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 00 – 84h</a:t>
            </a:r>
            <a:br>
              <a:rPr lang="en-GB" sz="2400" b="0" strike="noStrike" spc="-1">
                <a:solidFill>
                  <a:srgbClr val="000000"/>
                </a:solidFill>
                <a:latin typeface="Calibri"/>
              </a:rPr>
            </a:br>
            <a:r>
              <a:rPr lang="en-GB" b="0" strike="noStrike" spc="-1" smtClean="0">
                <a:solidFill>
                  <a:srgbClr val="000000"/>
                </a:solidFill>
                <a:latin typeface="Calibri"/>
              </a:rPr>
              <a:t>500 hPa wind &amp; </a:t>
            </a:r>
            <a:r>
              <a:rPr lang="en-GB" b="0" strike="noStrike" spc="-1">
                <a:solidFill>
                  <a:srgbClr val="000000"/>
                </a:solidFill>
                <a:latin typeface="Calibri"/>
              </a:rPr>
              <a:t>850hPa </a:t>
            </a:r>
            <a:r>
              <a:rPr lang="el-GR" b="0" strike="noStrike" spc="-1" smtClean="0">
                <a:solidFill>
                  <a:srgbClr val="000000"/>
                </a:solidFill>
                <a:latin typeface="Calibri"/>
              </a:rPr>
              <a:t>θ</a:t>
            </a:r>
            <a:r>
              <a:rPr lang="de-DE" b="0" strike="noStrike" spc="-1" baseline="-25000" smtClean="0">
                <a:solidFill>
                  <a:srgbClr val="000000"/>
                </a:solidFill>
                <a:latin typeface="Calibri"/>
              </a:rPr>
              <a:t>e</a:t>
            </a:r>
            <a:r>
              <a:rPr lang="en-GB" b="0" strike="noStrike" spc="-1" smtClean="0">
                <a:solidFill>
                  <a:srgbClr val="000000"/>
                </a:solidFill>
                <a:latin typeface="Calibri"/>
              </a:rPr>
              <a:t> </a:t>
            </a:r>
            <a:r>
              <a:rPr lang="en-GB" b="0" strike="noStrike" spc="-1">
                <a:solidFill>
                  <a:srgbClr val="000000"/>
                </a:solidFill>
                <a:latin typeface="Calibri"/>
              </a:rPr>
              <a:t>&amp; CAO &amp; IVT</a:t>
            </a:r>
            <a:endParaRPr lang="en-US" sz="24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F:\Studium_NIM\work\Documents\AC3_documents\HALO_AC3\weather_briefing\weather_maps\2022-03-02\mss\850hPa_thetae_20220302_12Z.png"/>
          <p:cNvPicPr>
            <a:picLocks noChangeAspect="1" noChangeArrowheads="1"/>
          </p:cNvPicPr>
          <p:nvPr/>
        </p:nvPicPr>
        <p:blipFill>
          <a:blip r:embed="rId3" cstate="screen"/>
          <a:srcRect/>
          <a:stretch>
            <a:fillRect/>
          </a:stretch>
        </p:blipFill>
        <p:spPr bwMode="auto">
          <a:xfrm>
            <a:off x="360000" y="3371931"/>
            <a:ext cx="4320000" cy="2928857"/>
          </a:xfrm>
          <a:prstGeom prst="rect">
            <a:avLst/>
          </a:prstGeom>
          <a:noFill/>
        </p:spPr>
      </p:pic>
      <p:pic>
        <p:nvPicPr>
          <p:cNvPr id="2052" name="Picture 4" descr="F:\Studium_NIM\work\Documents\AC3_documents\HALO_AC3\weather_briefing\weather_maps\2022-03-02\mss\500hPaGP_wind_20220302_12Z.png"/>
          <p:cNvPicPr>
            <a:picLocks noChangeAspect="1" noChangeArrowheads="1"/>
          </p:cNvPicPr>
          <p:nvPr/>
        </p:nvPicPr>
        <p:blipFill>
          <a:blip r:embed="rId4" cstate="screen"/>
          <a:srcRect/>
          <a:stretch>
            <a:fillRect/>
          </a:stretch>
        </p:blipFill>
        <p:spPr bwMode="auto">
          <a:xfrm>
            <a:off x="360000" y="396000"/>
            <a:ext cx="4320000" cy="2928857"/>
          </a:xfrm>
          <a:prstGeom prst="rect">
            <a:avLst/>
          </a:prstGeom>
          <a:noFill/>
        </p:spPr>
      </p:pic>
      <p:sp>
        <p:nvSpPr>
          <p:cNvPr id="7" name="TextShape 1"/>
          <p:cNvSpPr txBox="1"/>
          <p:nvPr/>
        </p:nvSpPr>
        <p:spPr>
          <a:xfrm>
            <a:off x="359792" y="0"/>
            <a:ext cx="7559640" cy="774130"/>
          </a:xfrm>
          <a:prstGeom prst="rect">
            <a:avLst/>
          </a:prstGeom>
          <a:noFill/>
          <a:ln>
            <a:noFill/>
          </a:ln>
        </p:spPr>
        <p:txBody>
          <a:bodyPr>
            <a:normAutofit/>
          </a:bodyPr>
          <a:lstStyle/>
          <a:p>
            <a:pPr>
              <a:lnSpc>
                <a:spcPct val="90000"/>
              </a:lnSpc>
              <a:spcBef>
                <a:spcPts val="751"/>
              </a:spcBef>
              <a:tabLst>
                <a:tab pos="0" algn="l"/>
              </a:tabLst>
            </a:pPr>
            <a:r>
              <a:rPr lang="en-GB" sz="2400" b="0" strike="noStrike" spc="-1" smtClean="0">
                <a:solidFill>
                  <a:srgbClr val="000000"/>
                </a:solidFill>
                <a:latin typeface="Calibri"/>
              </a:rPr>
              <a:t>Wed, 2022-03-02 </a:t>
            </a:r>
            <a:r>
              <a:rPr lang="en-GB" sz="2400" b="0" strike="noStrike" spc="-1">
                <a:solidFill>
                  <a:srgbClr val="000000"/>
                </a:solidFill>
                <a:latin typeface="Calibri"/>
              </a:rPr>
              <a:t>12 UTC (+12h)</a:t>
            </a:r>
            <a:endParaRPr lang="en-US" sz="2400" b="0" strike="noStrike" spc="-1">
              <a:latin typeface="Arial"/>
            </a:endParaRPr>
          </a:p>
        </p:txBody>
      </p:sp>
      <p:pic>
        <p:nvPicPr>
          <p:cNvPr id="22533" name="Picture 5" descr="F:\Studium_NIM\work\Documents\AC3_documents\HALO_AC3\weather_briefing\weather_maps\2022-03-02\mss\CAO_20220302_12Z.png"/>
          <p:cNvPicPr>
            <a:picLocks noChangeAspect="1" noChangeArrowheads="1"/>
          </p:cNvPicPr>
          <p:nvPr/>
        </p:nvPicPr>
        <p:blipFill>
          <a:blip r:embed="rId5" cstate="screen"/>
          <a:srcRect/>
          <a:stretch>
            <a:fillRect/>
          </a:stretch>
        </p:blipFill>
        <p:spPr bwMode="auto">
          <a:xfrm>
            <a:off x="5400000" y="396000"/>
            <a:ext cx="4320000" cy="2928857"/>
          </a:xfrm>
          <a:prstGeom prst="rect">
            <a:avLst/>
          </a:prstGeom>
          <a:noFill/>
        </p:spPr>
      </p:pic>
      <p:pic>
        <p:nvPicPr>
          <p:cNvPr id="22534" name="Picture 6" descr="F:\Studium_NIM\work\Documents\AC3_documents\HALO_AC3\weather_briefing\weather_maps\2022-03-02\mss\IVT_20220302_12Z.png"/>
          <p:cNvPicPr>
            <a:picLocks noChangeAspect="1" noChangeArrowheads="1"/>
          </p:cNvPicPr>
          <p:nvPr/>
        </p:nvPicPr>
        <p:blipFill>
          <a:blip r:embed="rId6" cstate="screen"/>
          <a:srcRect/>
          <a:stretch>
            <a:fillRect/>
          </a:stretch>
        </p:blipFill>
        <p:spPr bwMode="auto">
          <a:xfrm>
            <a:off x="5400000" y="3371931"/>
            <a:ext cx="4320000" cy="2928857"/>
          </a:xfrm>
          <a:prstGeom prst="rect">
            <a:avLst/>
          </a:prstGeom>
          <a:noFill/>
        </p:spPr>
      </p:pic>
      <p:sp>
        <p:nvSpPr>
          <p:cNvPr id="12" name="Textfeld 11"/>
          <p:cNvSpPr txBox="1"/>
          <p:nvPr/>
        </p:nvSpPr>
        <p:spPr>
          <a:xfrm>
            <a:off x="564542"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smtClean="0">
                <a:latin typeface="Calibri" pitchFamily="34" charset="0"/>
                <a:cs typeface="Calibri" pitchFamily="34" charset="0"/>
              </a:rPr>
              <a:t>500 hPa Geopot. and Wind</a:t>
            </a:r>
            <a:endParaRPr lang="de-DE">
              <a:latin typeface="Calibri" pitchFamily="34" charset="0"/>
              <a:cs typeface="Calibri" pitchFamily="34" charset="0"/>
            </a:endParaRPr>
          </a:p>
        </p:txBody>
      </p:sp>
      <p:sp>
        <p:nvSpPr>
          <p:cNvPr id="13" name="Textfeld 12"/>
          <p:cNvSpPr txBox="1"/>
          <p:nvPr/>
        </p:nvSpPr>
        <p:spPr>
          <a:xfrm>
            <a:off x="5605200"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CAO Index</a:t>
            </a:r>
          </a:p>
        </p:txBody>
      </p:sp>
      <p:sp>
        <p:nvSpPr>
          <p:cNvPr id="14" name="Textfeld 13"/>
          <p:cNvSpPr txBox="1"/>
          <p:nvPr/>
        </p:nvSpPr>
        <p:spPr>
          <a:xfrm>
            <a:off x="56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850 hPa </a:t>
            </a:r>
            <a:r>
              <a:rPr lang="de-DE" smtClean="0">
                <a:latin typeface="Calibri" pitchFamily="34" charset="0"/>
                <a:cs typeface="Calibri" pitchFamily="34" charset="0"/>
              </a:rPr>
              <a:t>Equiv. pot. temperature</a:t>
            </a:r>
            <a:endParaRPr lang="de-DE">
              <a:latin typeface="Calibri" pitchFamily="34" charset="0"/>
              <a:cs typeface="Calibri" pitchFamily="34" charset="0"/>
            </a:endParaRPr>
          </a:p>
        </p:txBody>
      </p:sp>
      <p:sp>
        <p:nvSpPr>
          <p:cNvPr id="15" name="Textfeld 14"/>
          <p:cNvSpPr txBox="1"/>
          <p:nvPr/>
        </p:nvSpPr>
        <p:spPr>
          <a:xfrm>
            <a:off x="560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Integrated water vapour transport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F:\Studium_NIM\work\Documents\AC3_documents\HALO_AC3\weather_briefing\weather_maps\2022-03-02\mss\850hPa_thetae_20220303_12Z.png"/>
          <p:cNvPicPr>
            <a:picLocks noChangeAspect="1" noChangeArrowheads="1"/>
          </p:cNvPicPr>
          <p:nvPr/>
        </p:nvPicPr>
        <p:blipFill>
          <a:blip r:embed="rId3" cstate="screen"/>
          <a:srcRect/>
          <a:stretch>
            <a:fillRect/>
          </a:stretch>
        </p:blipFill>
        <p:spPr bwMode="auto">
          <a:xfrm>
            <a:off x="360000" y="3371931"/>
            <a:ext cx="4320000" cy="2928857"/>
          </a:xfrm>
          <a:prstGeom prst="rect">
            <a:avLst/>
          </a:prstGeom>
          <a:noFill/>
        </p:spPr>
      </p:pic>
      <p:pic>
        <p:nvPicPr>
          <p:cNvPr id="3076" name="Picture 4" descr="F:\Studium_NIM\work\Documents\AC3_documents\HALO_AC3\weather_briefing\weather_maps\2022-03-02\mss\500hPaGP_wind_20220303_12Z.png"/>
          <p:cNvPicPr>
            <a:picLocks noChangeAspect="1" noChangeArrowheads="1"/>
          </p:cNvPicPr>
          <p:nvPr/>
        </p:nvPicPr>
        <p:blipFill>
          <a:blip r:embed="rId4" cstate="screen"/>
          <a:srcRect/>
          <a:stretch>
            <a:fillRect/>
          </a:stretch>
        </p:blipFill>
        <p:spPr bwMode="auto">
          <a:xfrm>
            <a:off x="360000" y="396000"/>
            <a:ext cx="4320000" cy="2928857"/>
          </a:xfrm>
          <a:prstGeom prst="rect">
            <a:avLst/>
          </a:prstGeom>
          <a:noFill/>
        </p:spPr>
      </p:pic>
      <p:sp>
        <p:nvSpPr>
          <p:cNvPr id="7" name="TextShape 1"/>
          <p:cNvSpPr txBox="1"/>
          <p:nvPr/>
        </p:nvSpPr>
        <p:spPr>
          <a:xfrm>
            <a:off x="359792" y="0"/>
            <a:ext cx="7559640" cy="774130"/>
          </a:xfrm>
          <a:prstGeom prst="rect">
            <a:avLst/>
          </a:prstGeom>
          <a:noFill/>
          <a:ln>
            <a:noFill/>
          </a:ln>
        </p:spPr>
        <p:txBody>
          <a:bodyPr>
            <a:normAutofit/>
          </a:bodyPr>
          <a:lstStyle/>
          <a:p>
            <a:pPr>
              <a:lnSpc>
                <a:spcPct val="90000"/>
              </a:lnSpc>
              <a:spcBef>
                <a:spcPts val="751"/>
              </a:spcBef>
              <a:tabLst>
                <a:tab pos="0" algn="l"/>
              </a:tabLst>
            </a:pPr>
            <a:r>
              <a:rPr lang="en-GB" sz="2400" b="0" strike="noStrike" spc="-1" smtClean="0">
                <a:solidFill>
                  <a:srgbClr val="000000"/>
                </a:solidFill>
                <a:latin typeface="Calibri"/>
              </a:rPr>
              <a:t>Thu, 2022-03-03 </a:t>
            </a:r>
            <a:r>
              <a:rPr lang="en-GB" sz="2400" b="0" strike="noStrike" spc="-1">
                <a:solidFill>
                  <a:srgbClr val="000000"/>
                </a:solidFill>
                <a:latin typeface="Calibri"/>
              </a:rPr>
              <a:t>12 UTC (+36h)</a:t>
            </a:r>
            <a:endParaRPr lang="en-US" sz="2400" b="0" strike="noStrike" spc="-1">
              <a:latin typeface="Arial"/>
            </a:endParaRPr>
          </a:p>
        </p:txBody>
      </p:sp>
      <p:pic>
        <p:nvPicPr>
          <p:cNvPr id="23556" name="Picture 4" descr="F:\Studium_NIM\work\Documents\AC3_documents\HALO_AC3\weather_briefing\weather_maps\2022-03-02\mss\CAO_20220303_12Z.png"/>
          <p:cNvPicPr>
            <a:picLocks noChangeAspect="1" noChangeArrowheads="1"/>
          </p:cNvPicPr>
          <p:nvPr/>
        </p:nvPicPr>
        <p:blipFill>
          <a:blip r:embed="rId5" cstate="screen"/>
          <a:srcRect/>
          <a:stretch>
            <a:fillRect/>
          </a:stretch>
        </p:blipFill>
        <p:spPr bwMode="auto">
          <a:xfrm>
            <a:off x="5400000" y="396000"/>
            <a:ext cx="4320000" cy="2928857"/>
          </a:xfrm>
          <a:prstGeom prst="rect">
            <a:avLst/>
          </a:prstGeom>
          <a:noFill/>
        </p:spPr>
      </p:pic>
      <p:pic>
        <p:nvPicPr>
          <p:cNvPr id="23557" name="Picture 5" descr="F:\Studium_NIM\work\Documents\AC3_documents\HALO_AC3\weather_briefing\weather_maps\2022-03-02\mss\IVT_20220303_12Z.png"/>
          <p:cNvPicPr>
            <a:picLocks noChangeAspect="1" noChangeArrowheads="1"/>
          </p:cNvPicPr>
          <p:nvPr/>
        </p:nvPicPr>
        <p:blipFill>
          <a:blip r:embed="rId6" cstate="screen"/>
          <a:srcRect/>
          <a:stretch>
            <a:fillRect/>
          </a:stretch>
        </p:blipFill>
        <p:spPr bwMode="auto">
          <a:xfrm>
            <a:off x="5400000" y="3371931"/>
            <a:ext cx="4320000" cy="2928857"/>
          </a:xfrm>
          <a:prstGeom prst="rect">
            <a:avLst/>
          </a:prstGeom>
          <a:noFill/>
        </p:spPr>
      </p:pic>
      <p:sp>
        <p:nvSpPr>
          <p:cNvPr id="14" name="Textfeld 13"/>
          <p:cNvSpPr txBox="1"/>
          <p:nvPr/>
        </p:nvSpPr>
        <p:spPr>
          <a:xfrm>
            <a:off x="5605200"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CAO Index</a:t>
            </a:r>
          </a:p>
        </p:txBody>
      </p:sp>
      <p:sp>
        <p:nvSpPr>
          <p:cNvPr id="16" name="Textfeld 15"/>
          <p:cNvSpPr txBox="1"/>
          <p:nvPr/>
        </p:nvSpPr>
        <p:spPr>
          <a:xfrm>
            <a:off x="560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Integrated water vapour transport</a:t>
            </a:r>
          </a:p>
        </p:txBody>
      </p:sp>
      <p:sp>
        <p:nvSpPr>
          <p:cNvPr id="11" name="Textfeld 10"/>
          <p:cNvSpPr txBox="1"/>
          <p:nvPr/>
        </p:nvSpPr>
        <p:spPr>
          <a:xfrm>
            <a:off x="564542"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smtClean="0">
                <a:latin typeface="Calibri" pitchFamily="34" charset="0"/>
                <a:cs typeface="Calibri" pitchFamily="34" charset="0"/>
              </a:rPr>
              <a:t>500 hPa Geopot. and Wind</a:t>
            </a:r>
            <a:endParaRPr lang="de-DE">
              <a:latin typeface="Calibri" pitchFamily="34" charset="0"/>
              <a:cs typeface="Calibri" pitchFamily="34" charset="0"/>
            </a:endParaRPr>
          </a:p>
        </p:txBody>
      </p:sp>
      <p:sp>
        <p:nvSpPr>
          <p:cNvPr id="12" name="Textfeld 11"/>
          <p:cNvSpPr txBox="1"/>
          <p:nvPr/>
        </p:nvSpPr>
        <p:spPr>
          <a:xfrm>
            <a:off x="56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850 hPa </a:t>
            </a:r>
            <a:r>
              <a:rPr lang="de-DE" smtClean="0">
                <a:latin typeface="Calibri" pitchFamily="34" charset="0"/>
                <a:cs typeface="Calibri" pitchFamily="34" charset="0"/>
              </a:rPr>
              <a:t>Equiv. pot. temperature</a:t>
            </a:r>
            <a:endParaRPr lang="de-DE">
              <a:latin typeface="Calibri" pitchFamily="34" charset="0"/>
              <a:cs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F:\Studium_NIM\work\Documents\AC3_documents\HALO_AC3\weather_briefing\weather_maps\2022-03-02\mss\850hPa_thetae_20220304_12Z.png"/>
          <p:cNvPicPr>
            <a:picLocks noChangeAspect="1" noChangeArrowheads="1"/>
          </p:cNvPicPr>
          <p:nvPr/>
        </p:nvPicPr>
        <p:blipFill>
          <a:blip r:embed="rId3" cstate="screen"/>
          <a:srcRect/>
          <a:stretch>
            <a:fillRect/>
          </a:stretch>
        </p:blipFill>
        <p:spPr bwMode="auto">
          <a:xfrm>
            <a:off x="360000" y="3371931"/>
            <a:ext cx="4320000" cy="2928857"/>
          </a:xfrm>
          <a:prstGeom prst="rect">
            <a:avLst/>
          </a:prstGeom>
          <a:noFill/>
        </p:spPr>
      </p:pic>
      <p:pic>
        <p:nvPicPr>
          <p:cNvPr id="4100" name="Picture 4" descr="F:\Studium_NIM\work\Documents\AC3_documents\HALO_AC3\weather_briefing\weather_maps\2022-03-02\mss\500hPaGP_wind_20220304_12Z.png"/>
          <p:cNvPicPr>
            <a:picLocks noChangeAspect="1" noChangeArrowheads="1"/>
          </p:cNvPicPr>
          <p:nvPr/>
        </p:nvPicPr>
        <p:blipFill>
          <a:blip r:embed="rId4" cstate="screen"/>
          <a:srcRect/>
          <a:stretch>
            <a:fillRect/>
          </a:stretch>
        </p:blipFill>
        <p:spPr bwMode="auto">
          <a:xfrm>
            <a:off x="360000" y="396000"/>
            <a:ext cx="4320000" cy="2928857"/>
          </a:xfrm>
          <a:prstGeom prst="rect">
            <a:avLst/>
          </a:prstGeom>
          <a:noFill/>
        </p:spPr>
      </p:pic>
      <p:sp>
        <p:nvSpPr>
          <p:cNvPr id="7" name="TextShape 1"/>
          <p:cNvSpPr txBox="1"/>
          <p:nvPr/>
        </p:nvSpPr>
        <p:spPr>
          <a:xfrm>
            <a:off x="359792" y="0"/>
            <a:ext cx="7559640" cy="774130"/>
          </a:xfrm>
          <a:prstGeom prst="rect">
            <a:avLst/>
          </a:prstGeom>
          <a:noFill/>
          <a:ln>
            <a:noFill/>
          </a:ln>
        </p:spPr>
        <p:txBody>
          <a:bodyPr>
            <a:normAutofit/>
          </a:bodyPr>
          <a:lstStyle/>
          <a:p>
            <a:pPr>
              <a:lnSpc>
                <a:spcPct val="90000"/>
              </a:lnSpc>
              <a:spcBef>
                <a:spcPts val="751"/>
              </a:spcBef>
              <a:tabLst>
                <a:tab pos="0" algn="l"/>
              </a:tabLst>
            </a:pPr>
            <a:r>
              <a:rPr lang="en-GB" sz="2400" b="0" strike="noStrike" spc="-1" smtClean="0">
                <a:solidFill>
                  <a:srgbClr val="000000"/>
                </a:solidFill>
                <a:latin typeface="Calibri"/>
              </a:rPr>
              <a:t>Fri, 2022-03-04 </a:t>
            </a:r>
            <a:r>
              <a:rPr lang="en-GB" sz="2400" b="0" strike="noStrike" spc="-1">
                <a:solidFill>
                  <a:srgbClr val="000000"/>
                </a:solidFill>
                <a:latin typeface="Calibri"/>
              </a:rPr>
              <a:t>12 UTC (+60h)</a:t>
            </a:r>
            <a:endParaRPr lang="en-US" sz="2400" b="0" strike="noStrike" spc="-1">
              <a:latin typeface="Arial"/>
            </a:endParaRPr>
          </a:p>
        </p:txBody>
      </p:sp>
      <p:pic>
        <p:nvPicPr>
          <p:cNvPr id="24580" name="Picture 4" descr="F:\Studium_NIM\work\Documents\AC3_documents\HALO_AC3\weather_briefing\weather_maps\2022-03-02\mss\CAO_20220304_12Z.png"/>
          <p:cNvPicPr>
            <a:picLocks noChangeAspect="1" noChangeArrowheads="1"/>
          </p:cNvPicPr>
          <p:nvPr/>
        </p:nvPicPr>
        <p:blipFill>
          <a:blip r:embed="rId5" cstate="screen"/>
          <a:srcRect/>
          <a:stretch>
            <a:fillRect/>
          </a:stretch>
        </p:blipFill>
        <p:spPr bwMode="auto">
          <a:xfrm>
            <a:off x="5400000" y="396000"/>
            <a:ext cx="4320000" cy="2928857"/>
          </a:xfrm>
          <a:prstGeom prst="rect">
            <a:avLst/>
          </a:prstGeom>
          <a:noFill/>
        </p:spPr>
      </p:pic>
      <p:pic>
        <p:nvPicPr>
          <p:cNvPr id="24581" name="Picture 5" descr="F:\Studium_NIM\work\Documents\AC3_documents\HALO_AC3\weather_briefing\weather_maps\2022-03-02\mss\IVT_20220304_12Z.png"/>
          <p:cNvPicPr>
            <a:picLocks noChangeAspect="1" noChangeArrowheads="1"/>
          </p:cNvPicPr>
          <p:nvPr/>
        </p:nvPicPr>
        <p:blipFill>
          <a:blip r:embed="rId6" cstate="screen"/>
          <a:srcRect/>
          <a:stretch>
            <a:fillRect/>
          </a:stretch>
        </p:blipFill>
        <p:spPr bwMode="auto">
          <a:xfrm>
            <a:off x="5400000" y="3371932"/>
            <a:ext cx="4320000" cy="2928856"/>
          </a:xfrm>
          <a:prstGeom prst="rect">
            <a:avLst/>
          </a:prstGeom>
          <a:noFill/>
        </p:spPr>
      </p:pic>
      <p:sp>
        <p:nvSpPr>
          <p:cNvPr id="13" name="Textfeld 12"/>
          <p:cNvSpPr txBox="1"/>
          <p:nvPr/>
        </p:nvSpPr>
        <p:spPr>
          <a:xfrm>
            <a:off x="5605200"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CAO Index</a:t>
            </a:r>
          </a:p>
        </p:txBody>
      </p:sp>
      <p:sp>
        <p:nvSpPr>
          <p:cNvPr id="15" name="Textfeld 14"/>
          <p:cNvSpPr txBox="1"/>
          <p:nvPr/>
        </p:nvSpPr>
        <p:spPr>
          <a:xfrm>
            <a:off x="560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Integrated water vapour transport</a:t>
            </a:r>
          </a:p>
        </p:txBody>
      </p:sp>
      <p:sp>
        <p:nvSpPr>
          <p:cNvPr id="11" name="Textfeld 10"/>
          <p:cNvSpPr txBox="1"/>
          <p:nvPr/>
        </p:nvSpPr>
        <p:spPr>
          <a:xfrm>
            <a:off x="564542"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smtClean="0">
                <a:latin typeface="Calibri" pitchFamily="34" charset="0"/>
                <a:cs typeface="Calibri" pitchFamily="34" charset="0"/>
              </a:rPr>
              <a:t>500 hPa Geopot. and Wind</a:t>
            </a:r>
            <a:endParaRPr lang="de-DE">
              <a:latin typeface="Calibri" pitchFamily="34" charset="0"/>
              <a:cs typeface="Calibri" pitchFamily="34" charset="0"/>
            </a:endParaRPr>
          </a:p>
        </p:txBody>
      </p:sp>
      <p:sp>
        <p:nvSpPr>
          <p:cNvPr id="16" name="Textfeld 15"/>
          <p:cNvSpPr txBox="1"/>
          <p:nvPr/>
        </p:nvSpPr>
        <p:spPr>
          <a:xfrm>
            <a:off x="56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850 hPa </a:t>
            </a:r>
            <a:r>
              <a:rPr lang="de-DE" smtClean="0">
                <a:latin typeface="Calibri" pitchFamily="34" charset="0"/>
                <a:cs typeface="Calibri" pitchFamily="34" charset="0"/>
              </a:rPr>
              <a:t>Equiv. pot. temperature</a:t>
            </a:r>
            <a:endParaRPr lang="de-DE">
              <a:latin typeface="Calibri" pitchFamily="34" charset="0"/>
              <a:cs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F:\Studium_NIM\work\Documents\AC3_documents\HALO_AC3\weather_briefing\weather_maps\2022-03-02\mss\850hPa_thetae_20220305_12Z.png"/>
          <p:cNvPicPr>
            <a:picLocks noChangeAspect="1" noChangeArrowheads="1"/>
          </p:cNvPicPr>
          <p:nvPr/>
        </p:nvPicPr>
        <p:blipFill>
          <a:blip r:embed="rId3" cstate="screen"/>
          <a:srcRect/>
          <a:stretch>
            <a:fillRect/>
          </a:stretch>
        </p:blipFill>
        <p:spPr bwMode="auto">
          <a:xfrm>
            <a:off x="360000" y="3371931"/>
            <a:ext cx="4320000" cy="2928857"/>
          </a:xfrm>
          <a:prstGeom prst="rect">
            <a:avLst/>
          </a:prstGeom>
          <a:noFill/>
        </p:spPr>
      </p:pic>
      <p:pic>
        <p:nvPicPr>
          <p:cNvPr id="5124" name="Picture 4" descr="F:\Studium_NIM\work\Documents\AC3_documents\HALO_AC3\weather_briefing\weather_maps\2022-03-02\mss\500hPaGP_wind_20220305_12Z.png"/>
          <p:cNvPicPr>
            <a:picLocks noChangeAspect="1" noChangeArrowheads="1"/>
          </p:cNvPicPr>
          <p:nvPr/>
        </p:nvPicPr>
        <p:blipFill>
          <a:blip r:embed="rId4" cstate="screen"/>
          <a:srcRect/>
          <a:stretch>
            <a:fillRect/>
          </a:stretch>
        </p:blipFill>
        <p:spPr bwMode="auto">
          <a:xfrm>
            <a:off x="360000" y="396000"/>
            <a:ext cx="4320000" cy="2928856"/>
          </a:xfrm>
          <a:prstGeom prst="rect">
            <a:avLst/>
          </a:prstGeom>
          <a:noFill/>
        </p:spPr>
      </p:pic>
      <p:sp>
        <p:nvSpPr>
          <p:cNvPr id="7" name="TextShape 1"/>
          <p:cNvSpPr txBox="1"/>
          <p:nvPr/>
        </p:nvSpPr>
        <p:spPr>
          <a:xfrm>
            <a:off x="359792" y="0"/>
            <a:ext cx="7559640" cy="774130"/>
          </a:xfrm>
          <a:prstGeom prst="rect">
            <a:avLst/>
          </a:prstGeom>
          <a:noFill/>
          <a:ln>
            <a:noFill/>
          </a:ln>
        </p:spPr>
        <p:txBody>
          <a:bodyPr>
            <a:normAutofit/>
          </a:bodyPr>
          <a:lstStyle/>
          <a:p>
            <a:pPr>
              <a:lnSpc>
                <a:spcPct val="90000"/>
              </a:lnSpc>
              <a:spcBef>
                <a:spcPts val="751"/>
              </a:spcBef>
              <a:tabLst>
                <a:tab pos="0" algn="l"/>
              </a:tabLst>
            </a:pPr>
            <a:r>
              <a:rPr lang="en-GB" sz="2400" b="0" strike="noStrike" spc="-1" smtClean="0">
                <a:solidFill>
                  <a:srgbClr val="000000"/>
                </a:solidFill>
                <a:latin typeface="Calibri"/>
              </a:rPr>
              <a:t>Sat, 2022-03-05 </a:t>
            </a:r>
            <a:r>
              <a:rPr lang="en-GB" sz="2400" b="0" strike="noStrike" spc="-1">
                <a:solidFill>
                  <a:srgbClr val="000000"/>
                </a:solidFill>
                <a:latin typeface="Calibri"/>
              </a:rPr>
              <a:t>12 UTC (+84h)</a:t>
            </a:r>
            <a:endParaRPr lang="en-US" sz="2400" b="0" strike="noStrike" spc="-1">
              <a:latin typeface="Arial"/>
            </a:endParaRPr>
          </a:p>
        </p:txBody>
      </p:sp>
      <p:pic>
        <p:nvPicPr>
          <p:cNvPr id="25606" name="Picture 6" descr="F:\Studium_NIM\work\Documents\AC3_documents\HALO_AC3\weather_briefing\weather_maps\2022-03-02\mss\CAO_20220305_12Z.png"/>
          <p:cNvPicPr>
            <a:picLocks noChangeAspect="1" noChangeArrowheads="1"/>
          </p:cNvPicPr>
          <p:nvPr/>
        </p:nvPicPr>
        <p:blipFill>
          <a:blip r:embed="rId5" cstate="screen"/>
          <a:srcRect/>
          <a:stretch>
            <a:fillRect/>
          </a:stretch>
        </p:blipFill>
        <p:spPr bwMode="auto">
          <a:xfrm>
            <a:off x="5400000" y="396000"/>
            <a:ext cx="4320000" cy="2928857"/>
          </a:xfrm>
          <a:prstGeom prst="rect">
            <a:avLst/>
          </a:prstGeom>
          <a:noFill/>
        </p:spPr>
      </p:pic>
      <p:pic>
        <p:nvPicPr>
          <p:cNvPr id="25607" name="Picture 7" descr="F:\Studium_NIM\work\Documents\AC3_documents\HALO_AC3\weather_briefing\weather_maps\2022-03-02\mss\IVT_20220305_12Z.png"/>
          <p:cNvPicPr>
            <a:picLocks noChangeAspect="1" noChangeArrowheads="1"/>
          </p:cNvPicPr>
          <p:nvPr/>
        </p:nvPicPr>
        <p:blipFill>
          <a:blip r:embed="rId6" cstate="screen"/>
          <a:srcRect/>
          <a:stretch>
            <a:fillRect/>
          </a:stretch>
        </p:blipFill>
        <p:spPr bwMode="auto">
          <a:xfrm>
            <a:off x="5400000" y="3371931"/>
            <a:ext cx="4320000" cy="2928857"/>
          </a:xfrm>
          <a:prstGeom prst="rect">
            <a:avLst/>
          </a:prstGeom>
          <a:noFill/>
        </p:spPr>
      </p:pic>
      <p:sp>
        <p:nvSpPr>
          <p:cNvPr id="14" name="Textfeld 13"/>
          <p:cNvSpPr txBox="1"/>
          <p:nvPr/>
        </p:nvSpPr>
        <p:spPr>
          <a:xfrm>
            <a:off x="5605200"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CAO Index</a:t>
            </a:r>
          </a:p>
        </p:txBody>
      </p:sp>
      <p:sp>
        <p:nvSpPr>
          <p:cNvPr id="16" name="Textfeld 15"/>
          <p:cNvSpPr txBox="1"/>
          <p:nvPr/>
        </p:nvSpPr>
        <p:spPr>
          <a:xfrm>
            <a:off x="560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Integrated water vapour transport</a:t>
            </a:r>
          </a:p>
        </p:txBody>
      </p:sp>
      <p:sp>
        <p:nvSpPr>
          <p:cNvPr id="11" name="Textfeld 10"/>
          <p:cNvSpPr txBox="1"/>
          <p:nvPr/>
        </p:nvSpPr>
        <p:spPr>
          <a:xfrm>
            <a:off x="564542" y="396000"/>
            <a:ext cx="3912041" cy="288000"/>
          </a:xfrm>
          <a:prstGeom prst="rect">
            <a:avLst/>
          </a:prstGeom>
          <a:solidFill>
            <a:schemeClr val="bg1"/>
          </a:solidFill>
          <a:ln w="12700">
            <a:solidFill>
              <a:schemeClr val="tx1"/>
            </a:solidFill>
          </a:ln>
        </p:spPr>
        <p:txBody>
          <a:bodyPr wrap="none" tIns="0" bIns="0" rtlCol="0">
            <a:noAutofit/>
          </a:bodyPr>
          <a:lstStyle/>
          <a:p>
            <a:pPr algn="ctr"/>
            <a:r>
              <a:rPr lang="de-DE" smtClean="0">
                <a:latin typeface="Calibri" pitchFamily="34" charset="0"/>
                <a:cs typeface="Calibri" pitchFamily="34" charset="0"/>
              </a:rPr>
              <a:t>500 hPa Geopot. and Wind</a:t>
            </a:r>
            <a:endParaRPr lang="de-DE">
              <a:latin typeface="Calibri" pitchFamily="34" charset="0"/>
              <a:cs typeface="Calibri" pitchFamily="34" charset="0"/>
            </a:endParaRPr>
          </a:p>
        </p:txBody>
      </p:sp>
      <p:sp>
        <p:nvSpPr>
          <p:cNvPr id="12" name="Textfeld 11"/>
          <p:cNvSpPr txBox="1"/>
          <p:nvPr/>
        </p:nvSpPr>
        <p:spPr>
          <a:xfrm>
            <a:off x="565200" y="3373200"/>
            <a:ext cx="3912041" cy="288000"/>
          </a:xfrm>
          <a:prstGeom prst="rect">
            <a:avLst/>
          </a:prstGeom>
          <a:solidFill>
            <a:schemeClr val="bg1"/>
          </a:solidFill>
          <a:ln w="12700">
            <a:solidFill>
              <a:schemeClr val="tx1"/>
            </a:solidFill>
          </a:ln>
        </p:spPr>
        <p:txBody>
          <a:bodyPr wrap="none" tIns="0" bIns="0" rtlCol="0">
            <a:noAutofit/>
          </a:bodyPr>
          <a:lstStyle/>
          <a:p>
            <a:pPr algn="ctr"/>
            <a:r>
              <a:rPr lang="de-DE">
                <a:latin typeface="Calibri" pitchFamily="34" charset="0"/>
                <a:cs typeface="Calibri" pitchFamily="34" charset="0"/>
              </a:rPr>
              <a:t>850 hPa </a:t>
            </a:r>
            <a:r>
              <a:rPr lang="de-DE" smtClean="0">
                <a:latin typeface="Calibri" pitchFamily="34" charset="0"/>
                <a:cs typeface="Calibri" pitchFamily="34" charset="0"/>
              </a:rPr>
              <a:t>Equiv. pot. temperature</a:t>
            </a:r>
            <a:endParaRPr lang="de-DE">
              <a:latin typeface="Calibri" pitchFamily="34" charset="0"/>
              <a:cs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159992" y="630114"/>
            <a:ext cx="500843" cy="369332"/>
          </a:xfrm>
          <a:prstGeom prst="rect">
            <a:avLst/>
          </a:prstGeom>
          <a:noFill/>
        </p:spPr>
        <p:txBody>
          <a:bodyPr wrap="none" rtlCol="0">
            <a:spAutoFit/>
          </a:bodyPr>
          <a:lstStyle/>
          <a:p>
            <a:r>
              <a:rPr lang="de-DE">
                <a:latin typeface="Calibri" pitchFamily="34" charset="0"/>
                <a:cs typeface="Calibri" pitchFamily="34" charset="0"/>
              </a:rPr>
              <a:t>LYR</a:t>
            </a:r>
          </a:p>
        </p:txBody>
      </p:sp>
      <p:sp>
        <p:nvSpPr>
          <p:cNvPr id="7" name="Textfeld 6"/>
          <p:cNvSpPr txBox="1"/>
          <p:nvPr/>
        </p:nvSpPr>
        <p:spPr>
          <a:xfrm>
            <a:off x="7416576" y="630114"/>
            <a:ext cx="579005" cy="369332"/>
          </a:xfrm>
          <a:prstGeom prst="rect">
            <a:avLst/>
          </a:prstGeom>
          <a:noFill/>
        </p:spPr>
        <p:txBody>
          <a:bodyPr wrap="none" rtlCol="0">
            <a:spAutoFit/>
          </a:bodyPr>
          <a:lstStyle/>
          <a:p>
            <a:r>
              <a:rPr lang="de-DE">
                <a:latin typeface="Calibri" pitchFamily="34" charset="0"/>
                <a:cs typeface="Calibri" pitchFamily="34" charset="0"/>
              </a:rPr>
              <a:t>KRN</a:t>
            </a:r>
          </a:p>
        </p:txBody>
      </p:sp>
      <p:sp>
        <p:nvSpPr>
          <p:cNvPr id="8" name="Textfeld 7"/>
          <p:cNvSpPr txBox="1"/>
          <p:nvPr/>
        </p:nvSpPr>
        <p:spPr>
          <a:xfrm>
            <a:off x="359791" y="4662562"/>
            <a:ext cx="9360000" cy="1440000"/>
          </a:xfrm>
          <a:prstGeom prst="rect">
            <a:avLst/>
          </a:prstGeom>
          <a:noFill/>
        </p:spPr>
        <p:txBody>
          <a:bodyPr wrap="none" rtlCol="0">
            <a:noAutofit/>
          </a:bodyPr>
          <a:lstStyle/>
          <a:p>
            <a:pPr indent="-180000">
              <a:buFont typeface="Wingdings" pitchFamily="2" charset="2"/>
              <a:buChar char="Ø"/>
            </a:pPr>
            <a:r>
              <a:rPr lang="de-DE">
                <a:latin typeface="Calibri" pitchFamily="34" charset="0"/>
                <a:cs typeface="Calibri" pitchFamily="34" charset="0"/>
              </a:rPr>
              <a:t>LYR: light snow, moderate visibility</a:t>
            </a:r>
          </a:p>
          <a:p>
            <a:pPr indent="-180000">
              <a:buFont typeface="Wingdings" pitchFamily="2" charset="2"/>
              <a:buChar char="Ø"/>
            </a:pPr>
            <a:r>
              <a:rPr lang="de-DE">
                <a:latin typeface="Calibri" pitchFamily="34" charset="0"/>
                <a:cs typeface="Calibri" pitchFamily="34" charset="0"/>
              </a:rPr>
              <a:t>KRN: no precip, good visibility</a:t>
            </a:r>
          </a:p>
        </p:txBody>
      </p:sp>
      <p:pic>
        <p:nvPicPr>
          <p:cNvPr id="1028" name="Picture 4" descr="F:\Studium_NIM\work\Documents\AC3_documents\HALO_AC3\weather_briefing\weather_maps\2022-03-02\METAR_ENSB.PNG"/>
          <p:cNvPicPr>
            <a:picLocks noChangeAspect="1" noChangeArrowheads="1"/>
          </p:cNvPicPr>
          <p:nvPr/>
        </p:nvPicPr>
        <p:blipFill>
          <a:blip r:embed="rId3" cstate="screen"/>
          <a:srcRect/>
          <a:stretch>
            <a:fillRect/>
          </a:stretch>
        </p:blipFill>
        <p:spPr bwMode="auto">
          <a:xfrm>
            <a:off x="0" y="1296000"/>
            <a:ext cx="4860000" cy="3002495"/>
          </a:xfrm>
          <a:prstGeom prst="rect">
            <a:avLst/>
          </a:prstGeom>
          <a:noFill/>
        </p:spPr>
      </p:pic>
      <p:pic>
        <p:nvPicPr>
          <p:cNvPr id="1029" name="Picture 5" descr="F:\Studium_NIM\work\Documents\AC3_documents\HALO_AC3\weather_briefing\weather_maps\2022-03-02\METAR_ENSQ.PNG"/>
          <p:cNvPicPr>
            <a:picLocks noChangeAspect="1" noChangeArrowheads="1"/>
          </p:cNvPicPr>
          <p:nvPr/>
        </p:nvPicPr>
        <p:blipFill>
          <a:blip r:embed="rId4" cstate="screen"/>
          <a:srcRect/>
          <a:stretch>
            <a:fillRect/>
          </a:stretch>
        </p:blipFill>
        <p:spPr bwMode="auto">
          <a:xfrm>
            <a:off x="5220000" y="1296000"/>
            <a:ext cx="4860000" cy="2361953"/>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pc="-1">
                <a:solidFill>
                  <a:srgbClr val="000000"/>
                </a:solidFill>
                <a:latin typeface="Calibri"/>
              </a:rPr>
              <a:t>Airport meteograms</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 00 – 72h</a:t>
            </a:r>
            <a:endParaRPr lang="en-US" sz="2400" b="0" strike="noStrike" spc="-1">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Studium_NIM\work\Documents\AC3_documents\HALO_AC3\weather_briefing\weather_maps\2022-03-02\meteogram_ENSQ.png"/>
          <p:cNvPicPr>
            <a:picLocks noChangeAspect="1" noChangeArrowheads="1"/>
          </p:cNvPicPr>
          <p:nvPr/>
        </p:nvPicPr>
        <p:blipFill>
          <a:blip r:embed="rId3" cstate="screen"/>
          <a:srcRect/>
          <a:stretch>
            <a:fillRect/>
          </a:stretch>
        </p:blipFill>
        <p:spPr bwMode="auto">
          <a:xfrm>
            <a:off x="1439912" y="648000"/>
            <a:ext cx="7200000" cy="5400001"/>
          </a:xfrm>
          <a:prstGeom prst="rect">
            <a:avLst/>
          </a:prstGeom>
          <a:noFill/>
        </p:spPr>
      </p:pic>
      <p:sp>
        <p:nvSpPr>
          <p:cNvPr id="5"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a:solidFill>
                  <a:srgbClr val="000000"/>
                </a:solidFill>
                <a:latin typeface="Calibri"/>
              </a:rPr>
              <a:t>Kiruna:</a:t>
            </a:r>
            <a:endParaRPr lang="en-US" sz="2400" b="0" strike="noStrike" spc="-1">
              <a:latin typeface="Arial"/>
            </a:endParaRPr>
          </a:p>
        </p:txBody>
      </p:sp>
      <p:sp>
        <p:nvSpPr>
          <p:cNvPr id="6" name="Textfeld 5"/>
          <p:cNvSpPr txBox="1"/>
          <p:nvPr/>
        </p:nvSpPr>
        <p:spPr>
          <a:xfrm rot="20919288">
            <a:off x="67530" y="502390"/>
            <a:ext cx="3933064" cy="1077218"/>
          </a:xfrm>
          <a:prstGeom prst="rect">
            <a:avLst/>
          </a:prstGeom>
          <a:solidFill>
            <a:schemeClr val="bg1">
              <a:alpha val="40000"/>
            </a:schemeClr>
          </a:solidFill>
        </p:spPr>
        <p:txBody>
          <a:bodyPr wrap="none" rtlCol="0">
            <a:spAutoFit/>
          </a:bodyPr>
          <a:lstStyle/>
          <a:p>
            <a:r>
              <a:rPr lang="de-DE" sz="3200">
                <a:solidFill>
                  <a:srgbClr val="FF0000"/>
                </a:solidFill>
              </a:rPr>
              <a:t>might look slightly </a:t>
            </a:r>
            <a:br>
              <a:rPr lang="de-DE" sz="3200">
                <a:solidFill>
                  <a:srgbClr val="FF0000"/>
                </a:solidFill>
              </a:rPr>
            </a:br>
            <a:r>
              <a:rPr lang="de-DE" sz="3200">
                <a:solidFill>
                  <a:srgbClr val="FF0000"/>
                </a:solidFill>
              </a:rPr>
              <a:t>different in the future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a:solidFill>
                  <a:srgbClr val="000000"/>
                </a:solidFill>
                <a:latin typeface="Calibri"/>
              </a:rPr>
              <a:t>Longyearbyen:</a:t>
            </a:r>
            <a:endParaRPr lang="en-US" sz="2400" b="0" strike="noStrike" spc="-1">
              <a:latin typeface="Arial"/>
            </a:endParaRPr>
          </a:p>
        </p:txBody>
      </p:sp>
      <p:sp>
        <p:nvSpPr>
          <p:cNvPr id="4" name="Textfeld 3"/>
          <p:cNvSpPr txBox="1"/>
          <p:nvPr/>
        </p:nvSpPr>
        <p:spPr>
          <a:xfrm>
            <a:off x="3041800" y="2970666"/>
            <a:ext cx="4057521" cy="584775"/>
          </a:xfrm>
          <a:prstGeom prst="rect">
            <a:avLst/>
          </a:prstGeom>
          <a:noFill/>
        </p:spPr>
        <p:txBody>
          <a:bodyPr wrap="none" rtlCol="0">
            <a:spAutoFit/>
          </a:bodyPr>
          <a:lstStyle/>
          <a:p>
            <a:r>
              <a:rPr lang="de-DE" sz="3200">
                <a:solidFill>
                  <a:schemeClr val="bg1">
                    <a:lumMod val="50000"/>
                  </a:schemeClr>
                </a:solidFill>
              </a:rPr>
              <a:t>will be available soon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pc="-1">
                <a:solidFill>
                  <a:srgbClr val="000000"/>
                </a:solidFill>
                <a:latin typeface="Calibri"/>
              </a:rPr>
              <a:t>Forecast uncertainty</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 72 – </a:t>
            </a:r>
            <a:r>
              <a:rPr lang="en-GB" sz="2400" spc="-1">
                <a:solidFill>
                  <a:srgbClr val="000000"/>
                </a:solidFill>
                <a:latin typeface="Calibri"/>
              </a:rPr>
              <a:t>96</a:t>
            </a:r>
            <a:r>
              <a:rPr lang="en-GB" sz="2400" b="0" strike="noStrike" spc="-1">
                <a:solidFill>
                  <a:srgbClr val="000000"/>
                </a:solidFill>
                <a:latin typeface="Calibri"/>
              </a:rPr>
              <a:t>h</a:t>
            </a:r>
            <a:endParaRPr lang="en-US" sz="24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F:\Studium_NIM\work\Documents\AC3_documents\HALO_AC3\weather_briefing\weather_maps\2022-03-02\wz\00Z\pres_sfc\ECMSPRNH00_72_23_cropped.png"/>
          <p:cNvPicPr>
            <a:picLocks noChangeAspect="1" noChangeArrowheads="1"/>
          </p:cNvPicPr>
          <p:nvPr/>
        </p:nvPicPr>
        <p:blipFill>
          <a:blip r:embed="rId3" cstate="screen"/>
          <a:srcRect/>
          <a:stretch>
            <a:fillRect/>
          </a:stretch>
        </p:blipFill>
        <p:spPr bwMode="auto">
          <a:xfrm>
            <a:off x="5220000" y="1080000"/>
            <a:ext cx="4680000" cy="4095000"/>
          </a:xfrm>
          <a:prstGeom prst="rect">
            <a:avLst/>
          </a:prstGeom>
          <a:noFill/>
        </p:spPr>
      </p:pic>
      <p:pic>
        <p:nvPicPr>
          <p:cNvPr id="15362" name="Picture 2" descr="F:\Studium_NIM\work\Documents\AC3_documents\HALO_AC3\weather_briefing\weather_maps\2022-03-02\wz\00Z\500hPa\ECMSPRNH00_72_1_cropped.png"/>
          <p:cNvPicPr>
            <a:picLocks noChangeAspect="1" noChangeArrowheads="1"/>
          </p:cNvPicPr>
          <p:nvPr/>
        </p:nvPicPr>
        <p:blipFill>
          <a:blip r:embed="rId4" cstate="screen"/>
          <a:srcRect/>
          <a:stretch>
            <a:fillRect/>
          </a:stretch>
        </p:blipFill>
        <p:spPr bwMode="auto">
          <a:xfrm>
            <a:off x="180000" y="1080000"/>
            <a:ext cx="4680000" cy="4095000"/>
          </a:xfrm>
          <a:prstGeom prst="rect">
            <a:avLst/>
          </a:prstGeom>
          <a:noFill/>
        </p:spPr>
      </p:pic>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smtClean="0">
                <a:solidFill>
                  <a:srgbClr val="000000"/>
                </a:solidFill>
                <a:latin typeface="Calibri"/>
              </a:rPr>
              <a:t>Saturday, 2022-03-05 </a:t>
            </a:r>
            <a:r>
              <a:rPr lang="en-GB" sz="2400" b="0" strike="noStrike" spc="-1">
                <a:solidFill>
                  <a:srgbClr val="000000"/>
                </a:solidFill>
                <a:latin typeface="Calibri"/>
              </a:rPr>
              <a:t>00 UTC (+72h)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a:latin typeface="Calibri" pitchFamily="34" charset="0"/>
                <a:cs typeface="Calibri" pitchFamily="34" charset="0"/>
              </a:rPr>
              <a:t>500 hPa Geopot</a:t>
            </a:r>
          </a:p>
        </p:txBody>
      </p:sp>
      <p:sp>
        <p:nvSpPr>
          <p:cNvPr id="11" name="Textfeld 10"/>
          <p:cNvSpPr txBox="1"/>
          <p:nvPr/>
        </p:nvSpPr>
        <p:spPr>
          <a:xfrm>
            <a:off x="6264448" y="720000"/>
            <a:ext cx="2749151" cy="400110"/>
          </a:xfrm>
          <a:prstGeom prst="rect">
            <a:avLst/>
          </a:prstGeom>
          <a:noFill/>
        </p:spPr>
        <p:txBody>
          <a:bodyPr wrap="square" rtlCol="0">
            <a:spAutoFit/>
          </a:bodyPr>
          <a:lstStyle/>
          <a:p>
            <a:pPr algn="ctr"/>
            <a:r>
              <a:rPr lang="de-DE" sz="2000">
                <a:latin typeface="Calibri" pitchFamily="34" charset="0"/>
                <a:cs typeface="Calibri" pitchFamily="34" charset="0"/>
              </a:rPr>
              <a:t>Sfc pressure</a:t>
            </a:r>
          </a:p>
        </p:txBody>
      </p:sp>
      <p:sp>
        <p:nvSpPr>
          <p:cNvPr id="12" name="Gleichschenkliges Dreieck 11"/>
          <p:cNvSpPr/>
          <p:nvPr/>
        </p:nvSpPr>
        <p:spPr>
          <a:xfrm>
            <a:off x="2664048" y="2646338"/>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Gleichschenkliges Dreieck 12"/>
          <p:cNvSpPr/>
          <p:nvPr/>
        </p:nvSpPr>
        <p:spPr>
          <a:xfrm>
            <a:off x="3312120" y="3294410"/>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p:cNvSpPr/>
          <p:nvPr/>
        </p:nvSpPr>
        <p:spPr>
          <a:xfrm>
            <a:off x="8340905" y="3275924"/>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14"/>
          <p:cNvSpPr/>
          <p:nvPr/>
        </p:nvSpPr>
        <p:spPr>
          <a:xfrm>
            <a:off x="7744557" y="2711381"/>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364" name="Picture 4" descr="F:\Studium_NIM\work\Documents\AC3_documents\HALO_AC3\weather_briefing\weather_maps\2022-03-02\wz\00Z\pres_sfc\ECMSPRNH00_72_23.png"/>
          <p:cNvPicPr>
            <a:picLocks noChangeAspect="1" noChangeArrowheads="1"/>
          </p:cNvPicPr>
          <p:nvPr/>
        </p:nvPicPr>
        <p:blipFill>
          <a:blip r:embed="rId5" cstate="screen"/>
          <a:srcRect l="33897" t="95902"/>
          <a:stretch>
            <a:fillRect/>
          </a:stretch>
        </p:blipFill>
        <p:spPr bwMode="auto">
          <a:xfrm>
            <a:off x="5220000" y="5220000"/>
            <a:ext cx="4680000" cy="224208"/>
          </a:xfrm>
          <a:prstGeom prst="rect">
            <a:avLst/>
          </a:prstGeom>
          <a:noFill/>
        </p:spPr>
      </p:pic>
      <p:pic>
        <p:nvPicPr>
          <p:cNvPr id="15365" name="Picture 5" descr="F:\Studium_NIM\work\Documents\AC3_documents\HALO_AC3\weather_briefing\weather_maps\2022-03-02\wz\00Z\500hPa\ECMSPRNH00_72_1.png"/>
          <p:cNvPicPr>
            <a:picLocks noChangeAspect="1" noChangeArrowheads="1"/>
          </p:cNvPicPr>
          <p:nvPr/>
        </p:nvPicPr>
        <p:blipFill>
          <a:blip r:embed="rId6" cstate="screen"/>
          <a:srcRect l="34683" t="95705"/>
          <a:stretch>
            <a:fillRect/>
          </a:stretch>
        </p:blipFill>
        <p:spPr bwMode="auto">
          <a:xfrm>
            <a:off x="180000" y="5220000"/>
            <a:ext cx="4680000" cy="237800"/>
          </a:xfrm>
          <a:prstGeom prst="rect">
            <a:avLst/>
          </a:prstGeom>
          <a:noFill/>
        </p:spPr>
      </p:pic>
      <p:sp>
        <p:nvSpPr>
          <p:cNvPr id="17" name="Textfeld 16"/>
          <p:cNvSpPr txBox="1"/>
          <p:nvPr/>
        </p:nvSpPr>
        <p:spPr>
          <a:xfrm>
            <a:off x="7488584" y="5436000"/>
            <a:ext cx="454933" cy="307777"/>
          </a:xfrm>
          <a:prstGeom prst="rect">
            <a:avLst/>
          </a:prstGeom>
          <a:noFill/>
        </p:spPr>
        <p:txBody>
          <a:bodyPr wrap="none" rtlCol="0">
            <a:spAutoFit/>
          </a:bodyPr>
          <a:lstStyle/>
          <a:p>
            <a:r>
              <a:rPr lang="de-DE" sz="1400">
                <a:latin typeface="Calibri" pitchFamily="34" charset="0"/>
                <a:cs typeface="Calibri" pitchFamily="34" charset="0"/>
              </a:rPr>
              <a:t>hPa</a:t>
            </a:r>
          </a:p>
        </p:txBody>
      </p:sp>
      <p:sp>
        <p:nvSpPr>
          <p:cNvPr id="18" name="Textfeld 17"/>
          <p:cNvSpPr txBox="1"/>
          <p:nvPr/>
        </p:nvSpPr>
        <p:spPr>
          <a:xfrm>
            <a:off x="2159992" y="5436000"/>
            <a:ext cx="688009" cy="307777"/>
          </a:xfrm>
          <a:prstGeom prst="rect">
            <a:avLst/>
          </a:prstGeom>
          <a:noFill/>
        </p:spPr>
        <p:txBody>
          <a:bodyPr wrap="none" rtlCol="0">
            <a:spAutoFit/>
          </a:bodyPr>
          <a:lstStyle/>
          <a:p>
            <a:r>
              <a:rPr lang="de-DE" sz="1400">
                <a:latin typeface="Calibri" pitchFamily="34" charset="0"/>
                <a:cs typeface="Calibri" pitchFamily="34" charset="0"/>
              </a:rPr>
              <a:t>gpdam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F:\Studium_NIM\work\Documents\AC3_documents\HALO_AC3\weather_briefing\weather_maps\2022-03-02\wz\00Z\pres_sfc\ECMSPRNH00_96_23_cropped.png"/>
          <p:cNvPicPr>
            <a:picLocks noChangeAspect="1" noChangeArrowheads="1"/>
          </p:cNvPicPr>
          <p:nvPr/>
        </p:nvPicPr>
        <p:blipFill>
          <a:blip r:embed="rId3" cstate="screen"/>
          <a:srcRect/>
          <a:stretch>
            <a:fillRect/>
          </a:stretch>
        </p:blipFill>
        <p:spPr bwMode="auto">
          <a:xfrm>
            <a:off x="5220000" y="1080000"/>
            <a:ext cx="4680000" cy="4095000"/>
          </a:xfrm>
          <a:prstGeom prst="rect">
            <a:avLst/>
          </a:prstGeom>
          <a:noFill/>
        </p:spPr>
      </p:pic>
      <p:pic>
        <p:nvPicPr>
          <p:cNvPr id="16386" name="Picture 2" descr="F:\Studium_NIM\work\Documents\AC3_documents\HALO_AC3\weather_briefing\weather_maps\2022-03-02\wz\00Z\500hPa\ECMSPRNH00_96_1_cropped.png"/>
          <p:cNvPicPr>
            <a:picLocks noChangeAspect="1" noChangeArrowheads="1"/>
          </p:cNvPicPr>
          <p:nvPr/>
        </p:nvPicPr>
        <p:blipFill>
          <a:blip r:embed="rId4" cstate="screen"/>
          <a:srcRect/>
          <a:stretch>
            <a:fillRect/>
          </a:stretch>
        </p:blipFill>
        <p:spPr bwMode="auto">
          <a:xfrm>
            <a:off x="180000" y="1080000"/>
            <a:ext cx="4680000" cy="4095000"/>
          </a:xfrm>
          <a:prstGeom prst="rect">
            <a:avLst/>
          </a:prstGeom>
          <a:noFill/>
        </p:spPr>
      </p:pic>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smtClean="0">
                <a:solidFill>
                  <a:srgbClr val="000000"/>
                </a:solidFill>
                <a:latin typeface="Calibri"/>
              </a:rPr>
              <a:t>Sunday, 2022-03-06 </a:t>
            </a:r>
            <a:r>
              <a:rPr lang="en-GB" sz="2400" b="0" strike="noStrike" spc="-1">
                <a:solidFill>
                  <a:srgbClr val="000000"/>
                </a:solidFill>
                <a:latin typeface="Calibri"/>
              </a:rPr>
              <a:t>00 UTC (+96h)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a:latin typeface="Calibri" pitchFamily="34" charset="0"/>
                <a:cs typeface="Calibri" pitchFamily="34" charset="0"/>
              </a:rPr>
              <a:t>500 hPa Geopot</a:t>
            </a:r>
          </a:p>
        </p:txBody>
      </p:sp>
      <p:sp>
        <p:nvSpPr>
          <p:cNvPr id="11" name="Textfeld 10"/>
          <p:cNvSpPr txBox="1"/>
          <p:nvPr/>
        </p:nvSpPr>
        <p:spPr>
          <a:xfrm>
            <a:off x="6264448" y="720000"/>
            <a:ext cx="2749151" cy="400110"/>
          </a:xfrm>
          <a:prstGeom prst="rect">
            <a:avLst/>
          </a:prstGeom>
          <a:noFill/>
        </p:spPr>
        <p:txBody>
          <a:bodyPr wrap="square" rtlCol="0">
            <a:spAutoFit/>
          </a:bodyPr>
          <a:lstStyle/>
          <a:p>
            <a:pPr algn="ctr"/>
            <a:r>
              <a:rPr lang="de-DE" sz="2000">
                <a:latin typeface="Calibri" pitchFamily="34" charset="0"/>
                <a:cs typeface="Calibri" pitchFamily="34" charset="0"/>
              </a:rPr>
              <a:t>Sfc pressure</a:t>
            </a:r>
          </a:p>
        </p:txBody>
      </p:sp>
      <p:sp>
        <p:nvSpPr>
          <p:cNvPr id="12" name="Gleichschenkliges Dreieck 11"/>
          <p:cNvSpPr/>
          <p:nvPr/>
        </p:nvSpPr>
        <p:spPr>
          <a:xfrm>
            <a:off x="2664048" y="2646338"/>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Gleichschenkliges Dreieck 12"/>
          <p:cNvSpPr/>
          <p:nvPr/>
        </p:nvSpPr>
        <p:spPr>
          <a:xfrm>
            <a:off x="3312120" y="3294410"/>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p:cNvSpPr/>
          <p:nvPr/>
        </p:nvSpPr>
        <p:spPr>
          <a:xfrm>
            <a:off x="8340905" y="3275924"/>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14"/>
          <p:cNvSpPr/>
          <p:nvPr/>
        </p:nvSpPr>
        <p:spPr>
          <a:xfrm>
            <a:off x="7744557" y="2711381"/>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364" name="Picture 4" descr="F:\Studium_NIM\work\Documents\AC3_documents\HALO_AC3\weather_briefing\weather_maps\2022-03-02\wz\00Z\pres_sfc\ECMSPRNH00_72_23.png"/>
          <p:cNvPicPr>
            <a:picLocks noChangeAspect="1" noChangeArrowheads="1"/>
          </p:cNvPicPr>
          <p:nvPr/>
        </p:nvPicPr>
        <p:blipFill>
          <a:blip r:embed="rId5" cstate="screen"/>
          <a:srcRect l="33897" t="95902"/>
          <a:stretch>
            <a:fillRect/>
          </a:stretch>
        </p:blipFill>
        <p:spPr bwMode="auto">
          <a:xfrm>
            <a:off x="5220000" y="5220000"/>
            <a:ext cx="4680000" cy="224208"/>
          </a:xfrm>
          <a:prstGeom prst="rect">
            <a:avLst/>
          </a:prstGeom>
          <a:noFill/>
        </p:spPr>
      </p:pic>
      <p:pic>
        <p:nvPicPr>
          <p:cNvPr id="15365" name="Picture 5" descr="F:\Studium_NIM\work\Documents\AC3_documents\HALO_AC3\weather_briefing\weather_maps\2022-03-02\wz\00Z\500hPa\ECMSPRNH00_72_1.png"/>
          <p:cNvPicPr>
            <a:picLocks noChangeAspect="1" noChangeArrowheads="1"/>
          </p:cNvPicPr>
          <p:nvPr/>
        </p:nvPicPr>
        <p:blipFill>
          <a:blip r:embed="rId6" cstate="screen"/>
          <a:srcRect l="34683" t="95705"/>
          <a:stretch>
            <a:fillRect/>
          </a:stretch>
        </p:blipFill>
        <p:spPr bwMode="auto">
          <a:xfrm>
            <a:off x="180000" y="5220000"/>
            <a:ext cx="4680000" cy="237800"/>
          </a:xfrm>
          <a:prstGeom prst="rect">
            <a:avLst/>
          </a:prstGeom>
          <a:noFill/>
        </p:spPr>
      </p:pic>
      <p:sp>
        <p:nvSpPr>
          <p:cNvPr id="17" name="Textfeld 16"/>
          <p:cNvSpPr txBox="1"/>
          <p:nvPr/>
        </p:nvSpPr>
        <p:spPr>
          <a:xfrm>
            <a:off x="7488584" y="5436000"/>
            <a:ext cx="454933" cy="307777"/>
          </a:xfrm>
          <a:prstGeom prst="rect">
            <a:avLst/>
          </a:prstGeom>
          <a:noFill/>
        </p:spPr>
        <p:txBody>
          <a:bodyPr wrap="none" rtlCol="0">
            <a:spAutoFit/>
          </a:bodyPr>
          <a:lstStyle/>
          <a:p>
            <a:r>
              <a:rPr lang="de-DE" sz="1400">
                <a:latin typeface="Calibri" pitchFamily="34" charset="0"/>
                <a:cs typeface="Calibri" pitchFamily="34" charset="0"/>
              </a:rPr>
              <a:t>hPa</a:t>
            </a:r>
          </a:p>
        </p:txBody>
      </p:sp>
      <p:sp>
        <p:nvSpPr>
          <p:cNvPr id="18" name="Textfeld 17"/>
          <p:cNvSpPr txBox="1"/>
          <p:nvPr/>
        </p:nvSpPr>
        <p:spPr>
          <a:xfrm>
            <a:off x="2159992" y="5436000"/>
            <a:ext cx="688009" cy="307777"/>
          </a:xfrm>
          <a:prstGeom prst="rect">
            <a:avLst/>
          </a:prstGeom>
          <a:noFill/>
        </p:spPr>
        <p:txBody>
          <a:bodyPr wrap="none" rtlCol="0">
            <a:spAutoFit/>
          </a:bodyPr>
          <a:lstStyle/>
          <a:p>
            <a:r>
              <a:rPr lang="de-DE" sz="1400">
                <a:latin typeface="Calibri" pitchFamily="34" charset="0"/>
                <a:cs typeface="Calibri" pitchFamily="34" charset="0"/>
              </a:rPr>
              <a:t>gpdam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pc="-1">
                <a:solidFill>
                  <a:srgbClr val="000000"/>
                </a:solidFill>
                <a:latin typeface="Calibri"/>
              </a:rPr>
              <a:t>Summary</a:t>
            </a:r>
            <a:endParaRPr lang="en-US" sz="2400" b="0" strike="noStrike"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4000" y="250920"/>
            <a:ext cx="9071640" cy="451202"/>
          </a:xfrm>
        </p:spPr>
        <p:txBody>
          <a:bodyPr/>
          <a:lstStyle/>
          <a:p>
            <a:r>
              <a:rPr lang="de-DE" sz="2400">
                <a:latin typeface="Calibri" pitchFamily="34" charset="0"/>
                <a:cs typeface="Calibri" pitchFamily="34" charset="0"/>
              </a:rPr>
              <a:t>Summary: Weather Briefing 2022-03-02 </a:t>
            </a:r>
          </a:p>
        </p:txBody>
      </p:sp>
      <p:sp>
        <p:nvSpPr>
          <p:cNvPr id="4" name="Textfeld 3"/>
          <p:cNvSpPr txBox="1"/>
          <p:nvPr/>
        </p:nvSpPr>
        <p:spPr>
          <a:xfrm>
            <a:off x="359792" y="900000"/>
            <a:ext cx="9361040" cy="4860000"/>
          </a:xfrm>
          <a:prstGeom prst="rect">
            <a:avLst/>
          </a:prstGeom>
          <a:noFill/>
        </p:spPr>
        <p:txBody>
          <a:bodyPr wrap="square" rtlCol="0">
            <a:noAutofit/>
          </a:bodyPr>
          <a:lstStyle/>
          <a:p>
            <a:pPr indent="-180000">
              <a:buFont typeface="Arial" pitchFamily="34" charset="0"/>
              <a:buChar char="•"/>
            </a:pPr>
            <a:r>
              <a:rPr lang="de-DE" b="1">
                <a:latin typeface="Calibri" pitchFamily="34" charset="0"/>
                <a:cs typeface="Calibri" pitchFamily="34" charset="0"/>
              </a:rPr>
              <a:t>Wednesday, 2022-03-02</a:t>
            </a:r>
            <a:r>
              <a:rPr lang="de-DE">
                <a:latin typeface="Calibri" pitchFamily="34" charset="0"/>
                <a:cs typeface="Calibri" pitchFamily="34" charset="0"/>
              </a:rPr>
              <a:t>: </a:t>
            </a:r>
          </a:p>
          <a:p>
            <a:pPr lvl="1" indent="-180000">
              <a:buFont typeface="Arial" pitchFamily="34" charset="0"/>
              <a:buChar char="•"/>
            </a:pPr>
            <a:r>
              <a:rPr lang="de-DE">
                <a:latin typeface="Calibri" pitchFamily="34" charset="0"/>
                <a:cs typeface="Calibri" pitchFamily="34" charset="0"/>
              </a:rPr>
              <a:t>Cold Air Outbreak in Fram Strait</a:t>
            </a:r>
          </a:p>
          <a:p>
            <a:pPr lvl="1" indent="-180000">
              <a:buFont typeface="Arial" pitchFamily="34" charset="0"/>
              <a:buChar char="•"/>
            </a:pPr>
            <a:r>
              <a:rPr lang="de-DE">
                <a:latin typeface="Calibri" pitchFamily="34" charset="0"/>
                <a:cs typeface="Calibri" pitchFamily="34" charset="0"/>
              </a:rPr>
              <a:t>Katabatic winds from Greenland Ice sheet</a:t>
            </a:r>
          </a:p>
          <a:p>
            <a:pPr indent="-180000">
              <a:buFont typeface="Arial" pitchFamily="34" charset="0"/>
              <a:buChar char="•"/>
            </a:pPr>
            <a:r>
              <a:rPr lang="de-DE" b="1">
                <a:latin typeface="Calibri" pitchFamily="34" charset="0"/>
                <a:cs typeface="Calibri" pitchFamily="34" charset="0"/>
              </a:rPr>
              <a:t>Thursday, 2022-03-03</a:t>
            </a:r>
            <a:r>
              <a:rPr lang="de-DE">
                <a:latin typeface="Calibri" pitchFamily="34" charset="0"/>
                <a:cs typeface="Calibri" pitchFamily="34" charset="0"/>
              </a:rPr>
              <a:t>:</a:t>
            </a:r>
          </a:p>
          <a:p>
            <a:pPr lvl="1" indent="-180000">
              <a:buFont typeface="Arial" pitchFamily="34" charset="0"/>
              <a:buChar char="•"/>
            </a:pPr>
            <a:r>
              <a:rPr lang="de-DE">
                <a:latin typeface="Calibri" pitchFamily="34" charset="0"/>
                <a:cs typeface="Calibri" pitchFamily="34" charset="0"/>
              </a:rPr>
              <a:t>Cold Air Outbreak in Fram Strait but its driver weakens</a:t>
            </a:r>
          </a:p>
          <a:p>
            <a:pPr indent="-180000">
              <a:buFont typeface="Arial" pitchFamily="34" charset="0"/>
              <a:buChar char="•"/>
            </a:pPr>
            <a:r>
              <a:rPr lang="de-DE" b="1">
                <a:latin typeface="Calibri" pitchFamily="34" charset="0"/>
                <a:cs typeface="Calibri" pitchFamily="34" charset="0"/>
              </a:rPr>
              <a:t>Friday, 2022-03-04</a:t>
            </a:r>
            <a:r>
              <a:rPr lang="de-DE">
                <a:latin typeface="Calibri" pitchFamily="34" charset="0"/>
                <a:cs typeface="Calibri" pitchFamily="34" charset="0"/>
              </a:rPr>
              <a:t>:</a:t>
            </a:r>
          </a:p>
          <a:p>
            <a:pPr lvl="1" indent="-180000">
              <a:buFont typeface="Arial" pitchFamily="34" charset="0"/>
              <a:buChar char="•"/>
            </a:pPr>
            <a:r>
              <a:rPr lang="de-DE">
                <a:latin typeface="Calibri" pitchFamily="34" charset="0"/>
                <a:cs typeface="Calibri" pitchFamily="34" charset="0"/>
              </a:rPr>
              <a:t>Warm air (although a bit cooled) arrives in southern part of Fram Strait</a:t>
            </a:r>
          </a:p>
          <a:p>
            <a:pPr lvl="1" indent="-180000">
              <a:buFont typeface="Arial" pitchFamily="34" charset="0"/>
              <a:buChar char="•"/>
            </a:pPr>
            <a:r>
              <a:rPr lang="de-DE">
                <a:latin typeface="Calibri" pitchFamily="34" charset="0"/>
                <a:cs typeface="Calibri" pitchFamily="34" charset="0"/>
              </a:rPr>
              <a:t>Moderate moist air intrusion</a:t>
            </a:r>
          </a:p>
          <a:p>
            <a:pPr lvl="1" indent="-180000">
              <a:buFont typeface="Arial" pitchFamily="34" charset="0"/>
              <a:buChar char="•"/>
            </a:pPr>
            <a:r>
              <a:rPr lang="de-DE">
                <a:latin typeface="Calibri" pitchFamily="34" charset="0"/>
                <a:cs typeface="Calibri" pitchFamily="34" charset="0"/>
              </a:rPr>
              <a:t>Rather easterlies instead of southerlies</a:t>
            </a:r>
          </a:p>
          <a:p>
            <a:pPr indent="-180000">
              <a:buFont typeface="Arial" pitchFamily="34" charset="0"/>
              <a:buChar char="•"/>
            </a:pPr>
            <a:r>
              <a:rPr lang="de-DE" b="1">
                <a:latin typeface="Calibri" pitchFamily="34" charset="0"/>
                <a:cs typeface="Calibri" pitchFamily="34" charset="0"/>
              </a:rPr>
              <a:t>Saturday, 2022-03-05</a:t>
            </a:r>
            <a:r>
              <a:rPr lang="de-DE">
                <a:latin typeface="Calibri" pitchFamily="34" charset="0"/>
                <a:cs typeface="Calibri" pitchFamily="34" charset="0"/>
              </a:rPr>
              <a:t>:</a:t>
            </a:r>
          </a:p>
          <a:p>
            <a:pPr lvl="1" indent="-180000">
              <a:buFont typeface="Arial" pitchFamily="34" charset="0"/>
              <a:buChar char="•"/>
            </a:pPr>
            <a:r>
              <a:rPr lang="de-DE">
                <a:latin typeface="Calibri" pitchFamily="34" charset="0"/>
                <a:cs typeface="Calibri" pitchFamily="34" charset="0"/>
              </a:rPr>
              <a:t>Dissolving low south of Svalbard</a:t>
            </a:r>
          </a:p>
          <a:p>
            <a:pPr lvl="1" indent="-180000">
              <a:buFont typeface="Arial" pitchFamily="34" charset="0"/>
              <a:buChar char="•"/>
            </a:pPr>
            <a:r>
              <a:rPr lang="de-DE">
                <a:latin typeface="Calibri" pitchFamily="34" charset="0"/>
                <a:cs typeface="Calibri" pitchFamily="34" charset="0"/>
              </a:rPr>
              <a:t>Slight cold air advection to its west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trike="noStrike" spc="-1">
                <a:solidFill>
                  <a:srgbClr val="000000"/>
                </a:solidFill>
                <a:latin typeface="Calibri"/>
              </a:rPr>
              <a:t>Surface Analysis</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a:t>
            </a:r>
            <a:br>
              <a:rPr lang="en-GB" sz="2400" b="0" strike="noStrike" spc="-1">
                <a:solidFill>
                  <a:srgbClr val="000000"/>
                </a:solidFill>
                <a:latin typeface="Calibri"/>
              </a:rPr>
            </a:br>
            <a:r>
              <a:rPr lang="en-GB" b="0" strike="noStrike" spc="-1">
                <a:solidFill>
                  <a:srgbClr val="000000"/>
                </a:solidFill>
                <a:latin typeface="Calibri"/>
              </a:rPr>
              <a:t>DWD</a:t>
            </a:r>
            <a:endParaRPr lang="en-US" sz="24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Studium_NIM\work\Documents\AC3_documents\HALO_AC3\weather_briefing\weather_maps\2022-03-02\dwd_ana\Z__C_EDZW_20220302014400_tka01,ana_bwkman_dwdc_O_000000_000000_202203020000_WV12.png"/>
          <p:cNvPicPr>
            <a:picLocks noChangeAspect="1" noChangeArrowheads="1"/>
          </p:cNvPicPr>
          <p:nvPr/>
        </p:nvPicPr>
        <p:blipFill>
          <a:blip r:embed="rId3" cstate="screen"/>
          <a:srcRect/>
          <a:stretch>
            <a:fillRect/>
          </a:stretch>
        </p:blipFill>
        <p:spPr bwMode="auto">
          <a:xfrm>
            <a:off x="0" y="0"/>
            <a:ext cx="10080000" cy="6300788"/>
          </a:xfrm>
          <a:prstGeom prst="rect">
            <a:avLst/>
          </a:prstGeom>
          <a:noFill/>
        </p:spPr>
      </p:pic>
      <p:sp>
        <p:nvSpPr>
          <p:cNvPr id="5" name="Textfeld 4"/>
          <p:cNvSpPr txBox="1"/>
          <p:nvPr/>
        </p:nvSpPr>
        <p:spPr>
          <a:xfrm>
            <a:off x="720000" y="270074"/>
            <a:ext cx="4196726" cy="461665"/>
          </a:xfrm>
          <a:prstGeom prst="rect">
            <a:avLst/>
          </a:prstGeom>
          <a:solidFill>
            <a:schemeClr val="tx1">
              <a:alpha val="50000"/>
            </a:schemeClr>
          </a:solidFill>
        </p:spPr>
        <p:txBody>
          <a:bodyPr wrap="none" rtlCol="0">
            <a:spAutoFit/>
          </a:bodyPr>
          <a:lstStyle/>
          <a:p>
            <a:r>
              <a:rPr lang="de-DE" sz="2400" b="1" smtClean="0">
                <a:solidFill>
                  <a:schemeClr val="bg1"/>
                </a:solidFill>
                <a:latin typeface="Calibri" pitchFamily="34" charset="0"/>
                <a:cs typeface="Calibri" pitchFamily="34" charset="0"/>
              </a:rPr>
              <a:t>Wednesday, 2022-03-02 </a:t>
            </a:r>
            <a:r>
              <a:rPr lang="de-DE" sz="2400" b="1">
                <a:solidFill>
                  <a:schemeClr val="bg1"/>
                </a:solidFill>
                <a:latin typeface="Calibri" pitchFamily="34" charset="0"/>
                <a:cs typeface="Calibri" pitchFamily="34" charset="0"/>
              </a:rPr>
              <a:t>00 UTC</a:t>
            </a:r>
          </a:p>
        </p:txBody>
      </p:sp>
      <p:sp>
        <p:nvSpPr>
          <p:cNvPr id="8" name="Gleichschenkliges Dreieck 7"/>
          <p:cNvSpPr/>
          <p:nvPr/>
        </p:nvSpPr>
        <p:spPr>
          <a:xfrm>
            <a:off x="5493487" y="2669953"/>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p:cNvSpPr/>
          <p:nvPr/>
        </p:nvSpPr>
        <p:spPr>
          <a:xfrm>
            <a:off x="5955967" y="3965063"/>
            <a:ext cx="108000" cy="1080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1260720" y="2502322"/>
            <a:ext cx="7559640" cy="1578240"/>
          </a:xfrm>
          <a:prstGeom prst="rect">
            <a:avLst/>
          </a:prstGeom>
          <a:noFill/>
          <a:ln>
            <a:noFill/>
          </a:ln>
        </p:spPr>
        <p:txBody>
          <a:bodyPr>
            <a:normAutofit/>
          </a:bodyPr>
          <a:lstStyle/>
          <a:p>
            <a:pPr algn="ctr">
              <a:lnSpc>
                <a:spcPct val="90000"/>
              </a:lnSpc>
              <a:spcBef>
                <a:spcPts val="751"/>
              </a:spcBef>
              <a:tabLst>
                <a:tab pos="0" algn="l"/>
              </a:tabLst>
            </a:pPr>
            <a:r>
              <a:rPr lang="en-GB" sz="2400" b="1" strike="noStrike" spc="-1">
                <a:solidFill>
                  <a:srgbClr val="000000"/>
                </a:solidFill>
                <a:latin typeface="Calibri"/>
              </a:rPr>
              <a:t>Circulation pattern development</a:t>
            </a:r>
            <a:r>
              <a:rPr lang="en-GB" sz="2400" b="0" strike="noStrike" spc="-1">
                <a:solidFill>
                  <a:srgbClr val="000000"/>
                </a:solidFill>
                <a:latin typeface="Calibri"/>
              </a:rPr>
              <a:t/>
            </a:r>
            <a:br>
              <a:rPr lang="en-GB" sz="2400" b="0" strike="noStrike" spc="-1">
                <a:solidFill>
                  <a:srgbClr val="000000"/>
                </a:solidFill>
                <a:latin typeface="Calibri"/>
              </a:rPr>
            </a:br>
            <a:r>
              <a:rPr lang="en-GB" sz="2400" b="0" strike="noStrike" spc="-1">
                <a:solidFill>
                  <a:srgbClr val="000000"/>
                </a:solidFill>
                <a:latin typeface="Calibri"/>
              </a:rPr>
              <a:t>2022-03-02 00 UTC: 00 – 72h</a:t>
            </a:r>
            <a:br>
              <a:rPr lang="en-GB" sz="2400" b="0" strike="noStrike" spc="-1">
                <a:solidFill>
                  <a:srgbClr val="000000"/>
                </a:solidFill>
                <a:latin typeface="Calibri"/>
              </a:rPr>
            </a:br>
            <a:r>
              <a:rPr lang="en-GB" b="0" strike="noStrike" spc="-1">
                <a:solidFill>
                  <a:srgbClr val="000000"/>
                </a:solidFill>
                <a:latin typeface="Calibri"/>
              </a:rPr>
              <a:t>500 hPa Geopot &amp; </a:t>
            </a:r>
            <a:r>
              <a:rPr lang="en-GB" b="0" strike="noStrike" spc="-1" smtClean="0">
                <a:solidFill>
                  <a:srgbClr val="000000"/>
                </a:solidFill>
                <a:latin typeface="Calibri"/>
              </a:rPr>
              <a:t>T</a:t>
            </a:r>
            <a:r>
              <a:rPr lang="en-GB" b="0" strike="noStrike" spc="-1">
                <a:solidFill>
                  <a:srgbClr val="000000"/>
                </a:solidFill>
                <a:latin typeface="Calibri"/>
              </a:rPr>
              <a:t/>
            </a:r>
            <a:br>
              <a:rPr lang="en-GB" b="0" strike="noStrike" spc="-1">
                <a:solidFill>
                  <a:srgbClr val="000000"/>
                </a:solidFill>
                <a:latin typeface="Calibri"/>
              </a:rPr>
            </a:br>
            <a:r>
              <a:rPr lang="en-GB" spc="-1" smtClean="0">
                <a:solidFill>
                  <a:srgbClr val="000000"/>
                </a:solidFill>
                <a:latin typeface="Calibri"/>
              </a:rPr>
              <a:t>Sea level pressure</a:t>
            </a:r>
            <a:endParaRPr lang="en-US" sz="24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b="0" strike="noStrike" spc="-1" smtClean="0">
                <a:solidFill>
                  <a:srgbClr val="000000"/>
                </a:solidFill>
                <a:latin typeface="Calibri"/>
              </a:rPr>
              <a:t>Wednesday, 2022-03-02 </a:t>
            </a:r>
            <a:r>
              <a:rPr lang="en-GB" sz="2400" b="0" strike="noStrike" spc="-1">
                <a:solidFill>
                  <a:srgbClr val="000000"/>
                </a:solidFill>
                <a:latin typeface="Calibri"/>
              </a:rPr>
              <a:t>00 UTC (+00h)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a:latin typeface="Calibri" pitchFamily="34" charset="0"/>
                <a:cs typeface="Calibri" pitchFamily="34" charset="0"/>
              </a:rPr>
              <a:t>500 hPa Geopot &amp; </a:t>
            </a:r>
            <a:r>
              <a:rPr lang="de-DE" sz="2000" smtClean="0">
                <a:latin typeface="Calibri" pitchFamily="34" charset="0"/>
                <a:cs typeface="Calibri" pitchFamily="34" charset="0"/>
              </a:rPr>
              <a:t>T</a:t>
            </a:r>
            <a:endParaRPr lang="de-DE" sz="2000">
              <a:latin typeface="Calibri" pitchFamily="34" charset="0"/>
              <a:cs typeface="Calibri" pitchFamily="34" charset="0"/>
            </a:endParaRPr>
          </a:p>
        </p:txBody>
      </p:sp>
      <p:sp>
        <p:nvSpPr>
          <p:cNvPr id="11" name="Textfeld 10"/>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6148" name="Picture 4" descr="F:\Studium_NIM\work\Documents\AC3_documents\HALO_AC3\weather_briefing\weather_maps\2022-03-02\mss\500hPaGP_T_20220302_00Z.png"/>
          <p:cNvPicPr>
            <a:picLocks noChangeAspect="1" noChangeArrowheads="1"/>
          </p:cNvPicPr>
          <p:nvPr/>
        </p:nvPicPr>
        <p:blipFill>
          <a:blip r:embed="rId3" cstate="screen"/>
          <a:srcRect/>
          <a:stretch>
            <a:fillRect/>
          </a:stretch>
        </p:blipFill>
        <p:spPr bwMode="auto">
          <a:xfrm>
            <a:off x="0" y="1080000"/>
            <a:ext cx="5040000" cy="3770732"/>
          </a:xfrm>
          <a:prstGeom prst="rect">
            <a:avLst/>
          </a:prstGeom>
          <a:noFill/>
        </p:spPr>
      </p:pic>
      <p:pic>
        <p:nvPicPr>
          <p:cNvPr id="6149" name="Picture 5" descr="F:\Studium_NIM\work\Documents\AC3_documents\HALO_AC3\weather_briefing\weather_maps\2022-03-02\mss\MSLP_20220302_00Z.png"/>
          <p:cNvPicPr>
            <a:picLocks noChangeAspect="1" noChangeArrowheads="1"/>
          </p:cNvPicPr>
          <p:nvPr/>
        </p:nvPicPr>
        <p:blipFill>
          <a:blip r:embed="rId4" cstate="screen"/>
          <a:srcRect/>
          <a:stretch>
            <a:fillRect/>
          </a:stretch>
        </p:blipFill>
        <p:spPr bwMode="auto">
          <a:xfrm>
            <a:off x="5040000" y="1080000"/>
            <a:ext cx="5040000" cy="377045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Wednesday, 2022-03-02 </a:t>
            </a:r>
            <a:r>
              <a:rPr lang="en-GB" sz="2400" b="0" strike="noStrike" spc="-1">
                <a:solidFill>
                  <a:srgbClr val="000000"/>
                </a:solidFill>
                <a:latin typeface="Calibri"/>
              </a:rPr>
              <a:t>12 UTC (+12h)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7172" name="Picture 4" descr="F:\Studium_NIM\work\Documents\AC3_documents\HALO_AC3\weather_briefing\weather_maps\2022-03-02\mss\500hPaGP_T_20220302_12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7173" name="Picture 5" descr="F:\Studium_NIM\work\Documents\AC3_documents\HALO_AC3\weather_briefing\weather_maps\2022-03-02\mss\MSLP_20220302_12Z.png"/>
          <p:cNvPicPr>
            <a:picLocks noChangeAspect="1" noChangeArrowheads="1"/>
          </p:cNvPicPr>
          <p:nvPr/>
        </p:nvPicPr>
        <p:blipFill>
          <a:blip r:embed="rId4" cstate="screen"/>
          <a:srcRect/>
          <a:stretch>
            <a:fillRect/>
          </a:stretch>
        </p:blipFill>
        <p:spPr bwMode="auto">
          <a:xfrm>
            <a:off x="5040000" y="1080001"/>
            <a:ext cx="5040000" cy="377045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1295896" y="180000"/>
            <a:ext cx="7559640" cy="774130"/>
          </a:xfrm>
          <a:prstGeom prst="rect">
            <a:avLst/>
          </a:prstGeom>
          <a:noFill/>
          <a:ln>
            <a:noFill/>
          </a:ln>
        </p:spPr>
        <p:txBody>
          <a:bodyPr>
            <a:normAutofit/>
          </a:bodyPr>
          <a:lstStyle/>
          <a:p>
            <a:pPr algn="ctr">
              <a:lnSpc>
                <a:spcPct val="90000"/>
              </a:lnSpc>
              <a:spcBef>
                <a:spcPts val="751"/>
              </a:spcBef>
              <a:tabLst>
                <a:tab pos="0" algn="l"/>
              </a:tabLst>
            </a:pPr>
            <a:r>
              <a:rPr lang="en-GB" sz="2400" spc="-1" smtClean="0">
                <a:solidFill>
                  <a:srgbClr val="000000"/>
                </a:solidFill>
                <a:latin typeface="Calibri"/>
              </a:rPr>
              <a:t>Thursday, 2022-03-03 </a:t>
            </a:r>
            <a:r>
              <a:rPr lang="en-GB" sz="2400" b="0" strike="noStrike" spc="-1">
                <a:solidFill>
                  <a:srgbClr val="000000"/>
                </a:solidFill>
                <a:latin typeface="Calibri"/>
              </a:rPr>
              <a:t>00 UTC (+24h)</a:t>
            </a:r>
            <a:endParaRPr lang="en-US" sz="2400" b="0" strike="noStrike" spc="-1">
              <a:latin typeface="Arial"/>
            </a:endParaRPr>
          </a:p>
        </p:txBody>
      </p:sp>
      <p:sp>
        <p:nvSpPr>
          <p:cNvPr id="7" name="Textfeld 6"/>
          <p:cNvSpPr txBox="1"/>
          <p:nvPr/>
        </p:nvSpPr>
        <p:spPr>
          <a:xfrm>
            <a:off x="863848" y="720000"/>
            <a:ext cx="3404778" cy="400110"/>
          </a:xfrm>
          <a:prstGeom prst="rect">
            <a:avLst/>
          </a:prstGeom>
          <a:noFill/>
        </p:spPr>
        <p:txBody>
          <a:bodyPr wrap="square" rtlCol="0">
            <a:spAutoFit/>
          </a:bodyPr>
          <a:lstStyle/>
          <a:p>
            <a:pPr algn="ctr"/>
            <a:r>
              <a:rPr lang="de-DE" sz="2000" smtClean="0">
                <a:latin typeface="Calibri" pitchFamily="34" charset="0"/>
                <a:cs typeface="Calibri" pitchFamily="34" charset="0"/>
              </a:rPr>
              <a:t>500 hPa Geopot &amp; T</a:t>
            </a:r>
            <a:endParaRPr lang="de-DE" sz="2000">
              <a:latin typeface="Calibri" pitchFamily="34" charset="0"/>
              <a:cs typeface="Calibri" pitchFamily="34" charset="0"/>
            </a:endParaRPr>
          </a:p>
        </p:txBody>
      </p:sp>
      <p:sp>
        <p:nvSpPr>
          <p:cNvPr id="18" name="Textfeld 17"/>
          <p:cNvSpPr txBox="1"/>
          <p:nvPr/>
        </p:nvSpPr>
        <p:spPr>
          <a:xfrm>
            <a:off x="6264448" y="720000"/>
            <a:ext cx="2749151" cy="400110"/>
          </a:xfrm>
          <a:prstGeom prst="rect">
            <a:avLst/>
          </a:prstGeom>
          <a:noFill/>
        </p:spPr>
        <p:txBody>
          <a:bodyPr wrap="square" rtlCol="0">
            <a:spAutoFit/>
          </a:bodyPr>
          <a:lstStyle/>
          <a:p>
            <a:pPr algn="ctr"/>
            <a:r>
              <a:rPr lang="de-DE" sz="2000" smtClean="0">
                <a:latin typeface="Calibri" pitchFamily="34" charset="0"/>
                <a:cs typeface="Calibri" pitchFamily="34" charset="0"/>
              </a:rPr>
              <a:t>Sea level pressure</a:t>
            </a:r>
            <a:endParaRPr lang="de-DE" sz="2000">
              <a:latin typeface="Calibri" pitchFamily="34" charset="0"/>
              <a:cs typeface="Calibri" pitchFamily="34" charset="0"/>
            </a:endParaRPr>
          </a:p>
        </p:txBody>
      </p:sp>
      <p:pic>
        <p:nvPicPr>
          <p:cNvPr id="8196" name="Picture 4" descr="F:\Studium_NIM\work\Documents\AC3_documents\HALO_AC3\weather_briefing\weather_maps\2022-03-02\mss\500hPaGP_T_20220303_00Z.png"/>
          <p:cNvPicPr>
            <a:picLocks noChangeAspect="1" noChangeArrowheads="1"/>
          </p:cNvPicPr>
          <p:nvPr/>
        </p:nvPicPr>
        <p:blipFill>
          <a:blip r:embed="rId3" cstate="screen"/>
          <a:srcRect/>
          <a:stretch>
            <a:fillRect/>
          </a:stretch>
        </p:blipFill>
        <p:spPr bwMode="auto">
          <a:xfrm>
            <a:off x="0" y="1080000"/>
            <a:ext cx="5040000" cy="3770731"/>
          </a:xfrm>
          <a:prstGeom prst="rect">
            <a:avLst/>
          </a:prstGeom>
          <a:noFill/>
        </p:spPr>
      </p:pic>
      <p:pic>
        <p:nvPicPr>
          <p:cNvPr id="8197" name="Picture 5" descr="F:\Studium_NIM\work\Documents\AC3_documents\HALO_AC3\weather_briefing\weather_maps\2022-03-02\mss\MSLP_20220303_00Z.png"/>
          <p:cNvPicPr>
            <a:picLocks noChangeAspect="1" noChangeArrowheads="1"/>
          </p:cNvPicPr>
          <p:nvPr/>
        </p:nvPicPr>
        <p:blipFill>
          <a:blip r:embed="rId4" cstate="screen"/>
          <a:srcRect/>
          <a:stretch>
            <a:fillRect/>
          </a:stretch>
        </p:blipFill>
        <p:spPr bwMode="auto">
          <a:xfrm>
            <a:off x="5040000" y="1080000"/>
            <a:ext cx="5040000" cy="3770456"/>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963</Words>
  <Application>Microsoft Office PowerPoint</Application>
  <PresentationFormat>Benutzerdefiniert</PresentationFormat>
  <Paragraphs>171</Paragraphs>
  <Slides>37</Slides>
  <Notes>37</Notes>
  <HiddenSlides>0</HiddenSlides>
  <MMClips>0</MMClips>
  <ScaleCrop>false</ScaleCrop>
  <HeadingPairs>
    <vt:vector size="4" baseType="variant">
      <vt:variant>
        <vt:lpstr>Design</vt:lpstr>
      </vt:variant>
      <vt:variant>
        <vt:i4>4</vt:i4>
      </vt:variant>
      <vt:variant>
        <vt:lpstr>Folientitel</vt:lpstr>
      </vt:variant>
      <vt:variant>
        <vt:i4>37</vt:i4>
      </vt:variant>
    </vt:vector>
  </HeadingPairs>
  <TitlesOfParts>
    <vt:vector size="41" baseType="lpstr">
      <vt:lpstr>Office Theme</vt:lpstr>
      <vt:lpstr>Office Theme</vt:lpstr>
      <vt:lpstr>Office Theme</vt:lpstr>
      <vt:lpstr>Office Theme</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Summary: Weather Briefing 2022-03-02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AFLUX</dc:title>
  <dc:creator>Janosch</dc:creator>
  <cp:lastModifiedBy>alanw64</cp:lastModifiedBy>
  <cp:revision>163</cp:revision>
  <cp:lastPrinted>2019-04-01T16:04:37Z</cp:lastPrinted>
  <dcterms:created xsi:type="dcterms:W3CDTF">2019-03-25T18:14:51Z</dcterms:created>
  <dcterms:modified xsi:type="dcterms:W3CDTF">2022-03-03T14:53:08Z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17</vt:i4>
  </property>
  <property fmtid="{D5CDD505-2E9C-101B-9397-08002B2CF9AE}" pid="8" name="PresentationFormat">
    <vt:lpwstr>Bildschirmpräsentation (4:3)</vt:lpwstr>
  </property>
  <property fmtid="{D5CDD505-2E9C-101B-9397-08002B2CF9AE}" pid="9" name="ScaleCrop">
    <vt:bool>false</vt:bool>
  </property>
  <property fmtid="{D5CDD505-2E9C-101B-9397-08002B2CF9AE}" pid="10" name="ShareDoc">
    <vt:bool>false</vt:bool>
  </property>
  <property fmtid="{D5CDD505-2E9C-101B-9397-08002B2CF9AE}" pid="11" name="Slides">
    <vt:i4>25</vt:i4>
  </property>
</Properties>
</file>