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61" r:id="rId5"/>
    <p:sldId id="269" r:id="rId6"/>
    <p:sldId id="270" r:id="rId7"/>
    <p:sldId id="271" r:id="rId8"/>
    <p:sldId id="260" r:id="rId9"/>
    <p:sldId id="258" r:id="rId10"/>
    <p:sldId id="259" r:id="rId11"/>
    <p:sldId id="278" r:id="rId12"/>
    <p:sldId id="280" r:id="rId13"/>
    <p:sldId id="281" r:id="rId14"/>
    <p:sldId id="262" r:id="rId15"/>
    <p:sldId id="273" r:id="rId16"/>
    <p:sldId id="274" r:id="rId17"/>
    <p:sldId id="275" r:id="rId18"/>
    <p:sldId id="276" r:id="rId19"/>
    <p:sldId id="277" r:id="rId20"/>
    <p:sldId id="282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78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52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928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3669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560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8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413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66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303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1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566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B9822-C47B-4E00-9362-53CDD00172A8}" type="datetimeFigureOut">
              <a:rPr lang="de-DE" smtClean="0"/>
              <a:t>29.08.2020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EB677-3ADC-417E-9EF3-5A881C18D3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23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l="1" t="54395" r="50055" b="9555"/>
          <a:stretch/>
        </p:blipFill>
        <p:spPr>
          <a:xfrm>
            <a:off x="0" y="2048262"/>
            <a:ext cx="16235680" cy="329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9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3361"/>
            <a:ext cx="8887986" cy="3858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63" y="4141701"/>
            <a:ext cx="8677673" cy="25054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34439" y="1510530"/>
            <a:ext cx="107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Clouds</a:t>
            </a:r>
          </a:p>
          <a:p>
            <a:pPr algn="ctr"/>
            <a:r>
              <a:rPr lang="de-DE" sz="2400" b="1" dirty="0" smtClean="0"/>
              <a:t>15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7500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8889007" y="440839"/>
            <a:ext cx="18916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de-DE" altLang="en-US" sz="2000" b="1" dirty="0">
                <a:solidFill>
                  <a:srgbClr val="FF0000"/>
                </a:solidFill>
                <a:latin typeface="Calibri" charset="0"/>
              </a:rPr>
              <a:t>POLAR </a:t>
            </a:r>
            <a:r>
              <a:rPr lang="de-DE" altLang="en-US" sz="2000" b="1" dirty="0" smtClean="0">
                <a:solidFill>
                  <a:srgbClr val="FF0000"/>
                </a:solidFill>
                <a:latin typeface="Calibri" charset="0"/>
              </a:rPr>
              <a:t>5</a:t>
            </a:r>
            <a:endParaRPr lang="de-DE" altLang="en-US" sz="2000" b="1" dirty="0">
              <a:solidFill>
                <a:srgbClr val="FF0000"/>
              </a:solidFill>
              <a:latin typeface="Calibri" charset="0"/>
            </a:endParaRPr>
          </a:p>
          <a:p>
            <a:pPr algn="ctr" eaLnBrk="1" hangingPunct="1"/>
            <a:r>
              <a:rPr lang="de-DE" altLang="en-US" sz="2000" b="1" dirty="0" err="1" smtClean="0">
                <a:solidFill>
                  <a:srgbClr val="FF0000"/>
                </a:solidFill>
                <a:latin typeface="Calibri" charset="0"/>
              </a:rPr>
              <a:t>Remore</a:t>
            </a:r>
            <a:r>
              <a:rPr lang="de-DE" altLang="en-US" sz="2000" b="1" dirty="0" smtClean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de-DE" altLang="en-US" sz="2000" b="1" dirty="0" err="1" smtClean="0">
                <a:solidFill>
                  <a:srgbClr val="FF0000"/>
                </a:solidFill>
                <a:latin typeface="Calibri" charset="0"/>
              </a:rPr>
              <a:t>Sensing</a:t>
            </a:r>
            <a:endParaRPr lang="en-GB" altLang="en-US" sz="20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1663485" y="733227"/>
            <a:ext cx="44383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 smtClean="0">
                <a:latin typeface="Calibri" charset="0"/>
              </a:rPr>
              <a:t>Flight Plan: </a:t>
            </a:r>
            <a:r>
              <a:rPr lang="de-DE" altLang="en-US" sz="2000" dirty="0" err="1" smtClean="0">
                <a:latin typeface="Calibri" charset="0"/>
              </a:rPr>
              <a:t>MOSAiC</a:t>
            </a:r>
            <a:r>
              <a:rPr lang="de-DE" altLang="en-US" sz="2000" dirty="0" smtClean="0">
                <a:latin typeface="Calibri" charset="0"/>
              </a:rPr>
              <a:t> ACA </a:t>
            </a:r>
            <a:r>
              <a:rPr lang="de-DE" altLang="en-US" sz="2000" dirty="0">
                <a:latin typeface="Calibri" charset="0"/>
              </a:rPr>
              <a:t>Flight </a:t>
            </a:r>
            <a:r>
              <a:rPr lang="de-DE" altLang="en-US" sz="2000" dirty="0">
                <a:latin typeface="Calibri" charset="0"/>
              </a:rPr>
              <a:t>2019 03 </a:t>
            </a:r>
            <a:r>
              <a:rPr lang="de-DE" altLang="en-US" sz="2000" dirty="0" smtClean="0">
                <a:latin typeface="Calibri" charset="0"/>
              </a:rPr>
              <a:t>30, </a:t>
            </a:r>
            <a:r>
              <a:rPr lang="de-DE" altLang="en-US" sz="2000" dirty="0" err="1" smtClean="0">
                <a:latin typeface="Calibri" charset="0"/>
              </a:rPr>
              <a:t>Sunday</a:t>
            </a:r>
            <a:endParaRPr lang="de-DE" altLang="en-US" sz="2000" dirty="0">
              <a:latin typeface="Calibri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663486" y="1685687"/>
            <a:ext cx="543116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>
                <a:latin typeface="Calibri" charset="0"/>
              </a:rPr>
              <a:t>Crew: 	Mission PI	</a:t>
            </a:r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Manfred Wendisch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AWI		</a:t>
            </a:r>
            <a:r>
              <a:rPr lang="de-DE" altLang="en-US" sz="2000" dirty="0" smtClean="0">
                <a:latin typeface="Calibri" charset="0"/>
              </a:rPr>
              <a:t>	Martin Germann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PMS		</a:t>
            </a:r>
            <a:r>
              <a:rPr lang="de-DE" altLang="en-US" sz="2000" dirty="0" smtClean="0">
                <a:latin typeface="Calibri" charset="0"/>
              </a:rPr>
              <a:t>	Manuel Moser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Radiation</a:t>
            </a:r>
            <a:r>
              <a:rPr lang="de-DE" altLang="en-US" sz="2000" dirty="0">
                <a:latin typeface="Calibri" charset="0"/>
              </a:rPr>
              <a:t>		</a:t>
            </a:r>
            <a:r>
              <a:rPr lang="de-DE" altLang="en-US" sz="2000" dirty="0" smtClean="0">
                <a:latin typeface="Calibri" charset="0"/>
              </a:rPr>
              <a:t>Michael Schäfer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Radar/MW/</a:t>
            </a:r>
            <a:r>
              <a:rPr lang="de-DE" altLang="en-US" sz="2000" dirty="0" err="1" smtClean="0">
                <a:latin typeface="Calibri" charset="0"/>
              </a:rPr>
              <a:t>Lidar</a:t>
            </a:r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Mario </a:t>
            </a:r>
            <a:r>
              <a:rPr lang="de-DE" altLang="en-US" sz="2000" dirty="0" err="1" smtClean="0">
                <a:latin typeface="Calibri" charset="0"/>
              </a:rPr>
              <a:t>Mech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Extra </a:t>
            </a:r>
            <a:r>
              <a:rPr lang="de-DE" altLang="en-US" sz="2000" dirty="0">
                <a:latin typeface="Calibri" charset="0"/>
              </a:rPr>
              <a:t>Seat	</a:t>
            </a:r>
            <a:r>
              <a:rPr lang="de-DE" altLang="en-US" sz="2000" dirty="0">
                <a:latin typeface="Calibri" charset="0"/>
              </a:rPr>
              <a:t>	</a:t>
            </a:r>
            <a:r>
              <a:rPr lang="de-DE" altLang="en-US" sz="2000" dirty="0" smtClean="0">
                <a:latin typeface="Calibri" charset="0"/>
              </a:rPr>
              <a:t>Stephan Schön</a:t>
            </a:r>
            <a:endParaRPr lang="en-US" altLang="en-US" sz="2000" dirty="0">
              <a:latin typeface="Calibri" charset="0"/>
            </a:endParaRP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8713679" y="1505813"/>
            <a:ext cx="2836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 defTabSz="808038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defTabSz="8080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>
                <a:latin typeface="Calibri" charset="0"/>
              </a:rPr>
              <a:t>Est. </a:t>
            </a:r>
            <a:r>
              <a:rPr lang="de-DE" altLang="en-US" sz="2000" dirty="0">
                <a:latin typeface="Calibri" charset="0"/>
              </a:rPr>
              <a:t>Take Off:    </a:t>
            </a:r>
            <a:r>
              <a:rPr lang="de-DE" altLang="en-US" sz="2000" dirty="0" smtClean="0">
                <a:latin typeface="Calibri" charset="0"/>
              </a:rPr>
              <a:t>09:00 LT</a:t>
            </a:r>
            <a:endParaRPr lang="de-DE" altLang="en-US" sz="2000" dirty="0">
              <a:latin typeface="Calibri" charset="0"/>
            </a:endParaRPr>
          </a:p>
        </p:txBody>
      </p:sp>
      <p:sp>
        <p:nvSpPr>
          <p:cNvPr id="13" name="Rechteck 6"/>
          <p:cNvSpPr>
            <a:spLocks noChangeArrowheads="1"/>
          </p:cNvSpPr>
          <p:nvPr/>
        </p:nvSpPr>
        <p:spPr bwMode="auto">
          <a:xfrm>
            <a:off x="1713790" y="4799158"/>
            <a:ext cx="53412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1400" dirty="0" err="1">
                <a:latin typeface="Calibri" charset="0"/>
              </a:rPr>
              <a:t>Waypoints</a:t>
            </a:r>
            <a:r>
              <a:rPr lang="de-DE" altLang="en-US" sz="1400" dirty="0">
                <a:latin typeface="Calibri" charset="0"/>
              </a:rPr>
              <a:t>:	</a:t>
            </a:r>
            <a:r>
              <a:rPr lang="de-DE" altLang="en-US" sz="1400" b="1" dirty="0">
                <a:latin typeface="Calibri" charset="0"/>
              </a:rPr>
              <a:t>LYR</a:t>
            </a:r>
            <a:r>
              <a:rPr lang="de-DE" altLang="en-US" sz="1400" dirty="0">
                <a:latin typeface="Calibri" charset="0"/>
              </a:rPr>
              <a:t>: 	 78° 14.816' N,    15° 27.545' </a:t>
            </a:r>
            <a:r>
              <a:rPr lang="de-DE" altLang="en-US" sz="1400" dirty="0" smtClean="0">
                <a:latin typeface="Calibri" charset="0"/>
              </a:rPr>
              <a:t>E</a:t>
            </a:r>
            <a:endParaRPr lang="de-DE" altLang="en-US" sz="1400" dirty="0">
              <a:latin typeface="Calibri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t="3924" r="80863" b="75346"/>
          <a:stretch/>
        </p:blipFill>
        <p:spPr>
          <a:xfrm>
            <a:off x="1713790" y="4228808"/>
            <a:ext cx="6999889" cy="213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4"/>
          <a:stretch/>
        </p:blipFill>
        <p:spPr>
          <a:xfrm>
            <a:off x="2245141" y="1956782"/>
            <a:ext cx="5892265" cy="428605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157764" y="4566078"/>
            <a:ext cx="18473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63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770875" y="3438781"/>
            <a:ext cx="32945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 smtClean="0">
                <a:latin typeface="Calibri" charset="0"/>
              </a:rPr>
              <a:t>After </a:t>
            </a:r>
            <a:r>
              <a:rPr lang="de-DE" altLang="en-US" sz="2000" dirty="0" err="1" smtClean="0">
                <a:latin typeface="Calibri" charset="0"/>
              </a:rPr>
              <a:t>take-off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climb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to</a:t>
            </a:r>
            <a:r>
              <a:rPr lang="de-DE" altLang="en-US" sz="2000" dirty="0" smtClean="0">
                <a:latin typeface="Calibri" charset="0"/>
              </a:rPr>
              <a:t> FL100</a:t>
            </a:r>
          </a:p>
          <a:p>
            <a:pPr eaLnBrk="1" hangingPunct="1"/>
            <a:r>
              <a:rPr lang="de-DE" altLang="en-US" sz="2000" dirty="0" err="1" smtClean="0">
                <a:latin typeface="Calibri" charset="0"/>
              </a:rPr>
              <a:t>Coordinate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with</a:t>
            </a:r>
            <a:r>
              <a:rPr lang="de-DE" altLang="en-US" sz="2000" dirty="0" smtClean="0">
                <a:latin typeface="Calibri" charset="0"/>
              </a:rPr>
              <a:t> P6</a:t>
            </a:r>
            <a:endParaRPr lang="de-DE" altLang="en-US" sz="2000" dirty="0">
              <a:latin typeface="Calibri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6261658" y="3791647"/>
            <a:ext cx="2474123" cy="830383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>
            <a:off x="6073542" y="951194"/>
            <a:ext cx="1380000" cy="2567435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1"/>
          <p:cNvCxnSpPr/>
          <p:nvPr/>
        </p:nvCxnSpPr>
        <p:spPr>
          <a:xfrm>
            <a:off x="4676193" y="1137027"/>
            <a:ext cx="1100489" cy="2578325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7504962" y="356775"/>
            <a:ext cx="3294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 err="1" smtClean="0">
                <a:latin typeface="Calibri" charset="0"/>
              </a:rPr>
              <a:t>Nose</a:t>
            </a:r>
            <a:r>
              <a:rPr lang="de-DE" altLang="en-US" sz="2000" dirty="0" smtClean="0">
                <a:latin typeface="Calibri" charset="0"/>
              </a:rPr>
              <a:t>-boom + </a:t>
            </a:r>
            <a:r>
              <a:rPr lang="de-DE" altLang="en-US" sz="2000" dirty="0" err="1" smtClean="0">
                <a:latin typeface="Calibri" charset="0"/>
              </a:rPr>
              <a:t>rad</a:t>
            </a:r>
            <a:r>
              <a:rPr lang="de-DE" altLang="en-US" sz="2000" dirty="0" smtClean="0">
                <a:latin typeface="Calibri" charset="0"/>
              </a:rPr>
              <a:t> </a:t>
            </a:r>
          </a:p>
          <a:p>
            <a:pPr eaLnBrk="1" hangingPunct="1"/>
            <a:r>
              <a:rPr lang="de-DE" altLang="en-US" sz="2000" dirty="0" err="1" smtClean="0">
                <a:latin typeface="Calibri" charset="0"/>
              </a:rPr>
              <a:t>calibration</a:t>
            </a:r>
            <a:endParaRPr lang="de-DE" altLang="en-US" sz="2000" dirty="0" smtClean="0">
              <a:latin typeface="Calibri" charset="0"/>
            </a:endParaRPr>
          </a:p>
          <a:p>
            <a:pPr eaLnBrk="1" hangingPunct="1"/>
            <a:r>
              <a:rPr lang="de-DE" altLang="en-US" sz="2000" dirty="0" err="1" smtClean="0">
                <a:latin typeface="Calibri" charset="0"/>
              </a:rPr>
              <a:t>Legs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of</a:t>
            </a:r>
            <a:r>
              <a:rPr lang="de-DE" altLang="en-US" sz="2000" dirty="0" smtClean="0">
                <a:latin typeface="Calibri" charset="0"/>
              </a:rPr>
              <a:t> 20 </a:t>
            </a:r>
            <a:r>
              <a:rPr lang="de-DE" altLang="en-US" sz="2000" dirty="0" err="1" smtClean="0">
                <a:latin typeface="Calibri" charset="0"/>
              </a:rPr>
              <a:t>miles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length</a:t>
            </a:r>
            <a:endParaRPr lang="de-DE" altLang="en-US" sz="2000" dirty="0">
              <a:latin typeface="Calibri" charset="0"/>
            </a:endParaRPr>
          </a:p>
        </p:txBody>
      </p:sp>
      <p:grpSp>
        <p:nvGrpSpPr>
          <p:cNvPr id="24" name="Group 1"/>
          <p:cNvGrpSpPr/>
          <p:nvPr/>
        </p:nvGrpSpPr>
        <p:grpSpPr>
          <a:xfrm>
            <a:off x="9876555" y="95682"/>
            <a:ext cx="1725585" cy="1985257"/>
            <a:chOff x="7561099" y="1738859"/>
            <a:chExt cx="2123796" cy="2443393"/>
          </a:xfrm>
        </p:grpSpPr>
        <p:cxnSp>
          <p:nvCxnSpPr>
            <p:cNvPr id="28" name="Gerade Verbindung mit Pfeil 27"/>
            <p:cNvCxnSpPr/>
            <p:nvPr/>
          </p:nvCxnSpPr>
          <p:spPr>
            <a:xfrm flipV="1">
              <a:off x="8680554" y="1858777"/>
              <a:ext cx="0" cy="232347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9"/>
            <p:cNvCxnSpPr/>
            <p:nvPr/>
          </p:nvCxnSpPr>
          <p:spPr>
            <a:xfrm>
              <a:off x="8680554" y="1738859"/>
              <a:ext cx="0" cy="1894048"/>
            </a:xfrm>
            <a:prstGeom prst="line">
              <a:avLst/>
            </a:prstGeom>
            <a:ln w="69850"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33"/>
            <p:cNvCxnSpPr/>
            <p:nvPr/>
          </p:nvCxnSpPr>
          <p:spPr>
            <a:xfrm flipH="1">
              <a:off x="7676213" y="2728210"/>
              <a:ext cx="2008682" cy="14990"/>
            </a:xfrm>
            <a:prstGeom prst="line">
              <a:avLst/>
            </a:prstGeom>
            <a:ln w="69850">
              <a:headEnd type="triangl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40"/>
            <p:cNvCxnSpPr/>
            <p:nvPr/>
          </p:nvCxnSpPr>
          <p:spPr>
            <a:xfrm flipH="1">
              <a:off x="7561099" y="1788247"/>
              <a:ext cx="900754" cy="841110"/>
            </a:xfrm>
            <a:prstGeom prst="line">
              <a:avLst/>
            </a:prstGeom>
            <a:ln w="69850">
              <a:solidFill>
                <a:schemeClr val="accent5">
                  <a:lumMod val="60000"/>
                  <a:lumOff val="40000"/>
                </a:schemeClr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45"/>
            <p:cNvCxnSpPr/>
            <p:nvPr/>
          </p:nvCxnSpPr>
          <p:spPr>
            <a:xfrm flipH="1">
              <a:off x="8784141" y="2791797"/>
              <a:ext cx="900754" cy="841110"/>
            </a:xfrm>
            <a:prstGeom prst="line">
              <a:avLst/>
            </a:prstGeom>
            <a:ln w="69850">
              <a:solidFill>
                <a:schemeClr val="accent1">
                  <a:lumMod val="40000"/>
                  <a:lumOff val="60000"/>
                </a:schemeClr>
              </a:solidFill>
              <a:headEnd type="none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4038545" y="736917"/>
            <a:ext cx="15347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 smtClean="0">
                <a:latin typeface="Calibri" charset="0"/>
              </a:rPr>
              <a:t>Drop </a:t>
            </a:r>
            <a:r>
              <a:rPr lang="de-DE" altLang="en-US" sz="2000" smtClean="0">
                <a:latin typeface="Calibri" charset="0"/>
              </a:rPr>
              <a:t>sondes</a:t>
            </a:r>
            <a:endParaRPr lang="de-DE" altLang="en-US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2157764" y="4566078"/>
            <a:ext cx="184731" cy="3174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63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66511" y="579516"/>
            <a:ext cx="1008167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r>
              <a:rPr lang="de-DE" altLang="en-US" sz="2000" dirty="0">
                <a:latin typeface="Calibri" charset="0"/>
              </a:rPr>
              <a:t> </a:t>
            </a:r>
            <a:r>
              <a:rPr lang="de-DE" altLang="en-US" sz="2000" b="1" u="sng" dirty="0">
                <a:latin typeface="Calibri" charset="0"/>
              </a:rPr>
              <a:t>Flight Plan </a:t>
            </a:r>
            <a:r>
              <a:rPr lang="de-DE" altLang="en-US" sz="2000" b="1" u="sng" dirty="0" smtClean="0">
                <a:latin typeface="Calibri" charset="0"/>
              </a:rPr>
              <a:t>P5</a:t>
            </a:r>
            <a:endParaRPr lang="de-DE" altLang="en-US" sz="2000" b="1" u="sng" dirty="0">
              <a:latin typeface="Calibri" charset="0"/>
            </a:endParaRPr>
          </a:p>
          <a:p>
            <a:pPr eaLnBrk="1" hangingPunct="1"/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LYR </a:t>
            </a:r>
            <a:r>
              <a:rPr lang="de-DE" altLang="en-US" sz="2000" dirty="0" smtClean="0">
                <a:latin typeface="Calibri" charset="0"/>
                <a:sym typeface="Wingdings" panose="05000000000000000000" pitchFamily="2" charset="2"/>
              </a:rPr>
              <a:t></a:t>
            </a:r>
            <a:r>
              <a:rPr lang="de-DE" altLang="en-US" sz="2000" dirty="0" smtClean="0">
                <a:latin typeface="Calibri" charset="0"/>
              </a:rPr>
              <a:t> W1 </a:t>
            </a:r>
            <a:r>
              <a:rPr lang="de-DE" altLang="en-US" sz="2000" dirty="0" err="1">
                <a:latin typeface="Calibri" charset="0"/>
              </a:rPr>
              <a:t>climb</a:t>
            </a:r>
            <a:r>
              <a:rPr lang="de-DE" altLang="en-US" sz="2000" dirty="0">
                <a:latin typeface="Calibri" charset="0"/>
              </a:rPr>
              <a:t> </a:t>
            </a:r>
            <a:r>
              <a:rPr lang="de-DE" altLang="en-US" sz="2000" dirty="0" err="1">
                <a:latin typeface="Calibri" charset="0"/>
              </a:rPr>
              <a:t>and</a:t>
            </a:r>
            <a:r>
              <a:rPr lang="de-DE" altLang="en-US" sz="2000" dirty="0">
                <a:latin typeface="Calibri" charset="0"/>
              </a:rPr>
              <a:t> </a:t>
            </a:r>
            <a:r>
              <a:rPr lang="de-DE" altLang="en-US" sz="2000" dirty="0" err="1">
                <a:latin typeface="Calibri" charset="0"/>
              </a:rPr>
              <a:t>stay</a:t>
            </a:r>
            <a:r>
              <a:rPr lang="de-DE" altLang="en-US" sz="2000" dirty="0">
                <a:latin typeface="Calibri" charset="0"/>
              </a:rPr>
              <a:t> at </a:t>
            </a:r>
            <a:r>
              <a:rPr lang="de-DE" altLang="en-US" sz="2000" dirty="0" smtClean="0">
                <a:latin typeface="Calibri" charset="0"/>
              </a:rPr>
              <a:t>10,000 </a:t>
            </a:r>
            <a:r>
              <a:rPr lang="de-DE" altLang="en-US" sz="2000" dirty="0" err="1">
                <a:latin typeface="Calibri" charset="0"/>
              </a:rPr>
              <a:t>ft</a:t>
            </a:r>
            <a:r>
              <a:rPr lang="de-DE" altLang="en-US" sz="2000" dirty="0">
                <a:latin typeface="Calibri" charset="0"/>
              </a:rPr>
              <a:t>: 	</a:t>
            </a:r>
            <a:r>
              <a:rPr lang="de-DE" altLang="en-US" sz="2000" b="1" dirty="0" smtClean="0">
                <a:latin typeface="Calibri" charset="0"/>
              </a:rPr>
              <a:t>165 </a:t>
            </a:r>
            <a:r>
              <a:rPr lang="de-DE" altLang="en-US" sz="2000" b="1" dirty="0">
                <a:latin typeface="Calibri" charset="0"/>
              </a:rPr>
              <a:t>NM @ </a:t>
            </a:r>
            <a:r>
              <a:rPr lang="de-DE" altLang="en-US" sz="2000" b="1" dirty="0" smtClean="0">
                <a:latin typeface="Calibri" charset="0"/>
              </a:rPr>
              <a:t>120 </a:t>
            </a:r>
            <a:r>
              <a:rPr lang="de-DE" altLang="en-US" sz="2000" b="1" dirty="0" err="1" smtClean="0">
                <a:latin typeface="Calibri" charset="0"/>
              </a:rPr>
              <a:t>kn</a:t>
            </a:r>
            <a:r>
              <a:rPr lang="de-DE" altLang="en-US" sz="2000" b="1" dirty="0">
                <a:latin typeface="Calibri" charset="0"/>
              </a:rPr>
              <a:t>		</a:t>
            </a:r>
            <a:r>
              <a:rPr lang="de-DE" altLang="en-US" sz="2000" b="1" dirty="0" smtClean="0">
                <a:latin typeface="Calibri" charset="0"/>
              </a:rPr>
              <a:t>83 min</a:t>
            </a:r>
          </a:p>
          <a:p>
            <a:r>
              <a:rPr lang="de-DE" altLang="en-US" sz="2000" dirty="0">
                <a:latin typeface="Calibri" charset="0"/>
              </a:rPr>
              <a:t>In </a:t>
            </a:r>
            <a:r>
              <a:rPr lang="de-DE" altLang="en-US" sz="2000" dirty="0" err="1">
                <a:latin typeface="Calibri" charset="0"/>
              </a:rPr>
              <a:t>coordination</a:t>
            </a:r>
            <a:r>
              <a:rPr lang="de-DE" altLang="en-US" sz="2000" dirty="0">
                <a:latin typeface="Calibri" charset="0"/>
              </a:rPr>
              <a:t> </a:t>
            </a:r>
            <a:r>
              <a:rPr lang="de-DE" altLang="en-US" sz="2000" dirty="0" err="1">
                <a:latin typeface="Calibri" charset="0"/>
              </a:rPr>
              <a:t>with</a:t>
            </a:r>
            <a:r>
              <a:rPr lang="de-DE" altLang="en-US" sz="2000" dirty="0">
                <a:latin typeface="Calibri" charset="0"/>
              </a:rPr>
              <a:t> </a:t>
            </a:r>
            <a:r>
              <a:rPr lang="de-DE" altLang="en-US" sz="2000" dirty="0" smtClean="0">
                <a:latin typeface="Calibri" charset="0"/>
              </a:rPr>
              <a:t>P6</a:t>
            </a:r>
            <a:endParaRPr lang="de-DE" altLang="en-US" sz="2000" dirty="0">
              <a:latin typeface="Calibri" charset="0"/>
            </a:endParaRPr>
          </a:p>
          <a:p>
            <a:pPr eaLnBrk="1" hangingPunct="1"/>
            <a:endParaRPr lang="de-DE" altLang="en-US" sz="2000" dirty="0">
              <a:latin typeface="Calibri" charset="0"/>
            </a:endParaRPr>
          </a:p>
          <a:p>
            <a:pPr eaLnBrk="1" hangingPunct="1"/>
            <a:r>
              <a:rPr lang="de-DE" altLang="en-US" sz="2000" dirty="0" smtClean="0">
                <a:latin typeface="Calibri" charset="0"/>
              </a:rPr>
              <a:t>W1 </a:t>
            </a:r>
            <a:r>
              <a:rPr lang="de-DE" altLang="en-US" sz="2000" dirty="0">
                <a:latin typeface="Calibri" charset="0"/>
              </a:rPr>
              <a:t>– </a:t>
            </a:r>
            <a:r>
              <a:rPr lang="de-DE" altLang="en-US" sz="2000" dirty="0" err="1" smtClean="0">
                <a:latin typeface="Calibri" charset="0"/>
              </a:rPr>
              <a:t>Nose</a:t>
            </a:r>
            <a:r>
              <a:rPr lang="de-DE" altLang="en-US" sz="2000" dirty="0" smtClean="0">
                <a:latin typeface="Calibri" charset="0"/>
              </a:rPr>
              <a:t>-boom/</a:t>
            </a:r>
            <a:r>
              <a:rPr lang="de-DE" altLang="en-US" sz="2000" dirty="0" err="1" smtClean="0">
                <a:latin typeface="Calibri" charset="0"/>
              </a:rPr>
              <a:t>rad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calib</a:t>
            </a:r>
            <a:r>
              <a:rPr lang="de-DE" altLang="en-US" sz="2000" dirty="0">
                <a:latin typeface="Calibri" charset="0"/>
              </a:rPr>
              <a:t>		</a:t>
            </a:r>
            <a:r>
              <a:rPr lang="de-DE" altLang="en-US" sz="2000" b="1" dirty="0" smtClean="0">
                <a:latin typeface="Calibri" charset="0"/>
              </a:rPr>
              <a:t>4 </a:t>
            </a:r>
            <a:r>
              <a:rPr lang="de-DE" altLang="en-US" sz="2000" b="1" dirty="0" err="1" smtClean="0">
                <a:latin typeface="Calibri" charset="0"/>
              </a:rPr>
              <a:t>times</a:t>
            </a:r>
            <a:r>
              <a:rPr lang="de-DE" altLang="en-US" sz="2000" b="1" dirty="0" smtClean="0">
                <a:latin typeface="Calibri" charset="0"/>
              </a:rPr>
              <a:t> 20 </a:t>
            </a:r>
            <a:r>
              <a:rPr lang="de-DE" altLang="en-US" sz="2000" b="1" dirty="0">
                <a:latin typeface="Calibri" charset="0"/>
              </a:rPr>
              <a:t>NM @ </a:t>
            </a:r>
            <a:r>
              <a:rPr lang="de-DE" altLang="en-US" sz="2000" b="1" dirty="0" smtClean="0">
                <a:latin typeface="Calibri" charset="0"/>
              </a:rPr>
              <a:t>120 </a:t>
            </a:r>
            <a:r>
              <a:rPr lang="de-DE" altLang="en-US" sz="2000" b="1" dirty="0" err="1" smtClean="0">
                <a:latin typeface="Calibri" charset="0"/>
              </a:rPr>
              <a:t>kn</a:t>
            </a:r>
            <a:r>
              <a:rPr lang="de-DE" altLang="en-US" sz="2000" b="1" dirty="0">
                <a:latin typeface="Calibri" charset="0"/>
              </a:rPr>
              <a:t>	</a:t>
            </a:r>
            <a:r>
              <a:rPr lang="de-DE" altLang="en-US" sz="2000" b="1" dirty="0" smtClean="0">
                <a:latin typeface="Calibri" charset="0"/>
              </a:rPr>
              <a:t>	45 min</a:t>
            </a:r>
            <a:endParaRPr lang="de-DE" altLang="en-US" sz="2000" b="1" dirty="0">
              <a:solidFill>
                <a:srgbClr val="FF0000"/>
              </a:solidFill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</a:t>
            </a:r>
          </a:p>
          <a:p>
            <a:r>
              <a:rPr lang="de-DE" altLang="en-US" sz="2000" dirty="0" smtClean="0">
                <a:latin typeface="Calibri" charset="0"/>
              </a:rPr>
              <a:t>W1 </a:t>
            </a:r>
            <a:r>
              <a:rPr lang="de-DE" altLang="en-US" sz="2000" dirty="0">
                <a:latin typeface="Calibri" charset="0"/>
              </a:rPr>
              <a:t>– </a:t>
            </a:r>
            <a:r>
              <a:rPr lang="de-DE" altLang="en-US" sz="2000" dirty="0" smtClean="0">
                <a:latin typeface="Calibri" charset="0"/>
              </a:rPr>
              <a:t>W2 Radar/MW </a:t>
            </a:r>
            <a:r>
              <a:rPr lang="de-DE" altLang="en-US" sz="2000" dirty="0" err="1" smtClean="0">
                <a:latin typeface="Calibri" charset="0"/>
              </a:rPr>
              <a:t>calibration</a:t>
            </a:r>
            <a:r>
              <a:rPr lang="de-DE" altLang="en-US" sz="2000" dirty="0">
                <a:latin typeface="Calibri" charset="0"/>
              </a:rPr>
              <a:t>		</a:t>
            </a:r>
            <a:r>
              <a:rPr lang="de-DE" altLang="en-US" sz="2000" b="1" dirty="0" smtClean="0">
                <a:latin typeface="Calibri" charset="0"/>
              </a:rPr>
              <a:t>83 </a:t>
            </a:r>
            <a:r>
              <a:rPr lang="de-DE" altLang="en-US" sz="2000" b="1" dirty="0">
                <a:latin typeface="Calibri" charset="0"/>
              </a:rPr>
              <a:t>NM @ </a:t>
            </a:r>
            <a:r>
              <a:rPr lang="de-DE" altLang="en-US" sz="2000" b="1" dirty="0" smtClean="0">
                <a:latin typeface="Calibri" charset="0"/>
              </a:rPr>
              <a:t>120 </a:t>
            </a:r>
            <a:r>
              <a:rPr lang="de-DE" altLang="en-US" sz="2000" b="1" dirty="0" err="1" smtClean="0">
                <a:latin typeface="Calibri" charset="0"/>
              </a:rPr>
              <a:t>kn</a:t>
            </a:r>
            <a:r>
              <a:rPr lang="de-DE" altLang="en-US" sz="2000" b="1" dirty="0">
                <a:latin typeface="Calibri" charset="0"/>
              </a:rPr>
              <a:t>		</a:t>
            </a:r>
            <a:r>
              <a:rPr lang="de-DE" altLang="en-US" sz="2000" b="1" dirty="0" smtClean="0">
                <a:latin typeface="Calibri" charset="0"/>
              </a:rPr>
              <a:t>	73 </a:t>
            </a:r>
            <a:r>
              <a:rPr lang="de-DE" altLang="en-US" sz="2000" b="1" dirty="0">
                <a:latin typeface="Calibri" charset="0"/>
              </a:rPr>
              <a:t>min</a:t>
            </a:r>
          </a:p>
          <a:p>
            <a:pPr eaLnBrk="1" hangingPunct="1"/>
            <a:endParaRPr lang="de-DE" altLang="en-US" sz="2000" b="1" dirty="0">
              <a:solidFill>
                <a:schemeClr val="accent6">
                  <a:lumMod val="75000"/>
                </a:schemeClr>
              </a:solidFill>
              <a:latin typeface="Calibri" charset="0"/>
            </a:endParaRPr>
          </a:p>
          <a:p>
            <a:r>
              <a:rPr lang="de-DE" altLang="en-US" sz="2000" dirty="0" smtClean="0">
                <a:latin typeface="Calibri" charset="0"/>
              </a:rPr>
              <a:t>W2 </a:t>
            </a:r>
            <a:r>
              <a:rPr lang="de-DE" altLang="en-US" sz="2000" dirty="0" smtClean="0">
                <a:latin typeface="Calibri" charset="0"/>
                <a:sym typeface="Wingdings" panose="05000000000000000000" pitchFamily="2" charset="2"/>
              </a:rPr>
              <a:t> LYR 			</a:t>
            </a:r>
            <a:r>
              <a:rPr lang="de-DE" altLang="en-US" sz="2000" dirty="0" smtClean="0">
                <a:latin typeface="Calibri" charset="0"/>
              </a:rPr>
              <a:t>	</a:t>
            </a:r>
            <a:r>
              <a:rPr lang="de-DE" altLang="en-US" sz="2000" b="1" dirty="0" smtClean="0">
                <a:latin typeface="Calibri" charset="0"/>
              </a:rPr>
              <a:t>145 NM @ 120 </a:t>
            </a:r>
            <a:r>
              <a:rPr lang="de-DE" altLang="en-US" sz="2000" b="1" dirty="0" err="1" smtClean="0">
                <a:latin typeface="Calibri" charset="0"/>
              </a:rPr>
              <a:t>kn</a:t>
            </a:r>
            <a:r>
              <a:rPr lang="de-DE" altLang="en-US" sz="2000" b="1" dirty="0" smtClean="0">
                <a:latin typeface="Calibri" charset="0"/>
              </a:rPr>
              <a:t> 		73 min</a:t>
            </a:r>
          </a:p>
          <a:p>
            <a:pPr eaLnBrk="1" hangingPunct="1"/>
            <a:r>
              <a:rPr lang="de-DE" altLang="en-US" sz="2000" dirty="0" smtClean="0">
                <a:latin typeface="Calibri" charset="0"/>
              </a:rPr>
              <a:t>In </a:t>
            </a:r>
            <a:r>
              <a:rPr lang="de-DE" altLang="en-US" sz="2000" dirty="0" err="1" smtClean="0">
                <a:latin typeface="Calibri" charset="0"/>
              </a:rPr>
              <a:t>coordination</a:t>
            </a:r>
            <a:r>
              <a:rPr lang="de-DE" altLang="en-US" sz="2000" dirty="0" smtClean="0">
                <a:latin typeface="Calibri" charset="0"/>
              </a:rPr>
              <a:t> </a:t>
            </a:r>
            <a:r>
              <a:rPr lang="de-DE" altLang="en-US" sz="2000" dirty="0" err="1" smtClean="0">
                <a:latin typeface="Calibri" charset="0"/>
              </a:rPr>
              <a:t>with</a:t>
            </a:r>
            <a:r>
              <a:rPr lang="de-DE" altLang="en-US" sz="2000" dirty="0" smtClean="0">
                <a:latin typeface="Calibri" charset="0"/>
              </a:rPr>
              <a:t> P5</a:t>
            </a:r>
          </a:p>
          <a:p>
            <a:pPr eaLnBrk="1" hangingPunct="1"/>
            <a:r>
              <a:rPr lang="de-DE" altLang="en-US" sz="2000" dirty="0" smtClean="0">
                <a:latin typeface="Calibri" charset="0"/>
              </a:rPr>
              <a:t>	 	</a:t>
            </a:r>
            <a:endParaRPr lang="de-DE" altLang="en-US" sz="2000" b="1" dirty="0" smtClean="0">
              <a:latin typeface="Calibri" charset="0"/>
            </a:endParaRPr>
          </a:p>
          <a:p>
            <a:pPr eaLnBrk="1" hangingPunct="1"/>
            <a:r>
              <a:rPr lang="de-DE" altLang="en-US" sz="2000" dirty="0">
                <a:latin typeface="Calibri" charset="0"/>
              </a:rPr>
              <a:t>						</a:t>
            </a:r>
            <a:r>
              <a:rPr lang="de-DE" altLang="en-US" sz="2000" dirty="0">
                <a:latin typeface="Calibri" charset="0"/>
              </a:rPr>
              <a:t> </a:t>
            </a:r>
            <a:r>
              <a:rPr lang="de-DE" altLang="en-US" sz="2000" dirty="0" smtClean="0">
                <a:latin typeface="Calibri" charset="0"/>
              </a:rPr>
              <a:t>     </a:t>
            </a:r>
            <a:r>
              <a:rPr lang="de-DE" altLang="en-US" sz="2000" b="1" u="sng" dirty="0" smtClean="0">
                <a:latin typeface="Calibri" charset="0"/>
              </a:rPr>
              <a:t>Total:</a:t>
            </a:r>
            <a:r>
              <a:rPr lang="de-DE" altLang="en-US" sz="2000" b="1" u="sng" dirty="0">
                <a:latin typeface="Calibri" charset="0"/>
              </a:rPr>
              <a:t>	</a:t>
            </a:r>
            <a:r>
              <a:rPr lang="de-DE" altLang="en-US" sz="2000" b="1" u="sng" dirty="0" smtClean="0">
                <a:latin typeface="Calibri" charset="0"/>
              </a:rPr>
              <a:t>473 </a:t>
            </a:r>
            <a:r>
              <a:rPr lang="de-DE" altLang="en-US" sz="2000" b="1" u="sng" dirty="0">
                <a:latin typeface="Calibri" charset="0"/>
              </a:rPr>
              <a:t>NM	</a:t>
            </a:r>
            <a:r>
              <a:rPr lang="de-DE" altLang="en-US" sz="2000" b="1" u="sng" dirty="0" smtClean="0">
                <a:latin typeface="Calibri" charset="0"/>
              </a:rPr>
              <a:t>236 min</a:t>
            </a:r>
            <a:endParaRPr lang="de-DE" altLang="en-US" sz="2000" b="1" u="sng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33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1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76F5-A290-460C-8E66-74C22B565D11}" type="slidenum">
              <a:rPr lang="en-US" smtClean="0"/>
              <a:t>15</a:t>
            </a:fld>
            <a:endParaRPr lang="en-US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2639616" y="3501008"/>
            <a:ext cx="5184576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2639616" y="3356992"/>
            <a:ext cx="5040560" cy="0"/>
          </a:xfrm>
          <a:prstGeom prst="straightConnector1">
            <a:avLst/>
          </a:prstGeom>
          <a:ln w="603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135561" y="1190864"/>
            <a:ext cx="8257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4E7D92"/>
                </a:solidFill>
              </a:rPr>
              <a:t>During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each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flight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there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should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be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one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section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where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the</a:t>
            </a:r>
            <a:r>
              <a:rPr lang="de-DE" sz="2400" b="1" dirty="0">
                <a:solidFill>
                  <a:srgbClr val="4E7D92"/>
                </a:solidFill>
              </a:rPr>
              <a:t> same </a:t>
            </a:r>
          </a:p>
          <a:p>
            <a:r>
              <a:rPr lang="de-DE" sz="2400" b="1" dirty="0">
                <a:solidFill>
                  <a:srgbClr val="4E7D92"/>
                </a:solidFill>
              </a:rPr>
              <a:t>Leg  </a:t>
            </a:r>
            <a:r>
              <a:rPr lang="de-DE" sz="2400" b="1" dirty="0" err="1">
                <a:solidFill>
                  <a:srgbClr val="4E7D92"/>
                </a:solidFill>
              </a:rPr>
              <a:t>of</a:t>
            </a:r>
            <a:r>
              <a:rPr lang="de-DE" sz="2400" b="1" dirty="0">
                <a:solidFill>
                  <a:srgbClr val="4E7D92"/>
                </a:solidFill>
              </a:rPr>
              <a:t> 5 min </a:t>
            </a:r>
            <a:r>
              <a:rPr lang="de-DE" sz="2400" b="1" dirty="0" err="1">
                <a:solidFill>
                  <a:srgbClr val="4E7D92"/>
                </a:solidFill>
              </a:rPr>
              <a:t>length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is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flown</a:t>
            </a:r>
            <a:r>
              <a:rPr lang="de-DE" sz="2400" b="1" dirty="0">
                <a:solidFill>
                  <a:srgbClr val="4E7D92"/>
                </a:solidFill>
              </a:rPr>
              <a:t> in </a:t>
            </a:r>
            <a:r>
              <a:rPr lang="de-DE" sz="2400" b="1" dirty="0" err="1">
                <a:solidFill>
                  <a:srgbClr val="4E7D92"/>
                </a:solidFill>
              </a:rPr>
              <a:t>opposite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direction</a:t>
            </a:r>
            <a:r>
              <a:rPr lang="de-DE" sz="2400" b="1" dirty="0">
                <a:solidFill>
                  <a:srgbClr val="4E7D92"/>
                </a:solidFill>
              </a:rPr>
              <a:t>. </a:t>
            </a:r>
          </a:p>
          <a:p>
            <a:endParaRPr lang="de-DE" sz="2400" b="1" dirty="0">
              <a:solidFill>
                <a:srgbClr val="4E7D92"/>
              </a:solidFill>
            </a:endParaRPr>
          </a:p>
          <a:p>
            <a:r>
              <a:rPr lang="de-DE" sz="2400" b="1" dirty="0">
                <a:solidFill>
                  <a:srgbClr val="4E7D92"/>
                </a:solidFill>
              </a:rPr>
              <a:t>M</a:t>
            </a:r>
            <a:r>
              <a:rPr lang="de-DE" sz="2400" b="1" dirty="0">
                <a:solidFill>
                  <a:srgbClr val="4E7D92"/>
                </a:solidFill>
              </a:rPr>
              <a:t>ore such </a:t>
            </a:r>
            <a:r>
              <a:rPr lang="de-DE" sz="2400" b="1" dirty="0" err="1">
                <a:solidFill>
                  <a:srgbClr val="4E7D92"/>
                </a:solidFill>
              </a:rPr>
              <a:t>legs</a:t>
            </a:r>
            <a:r>
              <a:rPr lang="de-DE" sz="2400" b="1" dirty="0">
                <a:solidFill>
                  <a:srgbClr val="4E7D92"/>
                </a:solidFill>
              </a:rPr>
              <a:t>    </a:t>
            </a:r>
            <a:r>
              <a:rPr lang="de-DE" sz="2400" b="1" dirty="0">
                <a:solidFill>
                  <a:srgbClr val="4E7D92"/>
                </a:solidFill>
                <a:sym typeface="Wingdings" panose="05000000000000000000" pitchFamily="2" charset="2"/>
              </a:rPr>
              <a:t></a:t>
            </a:r>
            <a:r>
              <a:rPr lang="de-DE" sz="2400" b="1" dirty="0">
                <a:solidFill>
                  <a:srgbClr val="4E7D92"/>
                </a:solidFill>
              </a:rPr>
              <a:t>   </a:t>
            </a:r>
            <a:r>
              <a:rPr lang="de-DE" sz="2400" b="1" dirty="0" err="1">
                <a:solidFill>
                  <a:srgbClr val="4E7D92"/>
                </a:solidFill>
              </a:rPr>
              <a:t>better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accuracy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of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our</a:t>
            </a:r>
            <a:r>
              <a:rPr lang="de-DE" sz="2400" b="1" dirty="0">
                <a:solidFill>
                  <a:srgbClr val="4E7D92"/>
                </a:solidFill>
              </a:rPr>
              <a:t> wind </a:t>
            </a:r>
            <a:r>
              <a:rPr lang="de-DE" sz="2400" b="1" dirty="0" err="1">
                <a:solidFill>
                  <a:srgbClr val="4E7D92"/>
                </a:solidFill>
              </a:rPr>
              <a:t>measurement</a:t>
            </a:r>
            <a:endParaRPr lang="de-DE" sz="2400" b="1" dirty="0">
              <a:solidFill>
                <a:srgbClr val="4E7D92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102684" y="3654162"/>
            <a:ext cx="1129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4E7D92"/>
                </a:solidFill>
              </a:rPr>
              <a:t>5 </a:t>
            </a:r>
            <a:r>
              <a:rPr lang="de-DE" b="1" dirty="0" err="1">
                <a:solidFill>
                  <a:srgbClr val="4E7D92"/>
                </a:solidFill>
              </a:rPr>
              <a:t>minutes</a:t>
            </a:r>
            <a:endParaRPr lang="de-DE" b="1" dirty="0">
              <a:solidFill>
                <a:srgbClr val="4E7D92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107021" y="4241494"/>
            <a:ext cx="78250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4E7D92"/>
                </a:solidFill>
              </a:rPr>
              <a:t>This </a:t>
            </a:r>
            <a:r>
              <a:rPr lang="de-DE" sz="2400" b="1" dirty="0" err="1">
                <a:solidFill>
                  <a:srgbClr val="4E7D92"/>
                </a:solidFill>
              </a:rPr>
              <a:t>can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be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flown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below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clouds</a:t>
            </a:r>
            <a:r>
              <a:rPr lang="de-DE" sz="2400" b="1" dirty="0">
                <a:solidFill>
                  <a:srgbClr val="4E7D92"/>
                </a:solidFill>
              </a:rPr>
              <a:t>, </a:t>
            </a:r>
            <a:r>
              <a:rPr lang="de-DE" sz="2400" b="1" dirty="0" err="1">
                <a:solidFill>
                  <a:srgbClr val="4E7D92"/>
                </a:solidFill>
              </a:rPr>
              <a:t>or</a:t>
            </a:r>
            <a:r>
              <a:rPr lang="de-DE" sz="2400" b="1" dirty="0">
                <a:solidFill>
                  <a:srgbClr val="4E7D92"/>
                </a:solidFill>
              </a:rPr>
              <a:t> in </a:t>
            </a:r>
            <a:r>
              <a:rPr lang="de-DE" sz="2400" b="1" dirty="0" err="1">
                <a:solidFill>
                  <a:srgbClr val="4E7D92"/>
                </a:solidFill>
              </a:rPr>
              <a:t>clouds</a:t>
            </a:r>
            <a:endParaRPr lang="de-DE" sz="2400" b="1" dirty="0">
              <a:solidFill>
                <a:srgbClr val="4E7D92"/>
              </a:solidFill>
            </a:endParaRPr>
          </a:p>
          <a:p>
            <a:r>
              <a:rPr lang="de-DE" sz="2400" b="1" dirty="0">
                <a:solidFill>
                  <a:srgbClr val="4E7D92"/>
                </a:solidFill>
              </a:rPr>
              <a:t>Also </a:t>
            </a:r>
            <a:r>
              <a:rPr lang="de-DE" sz="2400" b="1" dirty="0" err="1">
                <a:solidFill>
                  <a:srgbClr val="4E7D92"/>
                </a:solidFill>
              </a:rPr>
              <a:t>possible</a:t>
            </a:r>
            <a:r>
              <a:rPr lang="de-DE" sz="2400" b="1" dirty="0">
                <a:solidFill>
                  <a:srgbClr val="4E7D92"/>
                </a:solidFill>
              </a:rPr>
              <a:t> at high </a:t>
            </a:r>
            <a:r>
              <a:rPr lang="de-DE" sz="2400" b="1" dirty="0" err="1">
                <a:solidFill>
                  <a:srgbClr val="4E7D92"/>
                </a:solidFill>
              </a:rPr>
              <a:t>levels</a:t>
            </a:r>
            <a:r>
              <a:rPr lang="de-DE" sz="2400" b="1" dirty="0">
                <a:solidFill>
                  <a:srgbClr val="4E7D92"/>
                </a:solidFill>
              </a:rPr>
              <a:t> (e.g. 10.000 </a:t>
            </a:r>
            <a:r>
              <a:rPr lang="de-DE" sz="2400" b="1" dirty="0" err="1">
                <a:solidFill>
                  <a:srgbClr val="4E7D92"/>
                </a:solidFill>
              </a:rPr>
              <a:t>ft</a:t>
            </a:r>
            <a:r>
              <a:rPr lang="de-DE" sz="2400" b="1" dirty="0">
                <a:solidFill>
                  <a:srgbClr val="4E7D92"/>
                </a:solidFill>
              </a:rPr>
              <a:t>) on </a:t>
            </a:r>
            <a:r>
              <a:rPr lang="de-DE" sz="2400" b="1" dirty="0" err="1">
                <a:solidFill>
                  <a:srgbClr val="4E7D92"/>
                </a:solidFill>
              </a:rPr>
              <a:t>our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way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home</a:t>
            </a:r>
            <a:endParaRPr lang="de-DE" sz="2400" b="1" dirty="0">
              <a:solidFill>
                <a:srgbClr val="4E7D92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625945" y="132732"/>
            <a:ext cx="466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Patterns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calibration</a:t>
            </a:r>
            <a:r>
              <a:rPr lang="de-DE" sz="2400" b="1" dirty="0">
                <a:solidFill>
                  <a:schemeClr val="bg1"/>
                </a:solidFill>
              </a:rPr>
              <a:t>: </a:t>
            </a:r>
            <a:r>
              <a:rPr lang="de-DE" sz="2400" b="1" dirty="0" err="1">
                <a:solidFill>
                  <a:schemeClr val="bg1"/>
                </a:solidFill>
              </a:rPr>
              <a:t>Noseboom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7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76F5-A290-460C-8E66-74C22B565D11}" type="slidenum">
              <a:rPr lang="en-US" smtClean="0"/>
              <a:t>16</a:t>
            </a:fld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1842977" y="188641"/>
            <a:ext cx="4661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Patterns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calibration</a:t>
            </a:r>
            <a:r>
              <a:rPr lang="de-DE" sz="2400" b="1" dirty="0">
                <a:solidFill>
                  <a:schemeClr val="bg1"/>
                </a:solidFill>
              </a:rPr>
              <a:t>: </a:t>
            </a:r>
            <a:r>
              <a:rPr lang="de-DE" sz="2400" b="1" dirty="0" err="1">
                <a:solidFill>
                  <a:schemeClr val="bg1"/>
                </a:solidFill>
              </a:rPr>
              <a:t>Noseboom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78150" y="1127064"/>
            <a:ext cx="627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4E7D92"/>
                </a:solidFill>
              </a:rPr>
              <a:t>To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be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flown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only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one</a:t>
            </a:r>
            <a:r>
              <a:rPr lang="de-DE" sz="2400" b="1" dirty="0">
                <a:solidFill>
                  <a:srgbClr val="4E7D92"/>
                </a:solidFill>
              </a:rPr>
              <a:t> time </a:t>
            </a:r>
            <a:r>
              <a:rPr lang="de-DE" sz="2400" b="1" dirty="0" err="1">
                <a:solidFill>
                  <a:srgbClr val="4E7D92"/>
                </a:solidFill>
              </a:rPr>
              <a:t>during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the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campaign</a:t>
            </a:r>
            <a:r>
              <a:rPr lang="de-DE" sz="2400" b="1" dirty="0">
                <a:solidFill>
                  <a:srgbClr val="4E7D92"/>
                </a:solidFill>
              </a:rPr>
              <a:t>:</a:t>
            </a:r>
            <a:endParaRPr lang="de-DE" sz="2400" b="1" dirty="0">
              <a:solidFill>
                <a:srgbClr val="4E7D92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278150" y="1949804"/>
            <a:ext cx="720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4E7D92"/>
                </a:solidFill>
              </a:rPr>
              <a:t>2 min-</a:t>
            </a:r>
            <a:r>
              <a:rPr lang="de-DE" sz="2400" b="1" dirty="0" err="1">
                <a:solidFill>
                  <a:srgbClr val="4E7D92"/>
                </a:solidFill>
              </a:rPr>
              <a:t>legs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with</a:t>
            </a:r>
            <a:r>
              <a:rPr lang="de-DE" sz="2400" b="1" dirty="0">
                <a:solidFill>
                  <a:srgbClr val="4E7D92"/>
                </a:solidFill>
              </a:rPr>
              <a:t> different </a:t>
            </a:r>
            <a:r>
              <a:rPr lang="de-DE" sz="2400" b="1" dirty="0" err="1">
                <a:solidFill>
                  <a:srgbClr val="4E7D92"/>
                </a:solidFill>
              </a:rPr>
              <a:t>speed</a:t>
            </a:r>
            <a:r>
              <a:rPr lang="de-DE" sz="2400" b="1" dirty="0">
                <a:solidFill>
                  <a:srgbClr val="4E7D92"/>
                </a:solidFill>
              </a:rPr>
              <a:t> (TAS)  (parallel </a:t>
            </a:r>
            <a:r>
              <a:rPr lang="de-DE" sz="2400" b="1" dirty="0" err="1">
                <a:solidFill>
                  <a:srgbClr val="4E7D92"/>
                </a:solidFill>
              </a:rPr>
              <a:t>to</a:t>
            </a:r>
            <a:r>
              <a:rPr lang="de-DE" sz="2400" b="1" dirty="0">
                <a:solidFill>
                  <a:srgbClr val="4E7D92"/>
                </a:solidFill>
              </a:rPr>
              <a:t> wind)</a:t>
            </a:r>
            <a:endParaRPr lang="de-DE" sz="2400" b="1" dirty="0">
              <a:solidFill>
                <a:srgbClr val="4E7D92"/>
              </a:solidFill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2135560" y="3106346"/>
            <a:ext cx="8286520" cy="1209240"/>
            <a:chOff x="645820" y="3731928"/>
            <a:chExt cx="8286520" cy="1209240"/>
          </a:xfrm>
        </p:grpSpPr>
        <p:sp>
          <p:nvSpPr>
            <p:cNvPr id="11" name="Textfeld 10"/>
            <p:cNvSpPr txBox="1"/>
            <p:nvPr/>
          </p:nvSpPr>
          <p:spPr>
            <a:xfrm>
              <a:off x="898747" y="3739099"/>
              <a:ext cx="7191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80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645820" y="4653136"/>
              <a:ext cx="7560840" cy="2880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 err="1"/>
                <a:t>Closed</a:t>
              </a:r>
              <a:r>
                <a:rPr lang="de-DE" b="1" dirty="0"/>
                <a:t>  </a:t>
              </a:r>
              <a:r>
                <a:rPr lang="de-DE" b="1" dirty="0" err="1"/>
                <a:t>Sea</a:t>
              </a:r>
              <a:r>
                <a:rPr lang="de-DE" b="1" dirty="0"/>
                <a:t> </a:t>
              </a:r>
              <a:r>
                <a:rPr lang="de-DE" b="1" dirty="0" err="1"/>
                <a:t>Ice</a:t>
              </a:r>
              <a:endParaRPr lang="de-DE" b="1" dirty="0"/>
            </a:p>
          </p:txBody>
        </p:sp>
        <p:cxnSp>
          <p:nvCxnSpPr>
            <p:cNvPr id="14" name="Gerade Verbindung mit Pfeil 13"/>
            <p:cNvCxnSpPr/>
            <p:nvPr/>
          </p:nvCxnSpPr>
          <p:spPr>
            <a:xfrm>
              <a:off x="1763688" y="4293096"/>
              <a:ext cx="648072" cy="0"/>
            </a:xfrm>
            <a:prstGeom prst="straightConnector1">
              <a:avLst/>
            </a:prstGeom>
            <a:ln w="63500">
              <a:solidFill>
                <a:srgbClr val="4E7D92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1763688" y="3743745"/>
              <a:ext cx="836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100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2699792" y="4293096"/>
              <a:ext cx="648072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>
              <a:off x="4426240" y="4293096"/>
              <a:ext cx="648072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>
              <a:off x="3557104" y="4293096"/>
              <a:ext cx="648072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5233296" y="4293096"/>
              <a:ext cx="648072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/>
            <p:nvPr/>
          </p:nvSpPr>
          <p:spPr>
            <a:xfrm>
              <a:off x="3444856" y="3739099"/>
              <a:ext cx="836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/>
                <a:t>140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2614780" y="3743745"/>
              <a:ext cx="836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/>
                <a:t>120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grpSp>
          <p:nvGrpSpPr>
            <p:cNvPr id="33" name="Gruppieren 32"/>
            <p:cNvGrpSpPr/>
            <p:nvPr/>
          </p:nvGrpSpPr>
          <p:grpSpPr>
            <a:xfrm>
              <a:off x="5994881" y="3743745"/>
              <a:ext cx="737579" cy="549351"/>
              <a:chOff x="5994881" y="3743745"/>
              <a:chExt cx="737579" cy="549351"/>
            </a:xfrm>
          </p:grpSpPr>
          <p:cxnSp>
            <p:nvCxnSpPr>
              <p:cNvPr id="21" name="Gerade Verbindung mit Pfeil 20"/>
              <p:cNvCxnSpPr/>
              <p:nvPr/>
            </p:nvCxnSpPr>
            <p:spPr>
              <a:xfrm>
                <a:off x="6084388" y="4293096"/>
                <a:ext cx="648072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hteck 24"/>
              <p:cNvSpPr/>
              <p:nvPr/>
            </p:nvSpPr>
            <p:spPr>
              <a:xfrm>
                <a:off x="5994881" y="3743745"/>
                <a:ext cx="71917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b="1" dirty="0"/>
                  <a:t>8</a:t>
                </a:r>
                <a:r>
                  <a:rPr lang="de-DE" b="1" dirty="0"/>
                  <a:t>0 </a:t>
                </a:r>
                <a:r>
                  <a:rPr lang="de-DE" b="1" dirty="0" err="1"/>
                  <a:t>Kn</a:t>
                </a:r>
                <a:endParaRPr lang="de-DE" b="1" dirty="0"/>
              </a:p>
            </p:txBody>
          </p:sp>
        </p:grpSp>
        <p:sp>
          <p:nvSpPr>
            <p:cNvPr id="26" name="Rechteck 25"/>
            <p:cNvSpPr/>
            <p:nvPr/>
          </p:nvSpPr>
          <p:spPr>
            <a:xfrm>
              <a:off x="5143789" y="3731928"/>
              <a:ext cx="836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/>
                <a:t>100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4291998" y="3748391"/>
              <a:ext cx="8361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b="1" dirty="0"/>
                <a:t>120 </a:t>
              </a:r>
              <a:r>
                <a:rPr lang="de-DE" b="1" dirty="0" err="1"/>
                <a:t>Kn</a:t>
              </a:r>
              <a:endParaRPr lang="de-DE" b="1" dirty="0"/>
            </a:p>
          </p:txBody>
        </p:sp>
        <p:cxnSp>
          <p:nvCxnSpPr>
            <p:cNvPr id="30" name="Gerade Verbindung mit Pfeil 29"/>
            <p:cNvCxnSpPr/>
            <p:nvPr/>
          </p:nvCxnSpPr>
          <p:spPr>
            <a:xfrm>
              <a:off x="931720" y="4293096"/>
              <a:ext cx="630307" cy="0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feld 37"/>
            <p:cNvSpPr txBox="1"/>
            <p:nvPr/>
          </p:nvSpPr>
          <p:spPr>
            <a:xfrm>
              <a:off x="6893127" y="4016098"/>
              <a:ext cx="2039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60 m </a:t>
              </a:r>
              <a:r>
                <a:rPr lang="de-DE" b="1" dirty="0" err="1"/>
                <a:t>above</a:t>
              </a:r>
              <a:r>
                <a:rPr lang="de-DE" b="1" dirty="0"/>
                <a:t> </a:t>
              </a:r>
              <a:r>
                <a:rPr lang="de-DE" b="1" dirty="0" err="1"/>
                <a:t>surface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118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76F5-A290-460C-8E66-74C22B565D11}" type="slidenum">
              <a:rPr lang="en-US" smtClean="0"/>
              <a:t>17</a:t>
            </a:fld>
            <a:endParaRPr lang="en-US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071664" y="4077072"/>
            <a:ext cx="180020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4871864" y="2564904"/>
            <a:ext cx="0" cy="144016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3143672" y="2564904"/>
            <a:ext cx="158417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3071664" y="2708920"/>
            <a:ext cx="0" cy="129614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5087889" y="3212977"/>
            <a:ext cx="2718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4E7D92"/>
                </a:solidFill>
              </a:rPr>
              <a:t>1-2 min </a:t>
            </a:r>
            <a:r>
              <a:rPr lang="de-DE" sz="2400" b="1" dirty="0" err="1">
                <a:solidFill>
                  <a:srgbClr val="4E7D92"/>
                </a:solidFill>
              </a:rPr>
              <a:t>edge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length</a:t>
            </a:r>
            <a:endParaRPr lang="de-DE" sz="2400" b="1" dirty="0">
              <a:solidFill>
                <a:srgbClr val="4E7D92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3071664" y="4712802"/>
            <a:ext cx="5786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4E7D92"/>
                </a:solidFill>
              </a:rPr>
              <a:t>First leg </a:t>
            </a:r>
            <a:r>
              <a:rPr lang="de-DE" sz="2400" b="1" dirty="0" err="1">
                <a:solidFill>
                  <a:srgbClr val="4E7D92"/>
                </a:solidFill>
              </a:rPr>
              <a:t>should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be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oriented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towards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the</a:t>
            </a:r>
            <a:r>
              <a:rPr lang="de-DE" sz="2400" b="1" dirty="0">
                <a:solidFill>
                  <a:srgbClr val="4E7D92"/>
                </a:solidFill>
              </a:rPr>
              <a:t> </a:t>
            </a:r>
            <a:r>
              <a:rPr lang="de-DE" sz="2400" b="1" dirty="0" err="1">
                <a:solidFill>
                  <a:srgbClr val="4E7D92"/>
                </a:solidFill>
              </a:rPr>
              <a:t>sun</a:t>
            </a:r>
            <a:endParaRPr lang="de-DE" sz="2400" b="1" dirty="0">
              <a:solidFill>
                <a:srgbClr val="4E7D92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625945" y="132732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Patterns </a:t>
            </a:r>
            <a:r>
              <a:rPr lang="de-DE" sz="2400" b="1" dirty="0" err="1">
                <a:solidFill>
                  <a:schemeClr val="bg1"/>
                </a:solidFill>
              </a:rPr>
              <a:t>for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calibration</a:t>
            </a:r>
            <a:r>
              <a:rPr lang="de-DE" sz="2400" b="1" dirty="0">
                <a:solidFill>
                  <a:schemeClr val="bg1"/>
                </a:solidFill>
              </a:rPr>
              <a:t>: Radiation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071665" y="1628801"/>
            <a:ext cx="244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4E7D92"/>
                </a:solidFill>
              </a:rPr>
              <a:t>Radiation Square</a:t>
            </a:r>
            <a:endParaRPr lang="de-DE" sz="2400" b="1" dirty="0">
              <a:solidFill>
                <a:srgbClr val="4E7D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4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1842977" y="188641"/>
            <a:ext cx="2367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Some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Definitions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79333" y="980729"/>
            <a:ext cx="846969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2800" b="1" dirty="0">
              <a:solidFill>
                <a:srgbClr val="4E7D92"/>
              </a:solidFill>
            </a:endParaRPr>
          </a:p>
          <a:p>
            <a:endParaRPr lang="de-DE" sz="2800" b="1" dirty="0">
              <a:solidFill>
                <a:srgbClr val="4E7D92"/>
              </a:solidFill>
            </a:endParaRPr>
          </a:p>
          <a:p>
            <a:r>
              <a:rPr lang="de-DE" sz="2800" b="1" dirty="0" err="1">
                <a:solidFill>
                  <a:srgbClr val="4E7D92"/>
                </a:solidFill>
              </a:rPr>
              <a:t>Temp</a:t>
            </a:r>
            <a:r>
              <a:rPr lang="de-DE" sz="2800" b="1" dirty="0">
                <a:solidFill>
                  <a:srgbClr val="4E7D92"/>
                </a:solidFill>
              </a:rPr>
              <a:t> (fast): </a:t>
            </a:r>
            <a:r>
              <a:rPr lang="de-DE" sz="2800" b="1" dirty="0" err="1">
                <a:solidFill>
                  <a:srgbClr val="4E7D92"/>
                </a:solidFill>
              </a:rPr>
              <a:t>ascend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from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the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lowest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level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to</a:t>
            </a:r>
            <a:r>
              <a:rPr lang="de-DE" sz="2800" b="1" dirty="0">
                <a:solidFill>
                  <a:srgbClr val="4E7D92"/>
                </a:solidFill>
              </a:rPr>
              <a:t> e.g. 3000 </a:t>
            </a:r>
            <a:r>
              <a:rPr lang="de-DE" sz="2800" b="1" dirty="0" err="1">
                <a:solidFill>
                  <a:srgbClr val="4E7D92"/>
                </a:solidFill>
              </a:rPr>
              <a:t>ft</a:t>
            </a:r>
            <a:endParaRPr lang="de-DE" sz="2800" b="1" dirty="0">
              <a:solidFill>
                <a:srgbClr val="4E7D92"/>
              </a:solidFill>
            </a:endParaRPr>
          </a:p>
          <a:p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>
                <a:solidFill>
                  <a:srgbClr val="4E7D92"/>
                </a:solidFill>
              </a:rPr>
              <a:t>                      </a:t>
            </a:r>
            <a:r>
              <a:rPr lang="de-DE" sz="2800" b="1" dirty="0" err="1">
                <a:solidFill>
                  <a:srgbClr val="4E7D92"/>
                </a:solidFill>
              </a:rPr>
              <a:t>with</a:t>
            </a:r>
            <a:r>
              <a:rPr lang="de-DE" sz="2800" b="1">
                <a:solidFill>
                  <a:srgbClr val="4E7D92"/>
                </a:solidFill>
              </a:rPr>
              <a:t> 2000 </a:t>
            </a:r>
            <a:r>
              <a:rPr lang="de-DE" sz="2800" b="1" dirty="0" err="1">
                <a:solidFill>
                  <a:srgbClr val="4E7D92"/>
                </a:solidFill>
              </a:rPr>
              <a:t>ft</a:t>
            </a:r>
            <a:r>
              <a:rPr lang="de-DE" sz="2800" b="1" dirty="0">
                <a:solidFill>
                  <a:srgbClr val="4E7D92"/>
                </a:solidFill>
              </a:rPr>
              <a:t>/min </a:t>
            </a:r>
            <a:r>
              <a:rPr lang="de-DE" sz="2800" b="1" dirty="0" err="1">
                <a:solidFill>
                  <a:srgbClr val="4E7D92"/>
                </a:solidFill>
              </a:rPr>
              <a:t>or</a:t>
            </a:r>
            <a:r>
              <a:rPr lang="de-DE" sz="2800" b="1" dirty="0">
                <a:solidFill>
                  <a:srgbClr val="4E7D92"/>
                </a:solidFill>
              </a:rPr>
              <a:t>, vice </a:t>
            </a:r>
            <a:r>
              <a:rPr lang="de-DE" sz="2800" b="1" dirty="0" err="1">
                <a:solidFill>
                  <a:srgbClr val="4E7D92"/>
                </a:solidFill>
              </a:rPr>
              <a:t>versa</a:t>
            </a:r>
            <a:r>
              <a:rPr lang="de-DE" sz="2800" b="1" dirty="0">
                <a:solidFill>
                  <a:srgbClr val="4E7D92"/>
                </a:solidFill>
              </a:rPr>
              <a:t>, </a:t>
            </a:r>
            <a:r>
              <a:rPr lang="de-DE" sz="2800" b="1" dirty="0" err="1">
                <a:solidFill>
                  <a:srgbClr val="4E7D92"/>
                </a:solidFill>
              </a:rPr>
              <a:t>descend</a:t>
            </a:r>
            <a:endParaRPr lang="de-DE" sz="2800" b="1" dirty="0">
              <a:solidFill>
                <a:srgbClr val="4E7D92"/>
              </a:solidFill>
            </a:endParaRPr>
          </a:p>
          <a:p>
            <a:endParaRPr lang="de-DE" sz="2800" b="1" dirty="0">
              <a:solidFill>
                <a:srgbClr val="4E7D92"/>
              </a:solidFill>
            </a:endParaRPr>
          </a:p>
          <a:p>
            <a:r>
              <a:rPr lang="de-DE" sz="2800" b="1" dirty="0" err="1">
                <a:solidFill>
                  <a:srgbClr val="4E7D92"/>
                </a:solidFill>
              </a:rPr>
              <a:t>Temp</a:t>
            </a:r>
            <a:r>
              <a:rPr lang="de-DE" sz="2800" b="1" dirty="0">
                <a:solidFill>
                  <a:srgbClr val="4E7D92"/>
                </a:solidFill>
              </a:rPr>
              <a:t> (</a:t>
            </a:r>
            <a:r>
              <a:rPr lang="de-DE" sz="2800" b="1" dirty="0" err="1">
                <a:solidFill>
                  <a:srgbClr val="4E7D92"/>
                </a:solidFill>
              </a:rPr>
              <a:t>slow</a:t>
            </a:r>
            <a:r>
              <a:rPr lang="de-DE" sz="2800" b="1" dirty="0">
                <a:solidFill>
                  <a:srgbClr val="4E7D92"/>
                </a:solidFill>
              </a:rPr>
              <a:t>): </a:t>
            </a:r>
            <a:r>
              <a:rPr lang="de-DE" sz="2800" b="1" dirty="0" err="1">
                <a:solidFill>
                  <a:srgbClr val="4E7D92"/>
                </a:solidFill>
              </a:rPr>
              <a:t>ascend</a:t>
            </a:r>
            <a:r>
              <a:rPr lang="de-DE" sz="2800" b="1" dirty="0">
                <a:solidFill>
                  <a:srgbClr val="4E7D92"/>
                </a:solidFill>
              </a:rPr>
              <a:t>/</a:t>
            </a:r>
            <a:r>
              <a:rPr lang="de-DE" sz="2800" b="1" dirty="0" err="1">
                <a:solidFill>
                  <a:srgbClr val="4E7D92"/>
                </a:solidFill>
              </a:rPr>
              <a:t>descend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rates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of</a:t>
            </a:r>
            <a:r>
              <a:rPr lang="de-DE" sz="2800" b="1" dirty="0">
                <a:solidFill>
                  <a:srgbClr val="4E7D92"/>
                </a:solidFill>
              </a:rPr>
              <a:t> 100-200 </a:t>
            </a:r>
            <a:r>
              <a:rPr lang="de-DE" sz="2800" b="1" dirty="0" err="1">
                <a:solidFill>
                  <a:srgbClr val="4E7D92"/>
                </a:solidFill>
              </a:rPr>
              <a:t>ft</a:t>
            </a:r>
            <a:r>
              <a:rPr lang="de-DE" sz="2800" b="1" dirty="0">
                <a:solidFill>
                  <a:srgbClr val="4E7D92"/>
                </a:solidFill>
              </a:rPr>
              <a:t>/min</a:t>
            </a:r>
          </a:p>
          <a:p>
            <a:endParaRPr lang="de-DE" sz="2800" b="1" dirty="0">
              <a:solidFill>
                <a:srgbClr val="4E7D92"/>
              </a:solidFill>
            </a:endParaRPr>
          </a:p>
          <a:p>
            <a:endParaRPr lang="de-DE" sz="2800" b="1" dirty="0">
              <a:solidFill>
                <a:srgbClr val="4E7D92"/>
              </a:solidFill>
            </a:endParaRPr>
          </a:p>
          <a:p>
            <a:r>
              <a:rPr lang="de-DE" sz="2800" b="1" dirty="0">
                <a:solidFill>
                  <a:srgbClr val="4E7D92"/>
                </a:solidFill>
              </a:rPr>
              <a:t>A </a:t>
            </a:r>
            <a:r>
              <a:rPr lang="de-DE" sz="2800" b="1" dirty="0" err="1">
                <a:solidFill>
                  <a:srgbClr val="4E7D92"/>
                </a:solidFill>
              </a:rPr>
              <a:t>temp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should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always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reach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</a:p>
          <a:p>
            <a:r>
              <a:rPr lang="de-DE" sz="2800" b="1" dirty="0" err="1">
                <a:solidFill>
                  <a:srgbClr val="4E7D92"/>
                </a:solidFill>
              </a:rPr>
              <a:t>the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lowest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possible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height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a</a:t>
            </a:r>
            <a:r>
              <a:rPr lang="de-DE" sz="2800" b="1" dirty="0" err="1">
                <a:solidFill>
                  <a:srgbClr val="4E7D92"/>
                </a:solidFill>
              </a:rPr>
              <a:t>bove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the</a:t>
            </a:r>
            <a:r>
              <a:rPr lang="de-DE" sz="2800" b="1" dirty="0">
                <a:solidFill>
                  <a:srgbClr val="4E7D92"/>
                </a:solidFill>
              </a:rPr>
              <a:t> </a:t>
            </a:r>
            <a:r>
              <a:rPr lang="de-DE" sz="2800" b="1" dirty="0" err="1">
                <a:solidFill>
                  <a:srgbClr val="4E7D92"/>
                </a:solidFill>
              </a:rPr>
              <a:t>surface</a:t>
            </a:r>
            <a:endParaRPr lang="de-DE" sz="2800" b="1" dirty="0">
              <a:solidFill>
                <a:srgbClr val="4E7D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6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C76F5-A290-460C-8E66-74C22B565D11}" type="slidenum">
              <a:rPr lang="en-US" smtClean="0"/>
              <a:t>19</a:t>
            </a:fld>
            <a:endParaRPr lang="en-US"/>
          </a:p>
        </p:txBody>
      </p:sp>
      <p:sp>
        <p:nvSpPr>
          <p:cNvPr id="6" name="Freihandform 5"/>
          <p:cNvSpPr/>
          <p:nvPr/>
        </p:nvSpPr>
        <p:spPr>
          <a:xfrm>
            <a:off x="2639616" y="3573016"/>
            <a:ext cx="1120140" cy="594360"/>
          </a:xfrm>
          <a:custGeom>
            <a:avLst/>
            <a:gdLst>
              <a:gd name="connsiteX0" fmla="*/ 0 w 1120140"/>
              <a:gd name="connsiteY0" fmla="*/ 594360 h 594360"/>
              <a:gd name="connsiteX1" fmla="*/ 57150 w 1120140"/>
              <a:gd name="connsiteY1" fmla="*/ 571500 h 594360"/>
              <a:gd name="connsiteX2" fmla="*/ 377190 w 1120140"/>
              <a:gd name="connsiteY2" fmla="*/ 571500 h 594360"/>
              <a:gd name="connsiteX3" fmla="*/ 948690 w 1120140"/>
              <a:gd name="connsiteY3" fmla="*/ 571500 h 594360"/>
              <a:gd name="connsiteX4" fmla="*/ 982980 w 1120140"/>
              <a:gd name="connsiteY4" fmla="*/ 560070 h 594360"/>
              <a:gd name="connsiteX5" fmla="*/ 1017270 w 1120140"/>
              <a:gd name="connsiteY5" fmla="*/ 537210 h 594360"/>
              <a:gd name="connsiteX6" fmla="*/ 1040130 w 1120140"/>
              <a:gd name="connsiteY6" fmla="*/ 502920 h 594360"/>
              <a:gd name="connsiteX7" fmla="*/ 1074420 w 1120140"/>
              <a:gd name="connsiteY7" fmla="*/ 491490 h 594360"/>
              <a:gd name="connsiteX8" fmla="*/ 1097280 w 1120140"/>
              <a:gd name="connsiteY8" fmla="*/ 422910 h 594360"/>
              <a:gd name="connsiteX9" fmla="*/ 1108710 w 1120140"/>
              <a:gd name="connsiteY9" fmla="*/ 388620 h 594360"/>
              <a:gd name="connsiteX10" fmla="*/ 1120140 w 1120140"/>
              <a:gd name="connsiteY10" fmla="*/ 354330 h 594360"/>
              <a:gd name="connsiteX11" fmla="*/ 1108710 w 1120140"/>
              <a:gd name="connsiteY11" fmla="*/ 114300 h 594360"/>
              <a:gd name="connsiteX12" fmla="*/ 1097280 w 1120140"/>
              <a:gd name="connsiteY12" fmla="*/ 80010 h 594360"/>
              <a:gd name="connsiteX13" fmla="*/ 1074420 w 1120140"/>
              <a:gd name="connsiteY13" fmla="*/ 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140" h="594360">
                <a:moveTo>
                  <a:pt x="0" y="594360"/>
                </a:moveTo>
                <a:cubicBezTo>
                  <a:pt x="19050" y="586740"/>
                  <a:pt x="37245" y="576476"/>
                  <a:pt x="57150" y="571500"/>
                </a:cubicBezTo>
                <a:cubicBezTo>
                  <a:pt x="159106" y="546011"/>
                  <a:pt x="280764" y="566908"/>
                  <a:pt x="377190" y="571500"/>
                </a:cubicBezTo>
                <a:cubicBezTo>
                  <a:pt x="620415" y="598525"/>
                  <a:pt x="513259" y="591292"/>
                  <a:pt x="948690" y="571500"/>
                </a:cubicBezTo>
                <a:cubicBezTo>
                  <a:pt x="960726" y="570953"/>
                  <a:pt x="972204" y="565458"/>
                  <a:pt x="982980" y="560070"/>
                </a:cubicBezTo>
                <a:cubicBezTo>
                  <a:pt x="995267" y="553927"/>
                  <a:pt x="1005840" y="544830"/>
                  <a:pt x="1017270" y="537210"/>
                </a:cubicBezTo>
                <a:cubicBezTo>
                  <a:pt x="1024890" y="525780"/>
                  <a:pt x="1029403" y="511502"/>
                  <a:pt x="1040130" y="502920"/>
                </a:cubicBezTo>
                <a:cubicBezTo>
                  <a:pt x="1049538" y="495394"/>
                  <a:pt x="1067417" y="501294"/>
                  <a:pt x="1074420" y="491490"/>
                </a:cubicBezTo>
                <a:cubicBezTo>
                  <a:pt x="1088426" y="471882"/>
                  <a:pt x="1089660" y="445770"/>
                  <a:pt x="1097280" y="422910"/>
                </a:cubicBezTo>
                <a:lnTo>
                  <a:pt x="1108710" y="388620"/>
                </a:lnTo>
                <a:lnTo>
                  <a:pt x="1120140" y="354330"/>
                </a:lnTo>
                <a:cubicBezTo>
                  <a:pt x="1116330" y="274320"/>
                  <a:pt x="1115362" y="194124"/>
                  <a:pt x="1108710" y="114300"/>
                </a:cubicBezTo>
                <a:cubicBezTo>
                  <a:pt x="1107709" y="102293"/>
                  <a:pt x="1100202" y="91699"/>
                  <a:pt x="1097280" y="80010"/>
                </a:cubicBezTo>
                <a:cubicBezTo>
                  <a:pt x="1077629" y="1405"/>
                  <a:pt x="1097411" y="45981"/>
                  <a:pt x="1074420" y="0"/>
                </a:cubicBezTo>
              </a:path>
            </a:pathLst>
          </a:custGeom>
          <a:noFill/>
          <a:ln w="73025">
            <a:tailEnd type="triangl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6096000" y="3395851"/>
            <a:ext cx="1668780" cy="1543050"/>
          </a:xfrm>
          <a:custGeom>
            <a:avLst/>
            <a:gdLst>
              <a:gd name="connsiteX0" fmla="*/ 0 w 1668780"/>
              <a:gd name="connsiteY0" fmla="*/ 742950 h 1543050"/>
              <a:gd name="connsiteX1" fmla="*/ 57150 w 1668780"/>
              <a:gd name="connsiteY1" fmla="*/ 697230 h 1543050"/>
              <a:gd name="connsiteX2" fmla="*/ 582930 w 1668780"/>
              <a:gd name="connsiteY2" fmla="*/ 685800 h 1543050"/>
              <a:gd name="connsiteX3" fmla="*/ 777240 w 1668780"/>
              <a:gd name="connsiteY3" fmla="*/ 697230 h 1543050"/>
              <a:gd name="connsiteX4" fmla="*/ 902970 w 1668780"/>
              <a:gd name="connsiteY4" fmla="*/ 708660 h 1543050"/>
              <a:gd name="connsiteX5" fmla="*/ 1291590 w 1668780"/>
              <a:gd name="connsiteY5" fmla="*/ 720090 h 1543050"/>
              <a:gd name="connsiteX6" fmla="*/ 1348740 w 1668780"/>
              <a:gd name="connsiteY6" fmla="*/ 731520 h 1543050"/>
              <a:gd name="connsiteX7" fmla="*/ 1417320 w 1668780"/>
              <a:gd name="connsiteY7" fmla="*/ 742950 h 1543050"/>
              <a:gd name="connsiteX8" fmla="*/ 1485900 w 1668780"/>
              <a:gd name="connsiteY8" fmla="*/ 765810 h 1543050"/>
              <a:gd name="connsiteX9" fmla="*/ 1520190 w 1668780"/>
              <a:gd name="connsiteY9" fmla="*/ 788670 h 1543050"/>
              <a:gd name="connsiteX10" fmla="*/ 1565910 w 1668780"/>
              <a:gd name="connsiteY10" fmla="*/ 811530 h 1543050"/>
              <a:gd name="connsiteX11" fmla="*/ 1645920 w 1668780"/>
              <a:gd name="connsiteY11" fmla="*/ 914400 h 1543050"/>
              <a:gd name="connsiteX12" fmla="*/ 1668780 w 1668780"/>
              <a:gd name="connsiteY12" fmla="*/ 982980 h 1543050"/>
              <a:gd name="connsiteX13" fmla="*/ 1657350 w 1668780"/>
              <a:gd name="connsiteY13" fmla="*/ 1177290 h 1543050"/>
              <a:gd name="connsiteX14" fmla="*/ 1634490 w 1668780"/>
              <a:gd name="connsiteY14" fmla="*/ 1211580 h 1543050"/>
              <a:gd name="connsiteX15" fmla="*/ 1623060 w 1668780"/>
              <a:gd name="connsiteY15" fmla="*/ 1245870 h 1543050"/>
              <a:gd name="connsiteX16" fmla="*/ 1588770 w 1668780"/>
              <a:gd name="connsiteY16" fmla="*/ 1268730 h 1543050"/>
              <a:gd name="connsiteX17" fmla="*/ 1577340 w 1668780"/>
              <a:gd name="connsiteY17" fmla="*/ 1325880 h 1543050"/>
              <a:gd name="connsiteX18" fmla="*/ 1543050 w 1668780"/>
              <a:gd name="connsiteY18" fmla="*/ 1348740 h 1543050"/>
              <a:gd name="connsiteX19" fmla="*/ 1508760 w 1668780"/>
              <a:gd name="connsiteY19" fmla="*/ 1383030 h 1543050"/>
              <a:gd name="connsiteX20" fmla="*/ 1463040 w 1668780"/>
              <a:gd name="connsiteY20" fmla="*/ 1428750 h 1543050"/>
              <a:gd name="connsiteX21" fmla="*/ 1394460 w 1668780"/>
              <a:gd name="connsiteY21" fmla="*/ 1474470 h 1543050"/>
              <a:gd name="connsiteX22" fmla="*/ 1360170 w 1668780"/>
              <a:gd name="connsiteY22" fmla="*/ 1497330 h 1543050"/>
              <a:gd name="connsiteX23" fmla="*/ 1291590 w 1668780"/>
              <a:gd name="connsiteY23" fmla="*/ 1520190 h 1543050"/>
              <a:gd name="connsiteX24" fmla="*/ 1257300 w 1668780"/>
              <a:gd name="connsiteY24" fmla="*/ 1531620 h 1543050"/>
              <a:gd name="connsiteX25" fmla="*/ 1200150 w 1668780"/>
              <a:gd name="connsiteY25" fmla="*/ 1543050 h 1543050"/>
              <a:gd name="connsiteX26" fmla="*/ 1062990 w 1668780"/>
              <a:gd name="connsiteY26" fmla="*/ 1531620 h 1543050"/>
              <a:gd name="connsiteX27" fmla="*/ 1028700 w 1668780"/>
              <a:gd name="connsiteY27" fmla="*/ 1520190 h 1543050"/>
              <a:gd name="connsiteX28" fmla="*/ 982980 w 1668780"/>
              <a:gd name="connsiteY28" fmla="*/ 1474470 h 1543050"/>
              <a:gd name="connsiteX29" fmla="*/ 925830 w 1668780"/>
              <a:gd name="connsiteY29" fmla="*/ 1371600 h 1543050"/>
              <a:gd name="connsiteX30" fmla="*/ 891540 w 1668780"/>
              <a:gd name="connsiteY30" fmla="*/ 765810 h 1543050"/>
              <a:gd name="connsiteX31" fmla="*/ 902970 w 1668780"/>
              <a:gd name="connsiteY31" fmla="*/ 651510 h 1543050"/>
              <a:gd name="connsiteX32" fmla="*/ 937260 w 1668780"/>
              <a:gd name="connsiteY32" fmla="*/ 502920 h 1543050"/>
              <a:gd name="connsiteX33" fmla="*/ 937260 w 1668780"/>
              <a:gd name="connsiteY33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68780" h="1543050">
                <a:moveTo>
                  <a:pt x="0" y="742950"/>
                </a:moveTo>
                <a:cubicBezTo>
                  <a:pt x="19050" y="727710"/>
                  <a:pt x="37633" y="711868"/>
                  <a:pt x="57150" y="697230"/>
                </a:cubicBezTo>
                <a:cubicBezTo>
                  <a:pt x="209402" y="583041"/>
                  <a:pt x="297085" y="679152"/>
                  <a:pt x="582930" y="685800"/>
                </a:cubicBezTo>
                <a:lnTo>
                  <a:pt x="777240" y="697230"/>
                </a:lnTo>
                <a:cubicBezTo>
                  <a:pt x="819216" y="700228"/>
                  <a:pt x="860929" y="706791"/>
                  <a:pt x="902970" y="708660"/>
                </a:cubicBezTo>
                <a:cubicBezTo>
                  <a:pt x="1032438" y="714414"/>
                  <a:pt x="1162050" y="716280"/>
                  <a:pt x="1291590" y="720090"/>
                </a:cubicBezTo>
                <a:lnTo>
                  <a:pt x="1348740" y="731520"/>
                </a:lnTo>
                <a:cubicBezTo>
                  <a:pt x="1371542" y="735666"/>
                  <a:pt x="1394837" y="737329"/>
                  <a:pt x="1417320" y="742950"/>
                </a:cubicBezTo>
                <a:cubicBezTo>
                  <a:pt x="1440697" y="748794"/>
                  <a:pt x="1465850" y="752444"/>
                  <a:pt x="1485900" y="765810"/>
                </a:cubicBezTo>
                <a:cubicBezTo>
                  <a:pt x="1497330" y="773430"/>
                  <a:pt x="1508263" y="781854"/>
                  <a:pt x="1520190" y="788670"/>
                </a:cubicBezTo>
                <a:cubicBezTo>
                  <a:pt x="1534984" y="797124"/>
                  <a:pt x="1552045" y="801626"/>
                  <a:pt x="1565910" y="811530"/>
                </a:cubicBezTo>
                <a:cubicBezTo>
                  <a:pt x="1591798" y="830021"/>
                  <a:pt x="1638534" y="892243"/>
                  <a:pt x="1645920" y="914400"/>
                </a:cubicBezTo>
                <a:lnTo>
                  <a:pt x="1668780" y="982980"/>
                </a:lnTo>
                <a:cubicBezTo>
                  <a:pt x="1664970" y="1047750"/>
                  <a:pt x="1666975" y="1113126"/>
                  <a:pt x="1657350" y="1177290"/>
                </a:cubicBezTo>
                <a:cubicBezTo>
                  <a:pt x="1655312" y="1190875"/>
                  <a:pt x="1640633" y="1199293"/>
                  <a:pt x="1634490" y="1211580"/>
                </a:cubicBezTo>
                <a:cubicBezTo>
                  <a:pt x="1629102" y="1222356"/>
                  <a:pt x="1630586" y="1236462"/>
                  <a:pt x="1623060" y="1245870"/>
                </a:cubicBezTo>
                <a:cubicBezTo>
                  <a:pt x="1614478" y="1256597"/>
                  <a:pt x="1600200" y="1261110"/>
                  <a:pt x="1588770" y="1268730"/>
                </a:cubicBezTo>
                <a:cubicBezTo>
                  <a:pt x="1584960" y="1287780"/>
                  <a:pt x="1586979" y="1309012"/>
                  <a:pt x="1577340" y="1325880"/>
                </a:cubicBezTo>
                <a:cubicBezTo>
                  <a:pt x="1570524" y="1337807"/>
                  <a:pt x="1553603" y="1339946"/>
                  <a:pt x="1543050" y="1348740"/>
                </a:cubicBezTo>
                <a:cubicBezTo>
                  <a:pt x="1530632" y="1359088"/>
                  <a:pt x="1520190" y="1371600"/>
                  <a:pt x="1508760" y="1383030"/>
                </a:cubicBezTo>
                <a:cubicBezTo>
                  <a:pt x="1489364" y="1441219"/>
                  <a:pt x="1512916" y="1401041"/>
                  <a:pt x="1463040" y="1428750"/>
                </a:cubicBezTo>
                <a:cubicBezTo>
                  <a:pt x="1439023" y="1442093"/>
                  <a:pt x="1417320" y="1459230"/>
                  <a:pt x="1394460" y="1474470"/>
                </a:cubicBezTo>
                <a:cubicBezTo>
                  <a:pt x="1383030" y="1482090"/>
                  <a:pt x="1373202" y="1492986"/>
                  <a:pt x="1360170" y="1497330"/>
                </a:cubicBezTo>
                <a:lnTo>
                  <a:pt x="1291590" y="1520190"/>
                </a:lnTo>
                <a:cubicBezTo>
                  <a:pt x="1280160" y="1524000"/>
                  <a:pt x="1269114" y="1529257"/>
                  <a:pt x="1257300" y="1531620"/>
                </a:cubicBezTo>
                <a:lnTo>
                  <a:pt x="1200150" y="1543050"/>
                </a:lnTo>
                <a:cubicBezTo>
                  <a:pt x="1154430" y="1539240"/>
                  <a:pt x="1108466" y="1537683"/>
                  <a:pt x="1062990" y="1531620"/>
                </a:cubicBezTo>
                <a:cubicBezTo>
                  <a:pt x="1051047" y="1530028"/>
                  <a:pt x="1037219" y="1528709"/>
                  <a:pt x="1028700" y="1520190"/>
                </a:cubicBezTo>
                <a:cubicBezTo>
                  <a:pt x="967740" y="1459230"/>
                  <a:pt x="1074420" y="1504950"/>
                  <a:pt x="982980" y="1474470"/>
                </a:cubicBezTo>
                <a:cubicBezTo>
                  <a:pt x="930577" y="1395865"/>
                  <a:pt x="945948" y="1431954"/>
                  <a:pt x="925830" y="1371600"/>
                </a:cubicBezTo>
                <a:cubicBezTo>
                  <a:pt x="914400" y="1169670"/>
                  <a:pt x="871415" y="967059"/>
                  <a:pt x="891540" y="765810"/>
                </a:cubicBezTo>
                <a:cubicBezTo>
                  <a:pt x="895350" y="727710"/>
                  <a:pt x="897148" y="689355"/>
                  <a:pt x="902970" y="651510"/>
                </a:cubicBezTo>
                <a:cubicBezTo>
                  <a:pt x="918866" y="548189"/>
                  <a:pt x="937260" y="732782"/>
                  <a:pt x="937260" y="502920"/>
                </a:cubicBezTo>
                <a:lnTo>
                  <a:pt x="937260" y="0"/>
                </a:lnTo>
              </a:path>
            </a:pathLst>
          </a:custGeom>
          <a:noFill/>
          <a:ln w="69850">
            <a:tailEnd type="triangle" w="lg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2351584" y="1559413"/>
            <a:ext cx="79928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solidFill>
                <a:srgbClr val="4E7D92"/>
              </a:solidFill>
            </a:endParaRPr>
          </a:p>
          <a:p>
            <a:endParaRPr lang="de-DE" sz="2800" b="1" dirty="0">
              <a:solidFill>
                <a:srgbClr val="4E7D92"/>
              </a:solidFill>
            </a:endParaRPr>
          </a:p>
          <a:p>
            <a:r>
              <a:rPr lang="de-DE" sz="2800" b="1" dirty="0">
                <a:solidFill>
                  <a:srgbClr val="4E7D92"/>
                </a:solidFill>
              </a:rPr>
              <a:t>Short </a:t>
            </a:r>
            <a:r>
              <a:rPr lang="de-DE" sz="2800" b="1" dirty="0">
                <a:solidFill>
                  <a:srgbClr val="4E7D92"/>
                </a:solidFill>
              </a:rPr>
              <a:t>turn:                         </a:t>
            </a:r>
            <a:r>
              <a:rPr lang="de-DE" sz="2800" b="1" dirty="0">
                <a:solidFill>
                  <a:srgbClr val="4E7D92"/>
                </a:solidFill>
              </a:rPr>
              <a:t>Long </a:t>
            </a:r>
            <a:r>
              <a:rPr lang="de-DE" sz="2800" b="1" dirty="0">
                <a:solidFill>
                  <a:srgbClr val="4E7D92"/>
                </a:solidFill>
              </a:rPr>
              <a:t>turn:</a:t>
            </a:r>
            <a:endParaRPr lang="de-DE" sz="2800" b="1" dirty="0">
              <a:solidFill>
                <a:srgbClr val="4E7D92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42977" y="188641"/>
            <a:ext cx="2367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</a:rPr>
              <a:t>Some</a:t>
            </a:r>
            <a:r>
              <a:rPr lang="de-DE" sz="2400" b="1" dirty="0">
                <a:solidFill>
                  <a:schemeClr val="bg1"/>
                </a:solidFill>
              </a:rPr>
              <a:t> </a:t>
            </a:r>
            <a:r>
              <a:rPr lang="de-DE" sz="2400" b="1" dirty="0" err="1">
                <a:solidFill>
                  <a:schemeClr val="bg1"/>
                </a:solidFill>
              </a:rPr>
              <a:t>Definitions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/>
          <a:srcRect l="305" t="14098" r="71834" b="6494"/>
          <a:stretch/>
        </p:blipFill>
        <p:spPr>
          <a:xfrm>
            <a:off x="1147010" y="118177"/>
            <a:ext cx="9594783" cy="76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47" y="0"/>
            <a:ext cx="8121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974428" y="1471448"/>
            <a:ext cx="59698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 smtClean="0"/>
              <a:t>Purpose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of</a:t>
            </a:r>
            <a:r>
              <a:rPr lang="de-DE" sz="2400" b="1" dirty="0" smtClean="0"/>
              <a:t> Test-Flight:</a:t>
            </a:r>
          </a:p>
          <a:p>
            <a:endParaRPr lang="de-DE" sz="2400" b="1" dirty="0" smtClean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Wing </a:t>
            </a:r>
            <a:r>
              <a:rPr lang="de-DE" sz="2400" dirty="0" err="1" smtClean="0"/>
              <a:t>by</a:t>
            </a:r>
            <a:r>
              <a:rPr lang="de-DE" sz="2400" dirty="0" smtClean="0"/>
              <a:t> </a:t>
            </a:r>
            <a:r>
              <a:rPr lang="de-DE" sz="2400" dirty="0" err="1" smtClean="0"/>
              <a:t>wing</a:t>
            </a:r>
            <a:r>
              <a:rPr lang="de-DE" sz="2400" dirty="0" smtClean="0"/>
              <a:t> </a:t>
            </a:r>
            <a:r>
              <a:rPr lang="de-DE" sz="2400" dirty="0" err="1" smtClean="0"/>
              <a:t>flight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UFA </a:t>
            </a:r>
            <a:r>
              <a:rPr lang="de-DE" sz="2400" dirty="0" err="1" smtClean="0"/>
              <a:t>and</a:t>
            </a:r>
            <a:r>
              <a:rPr lang="de-DE" sz="2400" dirty="0" smtClean="0"/>
              <a:t> SZ</a:t>
            </a:r>
          </a:p>
          <a:p>
            <a:pPr marL="342900" indent="-342900">
              <a:buFontTx/>
              <a:buChar char="-"/>
            </a:pPr>
            <a:r>
              <a:rPr lang="de-DE" sz="2400" dirty="0" err="1" smtClean="0"/>
              <a:t>Five</a:t>
            </a:r>
            <a:r>
              <a:rPr lang="de-DE" sz="2400" dirty="0" smtClean="0"/>
              <a:t>-hole </a:t>
            </a:r>
            <a:r>
              <a:rPr lang="de-DE" sz="2400" dirty="0" err="1" smtClean="0"/>
              <a:t>nose</a:t>
            </a:r>
            <a:r>
              <a:rPr lang="de-DE" sz="2400" dirty="0" smtClean="0"/>
              <a:t> boom </a:t>
            </a:r>
            <a:r>
              <a:rPr lang="de-DE" sz="2400" dirty="0" err="1" smtClean="0"/>
              <a:t>calibration</a:t>
            </a:r>
            <a:r>
              <a:rPr lang="de-DE" sz="2400" dirty="0" smtClean="0"/>
              <a:t> </a:t>
            </a:r>
            <a:r>
              <a:rPr lang="de-DE" sz="2400" dirty="0" err="1" smtClean="0"/>
              <a:t>pattern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Radar MW </a:t>
            </a:r>
            <a:r>
              <a:rPr lang="de-DE" sz="2400" dirty="0" err="1" smtClean="0"/>
              <a:t>calibration</a:t>
            </a:r>
            <a:r>
              <a:rPr lang="de-DE" sz="2400" dirty="0" smtClean="0"/>
              <a:t>, </a:t>
            </a:r>
            <a:r>
              <a:rPr lang="de-DE" sz="2400" dirty="0" err="1" smtClean="0"/>
              <a:t>radiation</a:t>
            </a:r>
            <a:r>
              <a:rPr lang="de-DE" sz="2400" dirty="0" smtClean="0"/>
              <a:t> </a:t>
            </a:r>
            <a:r>
              <a:rPr lang="de-DE" sz="2400" dirty="0" err="1" smtClean="0"/>
              <a:t>pattern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r>
              <a:rPr lang="de-DE" sz="2400" dirty="0" smtClean="0"/>
              <a:t>Test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microphysical</a:t>
            </a:r>
            <a:r>
              <a:rPr lang="de-DE" sz="2400" dirty="0" smtClean="0"/>
              <a:t> </a:t>
            </a:r>
            <a:r>
              <a:rPr lang="de-DE" sz="2400" dirty="0" err="1" smtClean="0"/>
              <a:t>probes</a:t>
            </a:r>
            <a:endParaRPr lang="de-DE" sz="2400" dirty="0" smtClean="0"/>
          </a:p>
          <a:p>
            <a:pPr marL="342900" indent="-342900">
              <a:buFontTx/>
              <a:buChar char="-"/>
            </a:pPr>
            <a:endParaRPr lang="de-DE" sz="2400" dirty="0"/>
          </a:p>
          <a:p>
            <a:pPr marL="342900" indent="-342900">
              <a:buFontTx/>
              <a:buChar char="-"/>
            </a:pPr>
            <a:endParaRPr lang="de-DE" sz="2400" dirty="0" smtClean="0"/>
          </a:p>
          <a:p>
            <a:r>
              <a:rPr lang="de-DE" sz="2400" dirty="0" err="1" smtClean="0"/>
              <a:t>Three</a:t>
            </a:r>
            <a:r>
              <a:rPr lang="de-DE" sz="2400" dirty="0" smtClean="0"/>
              <a:t> </a:t>
            </a:r>
            <a:r>
              <a:rPr lang="de-DE" sz="2400" dirty="0" err="1" smtClean="0"/>
              <a:t>flight</a:t>
            </a:r>
            <a:r>
              <a:rPr lang="de-DE" sz="2400" dirty="0" smtClean="0"/>
              <a:t> </a:t>
            </a:r>
            <a:r>
              <a:rPr lang="de-DE" sz="2400" dirty="0" err="1" smtClean="0"/>
              <a:t>segments</a:t>
            </a:r>
            <a:endParaRPr lang="de-DE" sz="2400" dirty="0" smtClean="0"/>
          </a:p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48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3924" r="80863" b="75346"/>
          <a:stretch/>
        </p:blipFill>
        <p:spPr>
          <a:xfrm>
            <a:off x="2564518" y="4382814"/>
            <a:ext cx="6999889" cy="213257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32579" y="5386178"/>
            <a:ext cx="23407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/>
              <a:t>165 NM </a:t>
            </a:r>
            <a:r>
              <a:rPr lang="de-DE" sz="2100" dirty="0" smtClean="0">
                <a:sym typeface="Wingdings" panose="05000000000000000000" pitchFamily="2" charset="2"/>
              </a:rPr>
              <a:t> 83 Min</a:t>
            </a:r>
          </a:p>
          <a:p>
            <a:r>
              <a:rPr lang="de-DE" sz="2100" dirty="0" smtClean="0">
                <a:sym typeface="Wingdings" panose="05000000000000000000" pitchFamily="2" charset="2"/>
              </a:rPr>
              <a:t>83 NM    42 Min</a:t>
            </a:r>
          </a:p>
          <a:p>
            <a:r>
              <a:rPr lang="de-DE" sz="2100" dirty="0" smtClean="0">
                <a:sym typeface="Wingdings" panose="05000000000000000000" pitchFamily="2" charset="2"/>
              </a:rPr>
              <a:t>145 NM  73 Min</a:t>
            </a:r>
            <a:endParaRPr lang="de-DE" sz="2100" dirty="0">
              <a:sym typeface="Wingdings" panose="05000000000000000000" pitchFamily="2" charset="2"/>
            </a:endParaRPr>
          </a:p>
          <a:p>
            <a:r>
              <a:rPr lang="de-DE" dirty="0" smtClean="0"/>
              <a:t>	      </a:t>
            </a:r>
            <a:r>
              <a:rPr lang="de-DE" sz="2100" b="1" dirty="0" smtClean="0"/>
              <a:t>198 Min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81662" y="1450206"/>
            <a:ext cx="5681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LYR </a:t>
            </a:r>
            <a:r>
              <a:rPr lang="de-DE" dirty="0" smtClean="0">
                <a:sym typeface="Wingdings" panose="05000000000000000000" pitchFamily="2" charset="2"/>
              </a:rPr>
              <a:t> W1 	</a:t>
            </a:r>
            <a:r>
              <a:rPr lang="de-DE" dirty="0" smtClean="0"/>
              <a:t>Wing-</a:t>
            </a:r>
            <a:r>
              <a:rPr lang="de-DE" dirty="0" err="1" smtClean="0"/>
              <a:t>by</a:t>
            </a:r>
            <a:r>
              <a:rPr lang="de-DE" dirty="0"/>
              <a:t>-</a:t>
            </a:r>
            <a:r>
              <a:rPr lang="de-DE" dirty="0" err="1" smtClean="0"/>
              <a:t>wing</a:t>
            </a:r>
            <a:r>
              <a:rPr lang="de-DE" dirty="0" smtClean="0"/>
              <a:t> </a:t>
            </a:r>
            <a:r>
              <a:rPr lang="de-DE" dirty="0" err="1"/>
              <a:t>flight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UFA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smtClean="0"/>
              <a:t>SZ</a:t>
            </a:r>
          </a:p>
          <a:p>
            <a:r>
              <a:rPr lang="de-DE" dirty="0" smtClean="0"/>
              <a:t>W2		</a:t>
            </a:r>
            <a:r>
              <a:rPr lang="de-DE" dirty="0" err="1" smtClean="0"/>
              <a:t>ive</a:t>
            </a:r>
            <a:r>
              <a:rPr lang="de-DE" dirty="0" smtClean="0"/>
              <a:t>-hole </a:t>
            </a:r>
            <a:r>
              <a:rPr lang="de-DE" dirty="0" err="1"/>
              <a:t>nose</a:t>
            </a:r>
            <a:r>
              <a:rPr lang="de-DE" dirty="0"/>
              <a:t> boom </a:t>
            </a:r>
            <a:r>
              <a:rPr lang="de-DE" dirty="0" err="1"/>
              <a:t>calibration</a:t>
            </a:r>
            <a:r>
              <a:rPr lang="de-DE" dirty="0"/>
              <a:t> </a:t>
            </a:r>
            <a:r>
              <a:rPr lang="de-DE" dirty="0" err="1" smtClean="0"/>
              <a:t>pattern</a:t>
            </a:r>
            <a:endParaRPr lang="de-DE" dirty="0" smtClean="0"/>
          </a:p>
          <a:p>
            <a:r>
              <a:rPr lang="de-DE" dirty="0" smtClean="0"/>
              <a:t>W1 </a:t>
            </a:r>
            <a:r>
              <a:rPr lang="de-DE" dirty="0" smtClean="0">
                <a:sym typeface="Wingdings" panose="05000000000000000000" pitchFamily="2" charset="2"/>
              </a:rPr>
              <a:t> W2	Radar/MW </a:t>
            </a:r>
            <a:r>
              <a:rPr lang="de-DE" dirty="0" err="1" smtClean="0">
                <a:sym typeface="Wingdings" panose="05000000000000000000" pitchFamily="2" charset="2"/>
              </a:rPr>
              <a:t>and</a:t>
            </a:r>
            <a:r>
              <a:rPr lang="de-DE" dirty="0" smtClean="0">
                <a:sym typeface="Wingdings" panose="05000000000000000000" pitchFamily="2" charset="2"/>
              </a:rPr>
              <a:t> Radiation </a:t>
            </a:r>
            <a:r>
              <a:rPr lang="de-DE" dirty="0" err="1" smtClean="0">
                <a:sym typeface="Wingdings" panose="05000000000000000000" pitchFamily="2" charset="2"/>
              </a:rPr>
              <a:t>calibration</a:t>
            </a:r>
            <a:endParaRPr lang="de-DE" dirty="0" smtClean="0">
              <a:sym typeface="Wingdings" panose="05000000000000000000" pitchFamily="2" charset="2"/>
            </a:endParaRPr>
          </a:p>
          <a:p>
            <a:r>
              <a:rPr lang="de-DE" dirty="0" smtClean="0">
                <a:sym typeface="Wingdings" panose="05000000000000000000" pitchFamily="2" charset="2"/>
              </a:rPr>
              <a:t>W2  LYR	Test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microphysical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probes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34"/>
          <a:stretch/>
        </p:blipFill>
        <p:spPr>
          <a:xfrm>
            <a:off x="152400" y="6508"/>
            <a:ext cx="5892265" cy="428605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49377" y="6472572"/>
            <a:ext cx="40575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00" dirty="0" smtClean="0"/>
              <a:t>Plus 45 Min </a:t>
            </a:r>
            <a:r>
              <a:rPr lang="de-DE" sz="2100" dirty="0" err="1" smtClean="0"/>
              <a:t>Nose</a:t>
            </a:r>
            <a:r>
              <a:rPr lang="de-DE" sz="2100" dirty="0" smtClean="0"/>
              <a:t>-Boom </a:t>
            </a:r>
            <a:r>
              <a:rPr lang="de-DE" sz="2100" dirty="0" err="1" smtClean="0"/>
              <a:t>Calibration</a:t>
            </a:r>
            <a:endParaRPr lang="de-DE" sz="2100" dirty="0"/>
          </a:p>
        </p:txBody>
      </p:sp>
    </p:spTree>
    <p:extLst>
      <p:ext uri="{BB962C8B-B14F-4D97-AF65-F5344CB8AC3E}">
        <p14:creationId xmlns:p14="http://schemas.microsoft.com/office/powerpoint/2010/main" val="49066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3359"/>
            <a:ext cx="8887986" cy="3858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3454528"/>
            <a:ext cx="8887986" cy="38587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780674" y="1510530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700 hPa</a:t>
            </a:r>
          </a:p>
          <a:p>
            <a:pPr algn="ctr"/>
            <a:r>
              <a:rPr lang="de-DE" sz="2400" b="1" dirty="0" smtClean="0"/>
              <a:t>09 UTC</a:t>
            </a:r>
            <a:endParaRPr lang="de-DE" sz="24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1769444" y="4752645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925 hPa</a:t>
            </a:r>
          </a:p>
          <a:p>
            <a:pPr algn="ctr"/>
            <a:r>
              <a:rPr lang="de-DE" sz="2400" b="1" dirty="0" smtClean="0"/>
              <a:t>09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8828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1590"/>
            <a:ext cx="8887986" cy="385877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3456306"/>
            <a:ext cx="8887986" cy="38587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80674" y="1510530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700 hPa</a:t>
            </a:r>
          </a:p>
          <a:p>
            <a:pPr algn="ctr"/>
            <a:r>
              <a:rPr lang="de-DE" sz="2400" b="1" dirty="0" smtClean="0"/>
              <a:t>12 UTC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769444" y="4752645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925 hPa</a:t>
            </a:r>
          </a:p>
          <a:p>
            <a:pPr algn="ctr"/>
            <a:r>
              <a:rPr lang="de-DE" sz="2400" b="1" dirty="0" smtClean="0"/>
              <a:t>12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8795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3364"/>
            <a:ext cx="8887986" cy="3858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3453650"/>
            <a:ext cx="8887986" cy="38587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80674" y="1510530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700 hPa</a:t>
            </a:r>
          </a:p>
          <a:p>
            <a:pPr algn="ctr"/>
            <a:r>
              <a:rPr lang="de-DE" sz="2400" b="1" dirty="0" smtClean="0"/>
              <a:t>15 UTC</a:t>
            </a:r>
            <a:endParaRPr lang="de-DE" sz="24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769444" y="4752645"/>
            <a:ext cx="1181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925 hPa</a:t>
            </a:r>
          </a:p>
          <a:p>
            <a:pPr algn="ctr"/>
            <a:r>
              <a:rPr lang="de-DE" sz="2400" b="1" dirty="0" smtClean="0"/>
              <a:t>15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2204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3363"/>
            <a:ext cx="8887986" cy="38587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63" y="4131188"/>
            <a:ext cx="8677673" cy="250546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34439" y="1510530"/>
            <a:ext cx="107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Clouds</a:t>
            </a:r>
          </a:p>
          <a:p>
            <a:pPr algn="ctr"/>
            <a:r>
              <a:rPr lang="de-DE" sz="2400" b="1" dirty="0" smtClean="0"/>
              <a:t>09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258368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-3360"/>
            <a:ext cx="8887986" cy="385877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63" y="4141698"/>
            <a:ext cx="8677673" cy="250546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34439" y="1510530"/>
            <a:ext cx="1074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Clouds</a:t>
            </a:r>
          </a:p>
          <a:p>
            <a:pPr algn="ctr"/>
            <a:r>
              <a:rPr lang="de-DE" sz="2400" b="1" dirty="0" smtClean="0"/>
              <a:t>12 UTC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6394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</Words>
  <Application>Microsoft Office PowerPoint</Application>
  <PresentationFormat>Breitbild</PresentationFormat>
  <Paragraphs>110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wendisch</dc:creator>
  <cp:lastModifiedBy>wendisch</cp:lastModifiedBy>
  <cp:revision>35</cp:revision>
  <dcterms:created xsi:type="dcterms:W3CDTF">2020-08-29T10:37:36Z</dcterms:created>
  <dcterms:modified xsi:type="dcterms:W3CDTF">2020-08-29T16:41:05Z</dcterms:modified>
</cp:coreProperties>
</file>