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70" r:id="rId2"/>
    <p:sldId id="271" r:id="rId3"/>
    <p:sldId id="272" r:id="rId4"/>
    <p:sldId id="273" r:id="rId5"/>
  </p:sldIdLst>
  <p:sldSz cx="6858000" cy="9906000" type="A4"/>
  <p:notesSz cx="6858000" cy="99472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27" autoAdjust="0"/>
    <p:restoredTop sz="90929"/>
  </p:normalViewPr>
  <p:slideViewPr>
    <p:cSldViewPr>
      <p:cViewPr varScale="1">
        <p:scale>
          <a:sx n="72" d="100"/>
          <a:sy n="72" d="100"/>
        </p:scale>
        <p:origin x="3252" y="6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27" tIns="48014" rIns="96027" bIns="48014" numCol="1" anchor="t" anchorCtr="0" compatLnSpc="1">
            <a:prstTxWarp prst="textNoShape">
              <a:avLst/>
            </a:prstTxWarp>
          </a:bodyPr>
          <a:lstStyle>
            <a:lvl1pPr defTabSz="960387" eaLnBrk="1" hangingPunct="1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27" tIns="48014" rIns="96027" bIns="48014" numCol="1" anchor="t" anchorCtr="0" compatLnSpc="1">
            <a:prstTxWarp prst="textNoShape">
              <a:avLst/>
            </a:prstTxWarp>
          </a:bodyPr>
          <a:lstStyle>
            <a:lvl1pPr algn="r" defTabSz="960387" eaLnBrk="1" hangingPunct="1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388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27" tIns="48014" rIns="96027" bIns="48014" numCol="1" anchor="b" anchorCtr="0" compatLnSpc="1">
            <a:prstTxWarp prst="textNoShape">
              <a:avLst/>
            </a:prstTxWarp>
          </a:bodyPr>
          <a:lstStyle>
            <a:lvl1pPr defTabSz="960387" eaLnBrk="1" hangingPunct="1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50388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27" tIns="48014" rIns="96027" bIns="48014" numCol="1" anchor="b" anchorCtr="0" compatLnSpc="1">
            <a:prstTxWarp prst="textNoShape">
              <a:avLst/>
            </a:prstTxWarp>
          </a:bodyPr>
          <a:lstStyle>
            <a:lvl1pPr algn="r" defTabSz="960387" eaLnBrk="1" hangingPunct="1">
              <a:defRPr sz="1300"/>
            </a:lvl1pPr>
          </a:lstStyle>
          <a:p>
            <a:pPr>
              <a:defRPr/>
            </a:pPr>
            <a:fld id="{226ECA0C-AF09-4827-A4DE-E8FAB951B3AD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4F514-D519-4BFC-9C04-EC84980330CD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62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AD3C-24BE-4878-B435-D4A4C8E5731A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675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ED7B-6D74-44AD-A48A-7A021045739E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372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9730-50E1-4D97-BC69-8B07C5EC4F89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088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B10F5-71AB-4E6E-9BE4-21962BDB1DF7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698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66D8F-BE86-4485-B589-7AFEB58978AC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865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EB0D-D30D-4BE5-B013-60FB2A141F47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969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1FEF9-0DAB-47EA-860B-8B5F6FA4FF4B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861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89C1-0C69-43C1-86C6-AF382A02F8BE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016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BB52-AB0A-41C3-8FCE-4ABBE50B045F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827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4CF2-EA7F-41A8-AB2D-9281AB7FB4CC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208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527050"/>
            <a:ext cx="59150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2636838"/>
            <a:ext cx="5915025" cy="62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D791E3-5F65-4CF2-8038-83B4D9C47DFF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/>
          <p:cNvCxnSpPr/>
          <p:nvPr/>
        </p:nvCxnSpPr>
        <p:spPr>
          <a:xfrm>
            <a:off x="1052736" y="488504"/>
            <a:ext cx="58052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1"/>
          <p:cNvSpPr>
            <a:spLocks noChangeArrowheads="1"/>
          </p:cNvSpPr>
          <p:nvPr/>
        </p:nvSpPr>
        <p:spPr bwMode="auto">
          <a:xfrm>
            <a:off x="5693856" y="44004"/>
            <a:ext cx="1000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POLAR </a:t>
            </a:r>
            <a:r>
              <a:rPr lang="de-DE" altLang="en-US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  <a:endParaRPr lang="de-DE" altLang="en-US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hteck 2"/>
          <p:cNvSpPr>
            <a:spLocks noChangeArrowheads="1"/>
          </p:cNvSpPr>
          <p:nvPr/>
        </p:nvSpPr>
        <p:spPr bwMode="auto">
          <a:xfrm>
            <a:off x="3068961" y="13420"/>
            <a:ext cx="2160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 smtClean="0">
                <a:latin typeface="Calibri" panose="020F0502020204030204" pitchFamily="34" charset="0"/>
              </a:rPr>
              <a:t>?? March 2021</a:t>
            </a:r>
            <a:endParaRPr lang="de-DE" altLang="en-US" dirty="0">
              <a:latin typeface="Calibri" panose="020F0502020204030204" pitchFamily="34" charset="0"/>
            </a:endParaRPr>
          </a:p>
        </p:txBody>
      </p:sp>
      <p:cxnSp>
        <p:nvCxnSpPr>
          <p:cNvPr id="6" name="Gerader Verbinder 5"/>
          <p:cNvCxnSpPr/>
          <p:nvPr/>
        </p:nvCxnSpPr>
        <p:spPr>
          <a:xfrm flipV="1">
            <a:off x="5517232" y="0"/>
            <a:ext cx="0" cy="488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" y="217540"/>
            <a:ext cx="864096" cy="819838"/>
          </a:xfrm>
          <a:prstGeom prst="rect">
            <a:avLst/>
          </a:prstGeom>
        </p:spPr>
      </p:pic>
      <p:sp>
        <p:nvSpPr>
          <p:cNvPr id="11" name="Rechteck 2"/>
          <p:cNvSpPr>
            <a:spLocks noChangeArrowheads="1"/>
          </p:cNvSpPr>
          <p:nvPr/>
        </p:nvSpPr>
        <p:spPr bwMode="auto">
          <a:xfrm>
            <a:off x="1051982" y="15330"/>
            <a:ext cx="418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 smtClean="0">
                <a:latin typeface="Calibri" panose="020F0502020204030204" pitchFamily="34" charset="0"/>
              </a:rPr>
              <a:t>Flight Plan </a:t>
            </a:r>
            <a:r>
              <a:rPr lang="de-DE" altLang="en-US" dirty="0" err="1" smtClean="0">
                <a:latin typeface="Calibri" panose="020F0502020204030204" pitchFamily="34" charset="0"/>
              </a:rPr>
              <a:t>for</a:t>
            </a:r>
            <a:r>
              <a:rPr lang="de-DE" altLang="en-US" dirty="0" smtClean="0">
                <a:latin typeface="Calibri" panose="020F0502020204030204" pitchFamily="34" charset="0"/>
              </a:rPr>
              <a:t>:</a:t>
            </a:r>
            <a:endParaRPr lang="de-DE" altLang="en-US" dirty="0">
              <a:latin typeface="Calibri" panose="020F0502020204030204" pitchFamily="34" charset="0"/>
            </a:endParaRPr>
          </a:p>
        </p:txBody>
      </p:sp>
      <p:cxnSp>
        <p:nvCxnSpPr>
          <p:cNvPr id="13" name="Gerader Verbinder 12"/>
          <p:cNvCxnSpPr/>
          <p:nvPr/>
        </p:nvCxnSpPr>
        <p:spPr>
          <a:xfrm>
            <a:off x="0" y="1352600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4"/>
          <p:cNvSpPr>
            <a:spLocks noChangeArrowheads="1"/>
          </p:cNvSpPr>
          <p:nvPr/>
        </p:nvSpPr>
        <p:spPr bwMode="auto">
          <a:xfrm>
            <a:off x="1073022" y="606888"/>
            <a:ext cx="2447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sz="1600" dirty="0" smtClean="0">
                <a:latin typeface="Calibri" panose="020F0502020204030204" pitchFamily="34" charset="0"/>
              </a:rPr>
              <a:t>Take </a:t>
            </a:r>
            <a:r>
              <a:rPr lang="de-DE" altLang="en-US" sz="1600" dirty="0">
                <a:latin typeface="Calibri" panose="020F0502020204030204" pitchFamily="34" charset="0"/>
              </a:rPr>
              <a:t>Off:    </a:t>
            </a:r>
            <a:r>
              <a:rPr lang="de-DE" altLang="en-US" sz="1600" dirty="0" smtClean="0">
                <a:latin typeface="Calibri" panose="020F0502020204030204" pitchFamily="34" charset="0"/>
              </a:rPr>
              <a:t>??:?? UTC</a:t>
            </a:r>
            <a:endParaRPr lang="de-DE" altLang="en-US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de-DE" altLang="en-US" sz="1600" dirty="0" smtClean="0">
                <a:latin typeface="Calibri" panose="020F0502020204030204" pitchFamily="34" charset="0"/>
              </a:rPr>
              <a:t>Duration</a:t>
            </a:r>
            <a:r>
              <a:rPr lang="de-DE" altLang="en-US" sz="1600" dirty="0">
                <a:latin typeface="Calibri" panose="020F0502020204030204" pitchFamily="34" charset="0"/>
              </a:rPr>
              <a:t>:   </a:t>
            </a:r>
            <a:r>
              <a:rPr lang="de-DE" altLang="en-US" sz="1600" dirty="0" smtClean="0">
                <a:latin typeface="Calibri" panose="020F0502020204030204" pitchFamily="34" charset="0"/>
              </a:rPr>
              <a:t>??.?? </a:t>
            </a:r>
            <a:r>
              <a:rPr lang="de-DE" altLang="en-US" sz="1600" dirty="0" err="1">
                <a:latin typeface="Calibri" panose="020F0502020204030204" pitchFamily="34" charset="0"/>
              </a:rPr>
              <a:t>Hours</a:t>
            </a:r>
            <a:endParaRPr lang="de-DE" alt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Rechteck 4"/>
          <p:cNvSpPr>
            <a:spLocks noChangeArrowheads="1"/>
          </p:cNvSpPr>
          <p:nvPr/>
        </p:nvSpPr>
        <p:spPr bwMode="auto">
          <a:xfrm>
            <a:off x="3895828" y="591261"/>
            <a:ext cx="12067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sz="1600" dirty="0" err="1" smtClean="0">
                <a:latin typeface="Calibri" panose="020F0502020204030204" pitchFamily="34" charset="0"/>
              </a:rPr>
              <a:t>Pilots</a:t>
            </a:r>
            <a:r>
              <a:rPr lang="de-DE" altLang="en-US" sz="1600" dirty="0" smtClean="0">
                <a:latin typeface="Calibri" panose="020F0502020204030204" pitchFamily="34" charset="0"/>
              </a:rPr>
              <a:t>:</a:t>
            </a:r>
            <a:endParaRPr lang="de-DE" altLang="en-US" sz="1600" dirty="0">
              <a:latin typeface="Calibri" panose="020F0502020204030204" pitchFamily="34" charset="0"/>
            </a:endParaRPr>
          </a:p>
        </p:txBody>
      </p:sp>
      <p:sp>
        <p:nvSpPr>
          <p:cNvPr id="17" name="Rechteck 4"/>
          <p:cNvSpPr>
            <a:spLocks noChangeArrowheads="1"/>
          </p:cNvSpPr>
          <p:nvPr/>
        </p:nvSpPr>
        <p:spPr bwMode="auto">
          <a:xfrm>
            <a:off x="5102574" y="591261"/>
            <a:ext cx="19991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sz="1600" dirty="0" smtClean="0">
                <a:latin typeface="Calibri" panose="020F0502020204030204" pitchFamily="34" charset="0"/>
              </a:rPr>
              <a:t>??</a:t>
            </a:r>
            <a:r>
              <a:rPr lang="de-DE" altLang="en-US" sz="1600" dirty="0">
                <a:latin typeface="Calibri" panose="020F0502020204030204" pitchFamily="34" charset="0"/>
              </a:rPr>
              <a:t>	</a:t>
            </a:r>
            <a:endParaRPr lang="de-DE" altLang="en-US" sz="16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de-DE" altLang="en-US" sz="1600" dirty="0" smtClean="0">
                <a:latin typeface="Calibri" panose="020F0502020204030204" pitchFamily="34" charset="0"/>
              </a:rPr>
              <a:t>??</a:t>
            </a:r>
            <a:endParaRPr lang="de-DE" altLang="en-US" sz="1600" dirty="0">
              <a:latin typeface="Calibri" panose="020F0502020204030204" pitchFamily="34" charset="0"/>
            </a:endParaRPr>
          </a:p>
        </p:txBody>
      </p:sp>
      <p:cxnSp>
        <p:nvCxnSpPr>
          <p:cNvPr id="18" name="Gerader Verbinder 17"/>
          <p:cNvCxnSpPr/>
          <p:nvPr/>
        </p:nvCxnSpPr>
        <p:spPr>
          <a:xfrm flipH="1" flipV="1">
            <a:off x="3616661" y="488504"/>
            <a:ext cx="1326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 flipV="1">
            <a:off x="1050803" y="0"/>
            <a:ext cx="0" cy="1352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0" y="3440832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3"/>
          <p:cNvSpPr txBox="1">
            <a:spLocks noChangeArrowheads="1"/>
          </p:cNvSpPr>
          <p:nvPr/>
        </p:nvSpPr>
        <p:spPr bwMode="auto">
          <a:xfrm>
            <a:off x="1846129" y="1496514"/>
            <a:ext cx="20063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8080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sz="1600" dirty="0" smtClean="0">
                <a:latin typeface="Calibri" panose="020F0502020204030204" pitchFamily="34" charset="0"/>
              </a:rPr>
              <a:t>Mission </a:t>
            </a:r>
            <a:r>
              <a:rPr lang="de-DE" altLang="en-US" sz="1600" dirty="0">
                <a:latin typeface="Calibri" panose="020F0502020204030204" pitchFamily="34" charset="0"/>
              </a:rPr>
              <a:t>PI	</a:t>
            </a:r>
            <a:r>
              <a:rPr lang="de-DE" altLang="en-US" sz="1600" dirty="0" smtClean="0">
                <a:latin typeface="Calibri" panose="020F0502020204030204" pitchFamily="34" charset="0"/>
              </a:rPr>
              <a:t>??</a:t>
            </a:r>
            <a:endParaRPr lang="de-DE" altLang="en-US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de-DE" altLang="en-US" sz="1600" dirty="0" smtClean="0">
                <a:latin typeface="Calibri" panose="020F0502020204030204" pitchFamily="34" charset="0"/>
              </a:rPr>
              <a:t>AWI</a:t>
            </a:r>
            <a:r>
              <a:rPr lang="de-DE" altLang="en-US" sz="1600" dirty="0">
                <a:latin typeface="Calibri" panose="020F0502020204030204" pitchFamily="34" charset="0"/>
              </a:rPr>
              <a:t>		</a:t>
            </a:r>
            <a:r>
              <a:rPr lang="de-DE" altLang="en-US" sz="1600" dirty="0" smtClean="0">
                <a:latin typeface="Calibri" panose="020F0502020204030204" pitchFamily="34" charset="0"/>
              </a:rPr>
              <a:t>??</a:t>
            </a:r>
          </a:p>
          <a:p>
            <a:pPr eaLnBrk="1" hangingPunct="1"/>
            <a:r>
              <a:rPr lang="de-DE" altLang="en-US" sz="1600" dirty="0" smtClean="0">
                <a:latin typeface="Calibri" panose="020F0502020204030204" pitchFamily="34" charset="0"/>
              </a:rPr>
              <a:t>AWI		??</a:t>
            </a:r>
            <a:endParaRPr lang="de-DE" altLang="en-US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de-DE" altLang="en-US" sz="1600" dirty="0" smtClean="0">
                <a:latin typeface="Calibri" panose="020F0502020204030204" pitchFamily="34" charset="0"/>
              </a:rPr>
              <a:t>Eagle/</a:t>
            </a:r>
            <a:r>
              <a:rPr lang="de-DE" altLang="en-US" sz="1600" dirty="0" err="1" smtClean="0">
                <a:latin typeface="Calibri" panose="020F0502020204030204" pitchFamily="34" charset="0"/>
              </a:rPr>
              <a:t>Hawk</a:t>
            </a:r>
            <a:r>
              <a:rPr lang="de-DE" altLang="en-US" sz="1600" dirty="0">
                <a:latin typeface="Calibri" panose="020F0502020204030204" pitchFamily="34" charset="0"/>
              </a:rPr>
              <a:t>	</a:t>
            </a:r>
            <a:r>
              <a:rPr lang="de-DE" altLang="en-US" sz="1600" dirty="0" smtClean="0">
                <a:latin typeface="Calibri" panose="020F0502020204030204" pitchFamily="34" charset="0"/>
              </a:rPr>
              <a:t>??</a:t>
            </a:r>
            <a:endParaRPr lang="de-DE" altLang="en-US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de-DE" altLang="en-US" sz="1600" dirty="0" err="1" smtClean="0">
                <a:latin typeface="Calibri" panose="020F0502020204030204" pitchFamily="34" charset="0"/>
              </a:rPr>
              <a:t>MiRAC</a:t>
            </a:r>
            <a:r>
              <a:rPr lang="de-DE" altLang="en-US" sz="1600" dirty="0">
                <a:latin typeface="Calibri" panose="020F0502020204030204" pitchFamily="34" charset="0"/>
              </a:rPr>
              <a:t>		</a:t>
            </a:r>
            <a:r>
              <a:rPr lang="de-DE" altLang="en-US" sz="1600" dirty="0" smtClean="0">
                <a:latin typeface="Calibri" panose="020F0502020204030204" pitchFamily="34" charset="0"/>
              </a:rPr>
              <a:t>??</a:t>
            </a:r>
            <a:endParaRPr lang="de-DE" altLang="en-US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de-DE" altLang="en-US" sz="1600" dirty="0" smtClean="0">
                <a:latin typeface="Calibri" panose="020F0502020204030204" pitchFamily="34" charset="0"/>
              </a:rPr>
              <a:t>PMS</a:t>
            </a:r>
            <a:r>
              <a:rPr lang="de-DE" altLang="en-US" sz="1600" dirty="0">
                <a:latin typeface="Calibri" panose="020F0502020204030204" pitchFamily="34" charset="0"/>
              </a:rPr>
              <a:t>		</a:t>
            </a:r>
            <a:r>
              <a:rPr lang="de-DE" altLang="en-US" sz="1600" dirty="0" smtClean="0">
                <a:latin typeface="Calibri" panose="020F0502020204030204" pitchFamily="34" charset="0"/>
              </a:rPr>
              <a:t>??</a:t>
            </a:r>
            <a:endParaRPr lang="de-DE" altLang="en-US" sz="1600" dirty="0">
              <a:latin typeface="Calibri" panose="020F0502020204030204" pitchFamily="34" charset="0"/>
            </a:endParaRPr>
          </a:p>
        </p:txBody>
      </p:sp>
      <p:sp>
        <p:nvSpPr>
          <p:cNvPr id="24" name="Rechteck 6"/>
          <p:cNvSpPr>
            <a:spLocks noChangeArrowheads="1"/>
          </p:cNvSpPr>
          <p:nvPr/>
        </p:nvSpPr>
        <p:spPr bwMode="auto">
          <a:xfrm>
            <a:off x="1859632" y="3699805"/>
            <a:ext cx="3657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746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746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6746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6746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6746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W1</a:t>
            </a:r>
            <a:r>
              <a:rPr lang="de-DE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de-DE" alt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80° 00' </a:t>
            </a:r>
            <a:r>
              <a:rPr lang="de-DE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N, </a:t>
            </a:r>
            <a:r>
              <a:rPr lang="de-DE" alt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15° 00' </a:t>
            </a:r>
            <a:r>
              <a:rPr lang="de-DE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endParaRPr lang="de-DE" altLang="en-US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de-DE" altLang="en-US" sz="1400" b="1" dirty="0" smtClean="0">
                <a:latin typeface="Calibri" panose="020F0502020204030204" pitchFamily="34" charset="0"/>
              </a:rPr>
              <a:t>W2</a:t>
            </a:r>
            <a:r>
              <a:rPr lang="de-DE" altLang="en-US" sz="1400" dirty="0">
                <a:latin typeface="Calibri" panose="020F0502020204030204" pitchFamily="34" charset="0"/>
              </a:rPr>
              <a:t>: </a:t>
            </a:r>
            <a:r>
              <a:rPr lang="de-DE" altLang="en-US" sz="1400" dirty="0" smtClean="0">
                <a:latin typeface="Calibri" panose="020F0502020204030204" pitchFamily="34" charset="0"/>
              </a:rPr>
              <a:t>82° 30' </a:t>
            </a:r>
            <a:r>
              <a:rPr lang="de-DE" altLang="en-US" sz="1400" dirty="0">
                <a:latin typeface="Calibri" panose="020F0502020204030204" pitchFamily="34" charset="0"/>
              </a:rPr>
              <a:t>N,  </a:t>
            </a:r>
            <a:r>
              <a:rPr lang="de-DE" altLang="en-US" sz="1400" dirty="0" smtClean="0">
                <a:latin typeface="Calibri" panose="020F0502020204030204" pitchFamily="34" charset="0"/>
              </a:rPr>
              <a:t>   3° 00' </a:t>
            </a:r>
            <a:r>
              <a:rPr lang="de-DE" altLang="en-US" sz="1400" dirty="0">
                <a:latin typeface="Calibri" panose="020F0502020204030204" pitchFamily="34" charset="0"/>
              </a:rPr>
              <a:t>E </a:t>
            </a:r>
          </a:p>
          <a:p>
            <a:pPr eaLnBrk="1" hangingPunct="1"/>
            <a:r>
              <a:rPr lang="de-DE" altLang="en-US" sz="1400" b="1" dirty="0" smtClean="0">
                <a:latin typeface="Calibri" panose="020F0502020204030204" pitchFamily="34" charset="0"/>
              </a:rPr>
              <a:t>W3</a:t>
            </a:r>
            <a:r>
              <a:rPr lang="de-DE" altLang="en-US" sz="1400" dirty="0" smtClean="0">
                <a:latin typeface="Calibri" panose="020F0502020204030204" pitchFamily="34" charset="0"/>
              </a:rPr>
              <a:t>: 82° 30' N,     1° 20' E</a:t>
            </a:r>
          </a:p>
          <a:p>
            <a:pPr eaLnBrk="1" hangingPunct="1"/>
            <a:r>
              <a:rPr lang="de-DE" altLang="en-US" sz="1400" b="1" dirty="0" smtClean="0">
                <a:latin typeface="Calibri" panose="020F0502020204030204" pitchFamily="34" charset="0"/>
              </a:rPr>
              <a:t>W4</a:t>
            </a:r>
            <a:r>
              <a:rPr lang="de-DE" altLang="en-US" sz="1400" dirty="0" smtClean="0">
                <a:latin typeface="Calibri" panose="020F0502020204030204" pitchFamily="34" charset="0"/>
              </a:rPr>
              <a:t>: 81° 40</a:t>
            </a:r>
            <a:r>
              <a:rPr lang="de-DE" altLang="en-US" sz="1400" dirty="0">
                <a:latin typeface="Calibri" panose="020F0502020204030204" pitchFamily="34" charset="0"/>
              </a:rPr>
              <a:t>' N,     </a:t>
            </a:r>
            <a:r>
              <a:rPr lang="de-DE" altLang="en-US" sz="1400" dirty="0" smtClean="0">
                <a:latin typeface="Calibri" panose="020F0502020204030204" pitchFamily="34" charset="0"/>
              </a:rPr>
              <a:t>8° 00</a:t>
            </a:r>
            <a:r>
              <a:rPr lang="de-DE" altLang="en-US" sz="1400" dirty="0">
                <a:latin typeface="Calibri" panose="020F0502020204030204" pitchFamily="34" charset="0"/>
              </a:rPr>
              <a:t>' E</a:t>
            </a:r>
          </a:p>
          <a:p>
            <a:pPr eaLnBrk="1" hangingPunct="1"/>
            <a:r>
              <a:rPr lang="de-DE" altLang="en-US" sz="1400" b="1" dirty="0" smtClean="0">
                <a:latin typeface="Calibri" panose="020F0502020204030204" pitchFamily="34" charset="0"/>
              </a:rPr>
              <a:t>W5</a:t>
            </a:r>
            <a:r>
              <a:rPr lang="de-DE" altLang="en-US" sz="1400" dirty="0" smtClean="0">
                <a:latin typeface="Calibri" panose="020F0502020204030204" pitchFamily="34" charset="0"/>
              </a:rPr>
              <a:t>: 81° 40</a:t>
            </a:r>
            <a:r>
              <a:rPr lang="de-DE" altLang="en-US" sz="1400" dirty="0">
                <a:latin typeface="Calibri" panose="020F0502020204030204" pitchFamily="34" charset="0"/>
              </a:rPr>
              <a:t>' N,     </a:t>
            </a:r>
            <a:r>
              <a:rPr lang="de-DE" altLang="en-US" sz="1400" dirty="0" smtClean="0">
                <a:latin typeface="Calibri" panose="020F0502020204030204" pitchFamily="34" charset="0"/>
              </a:rPr>
              <a:t>6° 48' E</a:t>
            </a:r>
            <a:endParaRPr lang="de-DE" altLang="en-US" sz="1400" dirty="0">
              <a:latin typeface="Calibri" panose="020F0502020204030204" pitchFamily="34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/>
          <a:srcRect r="14644"/>
          <a:stretch/>
        </p:blipFill>
        <p:spPr>
          <a:xfrm>
            <a:off x="1550104" y="6537176"/>
            <a:ext cx="4094658" cy="3131474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66880" y="3567369"/>
            <a:ext cx="158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dirty="0" err="1">
                <a:latin typeface="Calibri" panose="020F0502020204030204" pitchFamily="34" charset="0"/>
              </a:rPr>
              <a:t>Waypoints</a:t>
            </a:r>
            <a:r>
              <a:rPr lang="de-DE" altLang="en-US" dirty="0">
                <a:latin typeface="Calibri" panose="020F0502020204030204" pitchFamily="34" charset="0"/>
              </a:rPr>
              <a:t>:</a:t>
            </a:r>
            <a:endParaRPr lang="en-GB" dirty="0"/>
          </a:p>
        </p:txBody>
      </p:sp>
      <p:sp>
        <p:nvSpPr>
          <p:cNvPr id="27" name="Rechteck 26"/>
          <p:cNvSpPr/>
          <p:nvPr/>
        </p:nvSpPr>
        <p:spPr>
          <a:xfrm>
            <a:off x="66880" y="1436990"/>
            <a:ext cx="905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dirty="0" smtClean="0">
                <a:latin typeface="Calibri" panose="020F0502020204030204" pitchFamily="34" charset="0"/>
              </a:rPr>
              <a:t>Crew:</a:t>
            </a:r>
            <a:endParaRPr lang="en-GB" dirty="0"/>
          </a:p>
        </p:txBody>
      </p:sp>
      <p:sp>
        <p:nvSpPr>
          <p:cNvPr id="28" name="Rechteck 27"/>
          <p:cNvSpPr/>
          <p:nvPr/>
        </p:nvSpPr>
        <p:spPr>
          <a:xfrm>
            <a:off x="115355" y="5817096"/>
            <a:ext cx="20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dirty="0" err="1" smtClean="0">
                <a:latin typeface="Calibri" panose="020F0502020204030204" pitchFamily="34" charset="0"/>
              </a:rPr>
              <a:t>Overview</a:t>
            </a:r>
            <a:r>
              <a:rPr lang="de-DE" altLang="en-US" dirty="0" smtClean="0">
                <a:latin typeface="Calibri" panose="020F0502020204030204" pitchFamily="34" charset="0"/>
              </a:rPr>
              <a:t> </a:t>
            </a:r>
            <a:r>
              <a:rPr lang="de-DE" altLang="en-US" dirty="0" err="1" smtClean="0">
                <a:latin typeface="Calibri" panose="020F0502020204030204" pitchFamily="34" charset="0"/>
              </a:rPr>
              <a:t>Map</a:t>
            </a:r>
            <a:r>
              <a:rPr lang="de-DE" altLang="en-US" dirty="0" smtClean="0">
                <a:latin typeface="Calibri" panose="020F0502020204030204" pitchFamily="34" charset="0"/>
              </a:rPr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68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4697" y="523681"/>
            <a:ext cx="2009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dirty="0" err="1" smtClean="0">
                <a:latin typeface="Calibri" panose="020F0502020204030204" pitchFamily="34" charset="0"/>
              </a:rPr>
              <a:t>Detailled</a:t>
            </a:r>
            <a:r>
              <a:rPr lang="de-DE" altLang="en-US" dirty="0" smtClean="0">
                <a:latin typeface="Calibri" panose="020F0502020204030204" pitchFamily="34" charset="0"/>
              </a:rPr>
              <a:t> </a:t>
            </a:r>
            <a:r>
              <a:rPr lang="de-DE" altLang="en-US" dirty="0" err="1" smtClean="0">
                <a:latin typeface="Calibri" panose="020F0502020204030204" pitchFamily="34" charset="0"/>
              </a:rPr>
              <a:t>Map</a:t>
            </a:r>
            <a:r>
              <a:rPr lang="de-DE" altLang="en-US" dirty="0" smtClean="0">
                <a:latin typeface="Calibri" panose="020F0502020204030204" pitchFamily="34" charset="0"/>
              </a:rPr>
              <a:t>:</a:t>
            </a:r>
            <a:endParaRPr lang="en-GB" dirty="0"/>
          </a:p>
        </p:txBody>
      </p:sp>
      <p:grpSp>
        <p:nvGrpSpPr>
          <p:cNvPr id="27" name="Gruppieren 26"/>
          <p:cNvGrpSpPr>
            <a:grpSpLocks noChangeAspect="1"/>
          </p:cNvGrpSpPr>
          <p:nvPr/>
        </p:nvGrpSpPr>
        <p:grpSpPr>
          <a:xfrm>
            <a:off x="226878" y="948259"/>
            <a:ext cx="5794410" cy="4431394"/>
            <a:chOff x="226878" y="948259"/>
            <a:chExt cx="5794410" cy="4431394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2"/>
            <a:srcRect r="14644"/>
            <a:stretch/>
          </p:blipFill>
          <p:spPr>
            <a:xfrm>
              <a:off x="226878" y="948259"/>
              <a:ext cx="5794410" cy="4431394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/>
          </p:nvSpPr>
          <p:spPr>
            <a:xfrm>
              <a:off x="3861048" y="1479481"/>
              <a:ext cx="157505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Ellipse 3"/>
            <p:cNvSpPr/>
            <p:nvPr/>
          </p:nvSpPr>
          <p:spPr>
            <a:xfrm>
              <a:off x="3429000" y="344083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Ellipse 4"/>
            <p:cNvSpPr/>
            <p:nvPr/>
          </p:nvSpPr>
          <p:spPr>
            <a:xfrm>
              <a:off x="2852936" y="279276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Ellipse 5"/>
            <p:cNvSpPr/>
            <p:nvPr/>
          </p:nvSpPr>
          <p:spPr>
            <a:xfrm>
              <a:off x="2564904" y="250472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Ellipse 6"/>
            <p:cNvSpPr/>
            <p:nvPr/>
          </p:nvSpPr>
          <p:spPr>
            <a:xfrm>
              <a:off x="2276872" y="221669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Ellipse 7"/>
            <p:cNvSpPr/>
            <p:nvPr/>
          </p:nvSpPr>
          <p:spPr>
            <a:xfrm>
              <a:off x="2060848" y="207268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Ellipse 8"/>
            <p:cNvSpPr/>
            <p:nvPr/>
          </p:nvSpPr>
          <p:spPr>
            <a:xfrm>
              <a:off x="3140968" y="308079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Ellipse 9"/>
            <p:cNvSpPr/>
            <p:nvPr/>
          </p:nvSpPr>
          <p:spPr>
            <a:xfrm>
              <a:off x="2492896" y="2576736"/>
              <a:ext cx="72008" cy="7200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754861" y="2864768"/>
              <a:ext cx="72008" cy="7200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068960" y="3152800"/>
              <a:ext cx="72008" cy="7200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Ellipse 12"/>
            <p:cNvSpPr/>
            <p:nvPr/>
          </p:nvSpPr>
          <p:spPr>
            <a:xfrm>
              <a:off x="3284984" y="3440832"/>
              <a:ext cx="72008" cy="7200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Ellipse 13"/>
            <p:cNvSpPr/>
            <p:nvPr/>
          </p:nvSpPr>
          <p:spPr>
            <a:xfrm>
              <a:off x="3933056" y="1596331"/>
              <a:ext cx="144016" cy="13563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4149080" y="1479481"/>
              <a:ext cx="12870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en-US" sz="1800" dirty="0" smtClean="0">
                  <a:latin typeface="Calibri" panose="020F0502020204030204" pitchFamily="34" charset="0"/>
                </a:rPr>
                <a:t>Drop Sonde</a:t>
              </a:r>
              <a:endParaRPr lang="en-GB" sz="1800" dirty="0"/>
            </a:p>
          </p:txBody>
        </p:sp>
      </p:grp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35669" y="5781794"/>
            <a:ext cx="6370637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en-US" sz="1400" dirty="0" smtClean="0">
                <a:latin typeface="Calibri" panose="020F0502020204030204" pitchFamily="34" charset="0"/>
              </a:rPr>
              <a:t> </a:t>
            </a:r>
            <a:endParaRPr lang="en-GB" altLang="en-US" sz="1400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de-DE" altLang="en-US" sz="1400" b="1" dirty="0" smtClean="0">
                <a:latin typeface="Calibri" panose="020F0502020204030204" pitchFamily="34" charset="0"/>
              </a:rPr>
              <a:t>LYR – W1  </a:t>
            </a:r>
            <a:r>
              <a:rPr lang="de-DE" altLang="en-US" sz="1400" dirty="0" err="1" smtClean="0">
                <a:latin typeface="Calibri" panose="020F0502020204030204" pitchFamily="34" charset="0"/>
              </a:rPr>
              <a:t>ascend</a:t>
            </a:r>
            <a:r>
              <a:rPr lang="de-DE" altLang="en-US" sz="1400" dirty="0" smtClean="0">
                <a:latin typeface="Calibri" panose="020F0502020204030204" pitchFamily="34" charset="0"/>
              </a:rPr>
              <a:t> FL 100: 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105 NM @</a:t>
            </a:r>
            <a:r>
              <a:rPr lang="de-DE" altLang="en-US" sz="1400" b="1" dirty="0" err="1" smtClean="0">
                <a:latin typeface="Calibri" panose="020F0502020204030204" pitchFamily="34" charset="0"/>
              </a:rPr>
              <a:t>cruising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 </a:t>
            </a:r>
            <a:r>
              <a:rPr lang="de-DE" altLang="en-US" sz="1400" b="1" dirty="0" err="1" smtClean="0">
                <a:latin typeface="Calibri" panose="020F0502020204030204" pitchFamily="34" charset="0"/>
              </a:rPr>
              <a:t>speed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		40 min</a:t>
            </a:r>
          </a:p>
          <a:p>
            <a:pPr eaLnBrk="1" hangingPunct="1">
              <a:defRPr/>
            </a:pPr>
            <a:r>
              <a:rPr lang="de-DE" altLang="en-US" sz="1400" b="1" dirty="0">
                <a:latin typeface="Calibri" panose="020F0502020204030204" pitchFamily="34" charset="0"/>
              </a:rPr>
              <a:t>W1 – W2 </a:t>
            </a:r>
            <a:r>
              <a:rPr lang="de-DE" altLang="en-US" sz="1400" dirty="0">
                <a:latin typeface="Calibri" panose="020F0502020204030204" pitchFamily="34" charset="0"/>
              </a:rPr>
              <a:t>at </a:t>
            </a:r>
            <a:r>
              <a:rPr lang="de-DE" altLang="en-US" sz="1400" dirty="0" smtClean="0">
                <a:latin typeface="Calibri" panose="020F0502020204030204" pitchFamily="34" charset="0"/>
              </a:rPr>
              <a:t>FL 100: 1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85 </a:t>
            </a:r>
            <a:r>
              <a:rPr lang="de-DE" altLang="en-US" sz="1400" b="1" dirty="0">
                <a:latin typeface="Calibri" panose="020F0502020204030204" pitchFamily="34" charset="0"/>
              </a:rPr>
              <a:t>NM 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@</a:t>
            </a:r>
            <a:r>
              <a:rPr lang="de-DE" altLang="en-US" sz="1400" b="1" dirty="0" err="1" smtClean="0">
                <a:latin typeface="Calibri" panose="020F0502020204030204" pitchFamily="34" charset="0"/>
              </a:rPr>
              <a:t>cruising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 </a:t>
            </a:r>
            <a:r>
              <a:rPr lang="de-DE" altLang="en-US" sz="1400" b="1" dirty="0" err="1" smtClean="0">
                <a:latin typeface="Calibri" panose="020F0502020204030204" pitchFamily="34" charset="0"/>
              </a:rPr>
              <a:t>speed</a:t>
            </a:r>
            <a:r>
              <a:rPr lang="de-DE" altLang="en-US" sz="1400" b="1" dirty="0">
                <a:latin typeface="Calibri" panose="020F0502020204030204" pitchFamily="34" charset="0"/>
              </a:rPr>
              <a:t>			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70 </a:t>
            </a:r>
            <a:r>
              <a:rPr lang="de-DE" altLang="en-US" sz="1400" b="1" dirty="0">
                <a:latin typeface="Calibri" panose="020F0502020204030204" pitchFamily="34" charset="0"/>
              </a:rPr>
              <a:t>min</a:t>
            </a:r>
          </a:p>
          <a:p>
            <a:pPr eaLnBrk="1" hangingPunct="1">
              <a:defRPr/>
            </a:pPr>
            <a:endParaRPr lang="de-DE" altLang="en-US" sz="1400" b="1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de-DE" altLang="en-US" sz="1400" b="1" dirty="0" smtClean="0">
                <a:latin typeface="Calibri" panose="020F0502020204030204" pitchFamily="34" charset="0"/>
              </a:rPr>
              <a:t>W2 </a:t>
            </a:r>
            <a:r>
              <a:rPr lang="de-DE" altLang="en-US" sz="1400" b="1" dirty="0">
                <a:latin typeface="Calibri" panose="020F0502020204030204" pitchFamily="34" charset="0"/>
              </a:rPr>
              <a:t>– 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W3 </a:t>
            </a:r>
            <a:r>
              <a:rPr lang="de-DE" altLang="en-US" sz="1400" dirty="0" err="1" smtClean="0">
                <a:latin typeface="Calibri" panose="020F0502020204030204" pitchFamily="34" charset="0"/>
              </a:rPr>
              <a:t>descend</a:t>
            </a:r>
            <a:r>
              <a:rPr lang="de-DE" altLang="en-US" sz="1400" dirty="0" smtClean="0">
                <a:latin typeface="Calibri" panose="020F0502020204030204" pitchFamily="34" charset="0"/>
              </a:rPr>
              <a:t> </a:t>
            </a:r>
            <a:r>
              <a:rPr lang="de-DE" altLang="en-US" sz="1400" dirty="0" err="1" smtClean="0">
                <a:latin typeface="Calibri" panose="020F0502020204030204" pitchFamily="34" charset="0"/>
              </a:rPr>
              <a:t>to</a:t>
            </a:r>
            <a:r>
              <a:rPr lang="de-DE" altLang="en-US" sz="1400" dirty="0" smtClean="0">
                <a:latin typeface="Calibri" panose="020F0502020204030204" pitchFamily="34" charset="0"/>
              </a:rPr>
              <a:t> </a:t>
            </a:r>
            <a:r>
              <a:rPr lang="de-DE" altLang="en-US" sz="1400" dirty="0" err="1" smtClean="0">
                <a:latin typeface="Calibri" panose="020F0502020204030204" pitchFamily="34" charset="0"/>
              </a:rPr>
              <a:t>cloud</a:t>
            </a:r>
            <a:r>
              <a:rPr lang="de-DE" altLang="en-US" sz="1400" dirty="0" smtClean="0">
                <a:latin typeface="Calibri" panose="020F0502020204030204" pitchFamily="34" charset="0"/>
              </a:rPr>
              <a:t> top </a:t>
            </a:r>
            <a:r>
              <a:rPr lang="de-DE" altLang="en-US" sz="1400" dirty="0" err="1" smtClean="0">
                <a:latin typeface="Calibri" panose="020F0502020204030204" pitchFamily="34" charset="0"/>
              </a:rPr>
              <a:t>with</a:t>
            </a:r>
            <a:r>
              <a:rPr lang="de-DE" altLang="en-US" sz="1400" dirty="0" smtClean="0">
                <a:latin typeface="Calibri" panose="020F0502020204030204" pitchFamily="34" charset="0"/>
              </a:rPr>
              <a:t> 2,000 </a:t>
            </a:r>
            <a:r>
              <a:rPr lang="de-DE" altLang="en-US" sz="1400" dirty="0" err="1" smtClean="0">
                <a:latin typeface="Calibri" panose="020F0502020204030204" pitchFamily="34" charset="0"/>
              </a:rPr>
              <a:t>ft</a:t>
            </a:r>
            <a:r>
              <a:rPr lang="de-DE" altLang="en-US" sz="1400" dirty="0" smtClean="0">
                <a:latin typeface="Calibri" panose="020F0502020204030204" pitchFamily="34" charset="0"/>
              </a:rPr>
              <a:t>/min (</a:t>
            </a:r>
            <a:r>
              <a:rPr lang="de-DE" altLang="en-US" sz="1400" dirty="0" err="1" smtClean="0">
                <a:latin typeface="Calibri" panose="020F0502020204030204" pitchFamily="34" charset="0"/>
              </a:rPr>
              <a:t>inside</a:t>
            </a:r>
            <a:r>
              <a:rPr lang="de-DE" altLang="en-US" sz="1400" dirty="0" smtClean="0">
                <a:latin typeface="Calibri" panose="020F0502020204030204" pitchFamily="34" charset="0"/>
              </a:rPr>
              <a:t> </a:t>
            </a:r>
            <a:r>
              <a:rPr lang="de-DE" altLang="en-US" sz="1400" dirty="0" err="1" smtClean="0">
                <a:latin typeface="Calibri" panose="020F0502020204030204" pitchFamily="34" charset="0"/>
              </a:rPr>
              <a:t>cloud</a:t>
            </a:r>
            <a:r>
              <a:rPr lang="de-DE" altLang="en-US" sz="1400" dirty="0" smtClean="0">
                <a:latin typeface="Calibri" panose="020F0502020204030204" pitchFamily="34" charset="0"/>
              </a:rPr>
              <a:t> 500 </a:t>
            </a:r>
            <a:r>
              <a:rPr lang="de-DE" altLang="en-US" sz="1400" dirty="0" err="1" smtClean="0">
                <a:latin typeface="Calibri" panose="020F0502020204030204" pitchFamily="34" charset="0"/>
              </a:rPr>
              <a:t>ft</a:t>
            </a:r>
            <a:r>
              <a:rPr lang="de-DE" altLang="en-US" sz="1400" dirty="0" smtClean="0">
                <a:latin typeface="Calibri" panose="020F0502020204030204" pitchFamily="34" charset="0"/>
              </a:rPr>
              <a:t>/min)	15 min</a:t>
            </a:r>
          </a:p>
          <a:p>
            <a:pPr eaLnBrk="1" hangingPunct="1">
              <a:defRPr/>
            </a:pPr>
            <a:endParaRPr lang="de-DE" altLang="en-US" sz="1400" b="1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de-DE" altLang="en-US" sz="1400" b="1" dirty="0" smtClean="0">
                <a:latin typeface="Calibri" panose="020F0502020204030204" pitchFamily="34" charset="0"/>
              </a:rPr>
              <a:t>W3 </a:t>
            </a:r>
            <a:r>
              <a:rPr lang="de-DE" altLang="en-US" sz="14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 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W2 </a:t>
            </a:r>
            <a:r>
              <a:rPr lang="de-DE" altLang="en-US" sz="1400" dirty="0" smtClean="0">
                <a:latin typeface="Calibri" panose="020F0502020204030204" pitchFamily="34" charset="0"/>
              </a:rPr>
              <a:t>different </a:t>
            </a:r>
            <a:r>
              <a:rPr lang="de-DE" altLang="en-US" sz="1400" dirty="0" err="1" smtClean="0">
                <a:latin typeface="Calibri" panose="020F0502020204030204" pitchFamily="34" charset="0"/>
              </a:rPr>
              <a:t>levels</a:t>
            </a:r>
            <a:r>
              <a:rPr lang="de-DE" altLang="en-US" sz="1400" dirty="0" smtClean="0">
                <a:latin typeface="Calibri" panose="020F0502020204030204" pitchFamily="34" charset="0"/>
              </a:rPr>
              <a:t> </a:t>
            </a:r>
            <a:r>
              <a:rPr lang="de-DE" altLang="en-US" sz="1400" dirty="0" err="1" smtClean="0">
                <a:latin typeface="Calibri" panose="020F0502020204030204" pitchFamily="34" charset="0"/>
              </a:rPr>
              <a:t>from</a:t>
            </a:r>
            <a:r>
              <a:rPr lang="de-DE" altLang="en-US" sz="1400" dirty="0" smtClean="0">
                <a:latin typeface="Calibri" panose="020F0502020204030204" pitchFamily="34" charset="0"/>
              </a:rPr>
              <a:t> </a:t>
            </a:r>
            <a:r>
              <a:rPr lang="de-DE" altLang="en-US" sz="1400" dirty="0" err="1" smtClean="0">
                <a:latin typeface="Calibri" panose="020F0502020204030204" pitchFamily="34" charset="0"/>
              </a:rPr>
              <a:t>below</a:t>
            </a:r>
            <a:r>
              <a:rPr lang="de-DE" altLang="en-US" sz="1400" dirty="0" smtClean="0">
                <a:latin typeface="Calibri" panose="020F0502020204030204" pitchFamily="34" charset="0"/>
              </a:rPr>
              <a:t>: 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10 </a:t>
            </a:r>
            <a:r>
              <a:rPr lang="de-DE" altLang="en-US" sz="1400" b="1" dirty="0">
                <a:latin typeface="Calibri" panose="020F0502020204030204" pitchFamily="34" charset="0"/>
              </a:rPr>
              <a:t>NM @120kn		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40 </a:t>
            </a:r>
            <a:r>
              <a:rPr lang="de-DE" altLang="en-US" sz="1400" b="1" dirty="0">
                <a:latin typeface="Calibri" panose="020F0502020204030204" pitchFamily="34" charset="0"/>
              </a:rPr>
              <a:t>min</a:t>
            </a:r>
          </a:p>
          <a:p>
            <a:pPr eaLnBrk="1" hangingPunct="1">
              <a:defRPr/>
            </a:pPr>
            <a:endParaRPr lang="de-DE" altLang="en-US" sz="1400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de-DE" altLang="en-US" sz="1400" b="1" dirty="0" smtClean="0">
                <a:latin typeface="Calibri" panose="020F0502020204030204" pitchFamily="34" charset="0"/>
              </a:rPr>
              <a:t>W2 –W4  </a:t>
            </a:r>
            <a:r>
              <a:rPr lang="de-DE" altLang="en-US" sz="1400" dirty="0" err="1" smtClean="0">
                <a:latin typeface="Calibri" panose="020F0502020204030204" pitchFamily="34" charset="0"/>
              </a:rPr>
              <a:t>saw</a:t>
            </a:r>
            <a:r>
              <a:rPr lang="de-DE" altLang="en-US" sz="1400" dirty="0" smtClean="0">
                <a:latin typeface="Calibri" panose="020F0502020204030204" pitchFamily="34" charset="0"/>
              </a:rPr>
              <a:t> </a:t>
            </a:r>
            <a:r>
              <a:rPr lang="de-DE" altLang="en-US" sz="1400" dirty="0" err="1" smtClean="0">
                <a:latin typeface="Calibri" panose="020F0502020204030204" pitchFamily="34" charset="0"/>
              </a:rPr>
              <a:t>tooth</a:t>
            </a:r>
            <a:r>
              <a:rPr lang="de-DE" altLang="en-US" sz="1400" dirty="0" smtClean="0">
                <a:latin typeface="Calibri" panose="020F0502020204030204" pitchFamily="34" charset="0"/>
              </a:rPr>
              <a:t> </a:t>
            </a:r>
            <a:r>
              <a:rPr lang="de-DE" altLang="en-US" sz="1400" dirty="0" err="1" smtClean="0">
                <a:latin typeface="Calibri" panose="020F0502020204030204" pitchFamily="34" charset="0"/>
              </a:rPr>
              <a:t>trough</a:t>
            </a:r>
            <a:r>
              <a:rPr lang="de-DE" altLang="en-US" sz="1400" dirty="0" smtClean="0">
                <a:latin typeface="Calibri" panose="020F0502020204030204" pitchFamily="34" charset="0"/>
              </a:rPr>
              <a:t> </a:t>
            </a:r>
            <a:r>
              <a:rPr lang="de-DE" altLang="en-US" sz="1400" dirty="0" err="1" smtClean="0">
                <a:latin typeface="Calibri" panose="020F0502020204030204" pitchFamily="34" charset="0"/>
              </a:rPr>
              <a:t>clouds</a:t>
            </a:r>
            <a:r>
              <a:rPr lang="de-DE" altLang="en-US" sz="1400" dirty="0" smtClean="0">
                <a:latin typeface="Calibri" panose="020F0502020204030204" pitchFamily="34" charset="0"/>
              </a:rPr>
              <a:t>: 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65 </a:t>
            </a:r>
            <a:r>
              <a:rPr lang="de-DE" altLang="en-US" sz="1400" b="1" dirty="0">
                <a:latin typeface="Calibri" panose="020F0502020204030204" pitchFamily="34" charset="0"/>
              </a:rPr>
              <a:t>NM @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140kn</a:t>
            </a:r>
            <a:r>
              <a:rPr lang="de-DE" altLang="en-US" sz="1400" b="1" dirty="0">
                <a:latin typeface="Calibri" panose="020F0502020204030204" pitchFamily="34" charset="0"/>
              </a:rPr>
              <a:t>		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35 min</a:t>
            </a:r>
          </a:p>
          <a:p>
            <a:pPr eaLnBrk="1" hangingPunct="1">
              <a:defRPr/>
            </a:pPr>
            <a:endParaRPr lang="de-DE" altLang="en-US" sz="1400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de-DE" altLang="en-US" sz="1400" b="1" dirty="0" smtClean="0">
                <a:latin typeface="Calibri" panose="020F0502020204030204" pitchFamily="34" charset="0"/>
              </a:rPr>
              <a:t>W4 </a:t>
            </a:r>
            <a:r>
              <a:rPr lang="de-DE" altLang="en-US" sz="14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 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W5 </a:t>
            </a:r>
            <a:r>
              <a:rPr lang="de-DE" altLang="en-US" sz="1400" dirty="0">
                <a:latin typeface="Calibri" panose="020F0502020204030204" pitchFamily="34" charset="0"/>
              </a:rPr>
              <a:t>different </a:t>
            </a:r>
            <a:r>
              <a:rPr lang="de-DE" altLang="en-US" sz="1400" dirty="0" err="1">
                <a:latin typeface="Calibri" panose="020F0502020204030204" pitchFamily="34" charset="0"/>
              </a:rPr>
              <a:t>levels</a:t>
            </a:r>
            <a:r>
              <a:rPr lang="de-DE" altLang="en-US" sz="1400" dirty="0">
                <a:latin typeface="Calibri" panose="020F0502020204030204" pitchFamily="34" charset="0"/>
              </a:rPr>
              <a:t> </a:t>
            </a:r>
            <a:r>
              <a:rPr lang="de-DE" altLang="en-US" sz="1400" dirty="0" err="1">
                <a:latin typeface="Calibri" panose="020F0502020204030204" pitchFamily="34" charset="0"/>
              </a:rPr>
              <a:t>from</a:t>
            </a:r>
            <a:r>
              <a:rPr lang="de-DE" altLang="en-US" sz="1400" dirty="0">
                <a:latin typeface="Calibri" panose="020F0502020204030204" pitchFamily="34" charset="0"/>
              </a:rPr>
              <a:t> </a:t>
            </a:r>
            <a:r>
              <a:rPr lang="de-DE" altLang="en-US" sz="1400" dirty="0" err="1">
                <a:latin typeface="Calibri" panose="020F0502020204030204" pitchFamily="34" charset="0"/>
              </a:rPr>
              <a:t>below</a:t>
            </a:r>
            <a:r>
              <a:rPr lang="de-DE" altLang="en-US" sz="1400" dirty="0" smtClean="0">
                <a:latin typeface="Calibri" panose="020F0502020204030204" pitchFamily="34" charset="0"/>
              </a:rPr>
              <a:t> </a:t>
            </a:r>
            <a:r>
              <a:rPr lang="de-DE" altLang="en-US" sz="1400" dirty="0">
                <a:latin typeface="Calibri" panose="020F0502020204030204" pitchFamily="34" charset="0"/>
              </a:rPr>
              <a:t>: </a:t>
            </a:r>
            <a:r>
              <a:rPr lang="de-DE" altLang="en-US" sz="1400" b="1" dirty="0">
                <a:latin typeface="Calibri" panose="020F0502020204030204" pitchFamily="34" charset="0"/>
              </a:rPr>
              <a:t>10 NM @120kn		40 min</a:t>
            </a:r>
          </a:p>
          <a:p>
            <a:pPr eaLnBrk="1" hangingPunct="1">
              <a:defRPr/>
            </a:pPr>
            <a:endParaRPr lang="de-DE" altLang="en-US" sz="1400" b="1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de-DE" altLang="en-US" sz="1400" b="1" dirty="0" smtClean="0">
                <a:latin typeface="Calibri" panose="020F0502020204030204" pitchFamily="34" charset="0"/>
              </a:rPr>
              <a:t>W4 – W1 </a:t>
            </a:r>
            <a:r>
              <a:rPr lang="de-DE" altLang="en-US" sz="1400" dirty="0" smtClean="0">
                <a:latin typeface="Calibri" panose="020F0502020204030204" pitchFamily="34" charset="0"/>
              </a:rPr>
              <a:t>at FL100: 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120 </a:t>
            </a:r>
            <a:r>
              <a:rPr lang="de-DE" altLang="en-US" sz="1400" b="1" dirty="0">
                <a:latin typeface="Calibri" panose="020F0502020204030204" pitchFamily="34" charset="0"/>
              </a:rPr>
              <a:t>NM @ </a:t>
            </a:r>
            <a:r>
              <a:rPr lang="de-DE" altLang="en-US" sz="1400" b="1" dirty="0" err="1">
                <a:latin typeface="Calibri" panose="020F0502020204030204" pitchFamily="34" charset="0"/>
              </a:rPr>
              <a:t>cruising</a:t>
            </a:r>
            <a:r>
              <a:rPr lang="de-DE" altLang="en-US" sz="1400" b="1" dirty="0">
                <a:latin typeface="Calibri" panose="020F0502020204030204" pitchFamily="34" charset="0"/>
              </a:rPr>
              <a:t> </a:t>
            </a:r>
            <a:r>
              <a:rPr lang="de-DE" altLang="en-US" sz="1400" b="1" dirty="0" err="1">
                <a:latin typeface="Calibri" panose="020F0502020204030204" pitchFamily="34" charset="0"/>
              </a:rPr>
              <a:t>speed</a:t>
            </a:r>
            <a:r>
              <a:rPr lang="de-DE" altLang="en-US" sz="1400" b="1" dirty="0">
                <a:latin typeface="Calibri" panose="020F0502020204030204" pitchFamily="34" charset="0"/>
              </a:rPr>
              <a:t> 			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45 </a:t>
            </a:r>
            <a:r>
              <a:rPr lang="de-DE" altLang="en-US" sz="1400" b="1" dirty="0">
                <a:latin typeface="Calibri" panose="020F0502020204030204" pitchFamily="34" charset="0"/>
              </a:rPr>
              <a:t>min</a:t>
            </a:r>
          </a:p>
          <a:p>
            <a:pPr eaLnBrk="1" hangingPunct="1">
              <a:defRPr/>
            </a:pPr>
            <a:endParaRPr lang="de-DE" altLang="en-US" sz="14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de-DE" altLang="en-US" sz="1400" b="1" dirty="0" smtClean="0">
                <a:latin typeface="Calibri" panose="020F0502020204030204" pitchFamily="34" charset="0"/>
              </a:rPr>
              <a:t>W1 </a:t>
            </a:r>
            <a:r>
              <a:rPr lang="de-DE" altLang="en-US" sz="1400" b="1" dirty="0">
                <a:latin typeface="Calibri" panose="020F0502020204030204" pitchFamily="34" charset="0"/>
              </a:rPr>
              <a:t>– LYR 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 </a:t>
            </a:r>
            <a:r>
              <a:rPr lang="de-DE" altLang="en-US" sz="1400" dirty="0" smtClean="0">
                <a:latin typeface="Calibri" panose="020F0502020204030204" pitchFamily="34" charset="0"/>
              </a:rPr>
              <a:t>at FL100 </a:t>
            </a:r>
            <a:r>
              <a:rPr lang="de-DE" altLang="en-US" sz="1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altLang="en-US" sz="14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descending</a:t>
            </a:r>
            <a:r>
              <a:rPr lang="de-DE" altLang="en-US" sz="1400" dirty="0" smtClean="0">
                <a:latin typeface="Calibri" panose="020F0502020204030204" pitchFamily="34" charset="0"/>
              </a:rPr>
              <a:t>: 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105 </a:t>
            </a:r>
            <a:r>
              <a:rPr lang="de-DE" altLang="en-US" sz="1400" b="1" dirty="0">
                <a:latin typeface="Calibri" panose="020F0502020204030204" pitchFamily="34" charset="0"/>
              </a:rPr>
              <a:t>NM @ </a:t>
            </a:r>
            <a:r>
              <a:rPr lang="de-DE" altLang="en-US" sz="1400" b="1" dirty="0" err="1">
                <a:latin typeface="Calibri" panose="020F0502020204030204" pitchFamily="34" charset="0"/>
              </a:rPr>
              <a:t>cruising</a:t>
            </a:r>
            <a:r>
              <a:rPr lang="de-DE" altLang="en-US" sz="1400" b="1" dirty="0">
                <a:latin typeface="Calibri" panose="020F0502020204030204" pitchFamily="34" charset="0"/>
              </a:rPr>
              <a:t> </a:t>
            </a:r>
            <a:r>
              <a:rPr lang="de-DE" altLang="en-US" sz="1400" b="1" dirty="0" err="1">
                <a:latin typeface="Calibri" panose="020F0502020204030204" pitchFamily="34" charset="0"/>
              </a:rPr>
              <a:t>speed</a:t>
            </a:r>
            <a:r>
              <a:rPr lang="de-DE" altLang="en-US" sz="1400" b="1" dirty="0">
                <a:latin typeface="Calibri" panose="020F0502020204030204" pitchFamily="34" charset="0"/>
              </a:rPr>
              <a:t> </a:t>
            </a:r>
            <a:r>
              <a:rPr lang="de-DE" altLang="en-US" sz="1400" b="1" dirty="0" smtClean="0">
                <a:latin typeface="Calibri" panose="020F0502020204030204" pitchFamily="34" charset="0"/>
              </a:rPr>
              <a:t>		40 </a:t>
            </a:r>
            <a:r>
              <a:rPr lang="de-DE" altLang="en-US" sz="1400" b="1" dirty="0">
                <a:latin typeface="Calibri" panose="020F0502020204030204" pitchFamily="34" charset="0"/>
              </a:rPr>
              <a:t>min</a:t>
            </a:r>
          </a:p>
          <a:p>
            <a:pPr eaLnBrk="1" hangingPunct="1">
              <a:defRPr/>
            </a:pPr>
            <a:endParaRPr lang="de-DE" altLang="en-US" sz="1400" b="1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n-lt"/>
              </a:rPr>
              <a:t>Total:					5 </a:t>
            </a:r>
            <a:r>
              <a:rPr lang="en-US" b="1" dirty="0" err="1" smtClean="0">
                <a:latin typeface="+mn-lt"/>
              </a:rPr>
              <a:t>hr</a:t>
            </a:r>
            <a:r>
              <a:rPr lang="en-US" b="1" dirty="0" smtClean="0">
                <a:latin typeface="+mn-lt"/>
              </a:rPr>
              <a:t> 25 min</a:t>
            </a:r>
            <a:endParaRPr lang="de-DE" altLang="en-US" sz="1400" b="1" dirty="0" smtClean="0">
              <a:latin typeface="+mn-lt"/>
            </a:endParaRPr>
          </a:p>
          <a:p>
            <a:pPr eaLnBrk="1" hangingPunct="1">
              <a:defRPr/>
            </a:pPr>
            <a:endParaRPr lang="de-DE" altLang="en-US" sz="1400" dirty="0" smtClean="0">
              <a:latin typeface="Calibri" panose="020F050202020403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4624" y="5408120"/>
            <a:ext cx="4556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dirty="0" smtClean="0">
                <a:latin typeface="Calibri" panose="020F0502020204030204" pitchFamily="34" charset="0"/>
              </a:rPr>
              <a:t>Flight Plan (</a:t>
            </a:r>
            <a:r>
              <a:rPr lang="de-DE" altLang="en-US" dirty="0" err="1" smtClean="0">
                <a:latin typeface="Calibri" panose="020F0502020204030204" pitchFamily="34" charset="0"/>
              </a:rPr>
              <a:t>including</a:t>
            </a:r>
            <a:r>
              <a:rPr lang="de-DE" altLang="en-US" dirty="0" smtClean="0">
                <a:latin typeface="Calibri" panose="020F0502020204030204" pitchFamily="34" charset="0"/>
              </a:rPr>
              <a:t> </a:t>
            </a:r>
            <a:r>
              <a:rPr lang="de-DE" altLang="en-US" dirty="0" err="1" smtClean="0">
                <a:latin typeface="Calibri" panose="020F0502020204030204" pitchFamily="34" charset="0"/>
              </a:rPr>
              <a:t>drop</a:t>
            </a:r>
            <a:r>
              <a:rPr lang="de-DE" altLang="en-US" dirty="0" smtClean="0">
                <a:latin typeface="Calibri" panose="020F0502020204030204" pitchFamily="34" charset="0"/>
              </a:rPr>
              <a:t> </a:t>
            </a:r>
            <a:r>
              <a:rPr lang="de-DE" altLang="en-US" dirty="0" err="1" smtClean="0">
                <a:latin typeface="Calibri" panose="020F0502020204030204" pitchFamily="34" charset="0"/>
              </a:rPr>
              <a:t>sondes</a:t>
            </a:r>
            <a:r>
              <a:rPr lang="de-DE" altLang="en-US" dirty="0" smtClean="0">
                <a:latin typeface="Calibri" panose="020F0502020204030204" pitchFamily="34" charset="0"/>
              </a:rPr>
              <a:t>):</a:t>
            </a:r>
            <a:endParaRPr lang="en-GB" dirty="0"/>
          </a:p>
        </p:txBody>
      </p:sp>
      <p:cxnSp>
        <p:nvCxnSpPr>
          <p:cNvPr id="20" name="Gerader Verbinder 19"/>
          <p:cNvCxnSpPr/>
          <p:nvPr/>
        </p:nvCxnSpPr>
        <p:spPr>
          <a:xfrm>
            <a:off x="-1" y="475085"/>
            <a:ext cx="6858001" cy="13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29334"/>
            <a:ext cx="437382" cy="414980"/>
          </a:xfrm>
          <a:prstGeom prst="rect">
            <a:avLst/>
          </a:prstGeom>
        </p:spPr>
      </p:pic>
      <p:sp>
        <p:nvSpPr>
          <p:cNvPr id="24" name="Rechteck 2"/>
          <p:cNvSpPr>
            <a:spLocks noChangeArrowheads="1"/>
          </p:cNvSpPr>
          <p:nvPr/>
        </p:nvSpPr>
        <p:spPr bwMode="auto">
          <a:xfrm>
            <a:off x="1051982" y="15330"/>
            <a:ext cx="418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 smtClean="0">
                <a:latin typeface="Calibri" panose="020F0502020204030204" pitchFamily="34" charset="0"/>
              </a:rPr>
              <a:t>Flight Plan </a:t>
            </a:r>
            <a:r>
              <a:rPr lang="de-DE" altLang="en-US" dirty="0" err="1" smtClean="0">
                <a:latin typeface="Calibri" panose="020F0502020204030204" pitchFamily="34" charset="0"/>
              </a:rPr>
              <a:t>for</a:t>
            </a:r>
            <a:r>
              <a:rPr lang="de-DE" altLang="en-US" dirty="0" smtClean="0">
                <a:latin typeface="Calibri" panose="020F0502020204030204" pitchFamily="34" charset="0"/>
              </a:rPr>
              <a:t>:</a:t>
            </a:r>
            <a:endParaRPr lang="de-DE" altLang="en-US" dirty="0">
              <a:latin typeface="Calibri" panose="020F0502020204030204" pitchFamily="34" charset="0"/>
            </a:endParaRPr>
          </a:p>
        </p:txBody>
      </p:sp>
      <p:cxnSp>
        <p:nvCxnSpPr>
          <p:cNvPr id="26" name="Gerader Verbinder 25"/>
          <p:cNvCxnSpPr/>
          <p:nvPr/>
        </p:nvCxnSpPr>
        <p:spPr>
          <a:xfrm>
            <a:off x="0" y="5372943"/>
            <a:ext cx="6858001" cy="13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1"/>
          <p:cNvSpPr>
            <a:spLocks noChangeArrowheads="1"/>
          </p:cNvSpPr>
          <p:nvPr/>
        </p:nvSpPr>
        <p:spPr bwMode="auto">
          <a:xfrm>
            <a:off x="5693855" y="44004"/>
            <a:ext cx="1000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POLAR 5</a:t>
            </a:r>
          </a:p>
        </p:txBody>
      </p:sp>
      <p:sp>
        <p:nvSpPr>
          <p:cNvPr id="30" name="Rechteck 2"/>
          <p:cNvSpPr>
            <a:spLocks noChangeArrowheads="1"/>
          </p:cNvSpPr>
          <p:nvPr/>
        </p:nvSpPr>
        <p:spPr bwMode="auto">
          <a:xfrm>
            <a:off x="3068961" y="13420"/>
            <a:ext cx="2160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 smtClean="0">
                <a:latin typeface="Calibri" panose="020F0502020204030204" pitchFamily="34" charset="0"/>
              </a:rPr>
              <a:t>?? March 2021</a:t>
            </a:r>
            <a:endParaRPr lang="de-DE" altLang="en-US" dirty="0">
              <a:latin typeface="Calibri" panose="020F0502020204030204" pitchFamily="34" charset="0"/>
            </a:endParaRPr>
          </a:p>
        </p:txBody>
      </p:sp>
      <p:cxnSp>
        <p:nvCxnSpPr>
          <p:cNvPr id="31" name="Gerader Verbinder 30"/>
          <p:cNvCxnSpPr/>
          <p:nvPr/>
        </p:nvCxnSpPr>
        <p:spPr>
          <a:xfrm flipV="1">
            <a:off x="5517232" y="0"/>
            <a:ext cx="0" cy="488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71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4697" y="523681"/>
            <a:ext cx="2313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dirty="0" smtClean="0">
                <a:latin typeface="Calibri" panose="020F0502020204030204" pitchFamily="34" charset="0"/>
              </a:rPr>
              <a:t>Additional </a:t>
            </a:r>
            <a:r>
              <a:rPr lang="de-DE" altLang="en-US" dirty="0" err="1" smtClean="0">
                <a:latin typeface="Calibri" panose="020F0502020204030204" pitchFamily="34" charset="0"/>
              </a:rPr>
              <a:t>Maps</a:t>
            </a:r>
            <a:r>
              <a:rPr lang="de-DE" altLang="en-US" dirty="0" smtClean="0">
                <a:latin typeface="Calibri" panose="020F0502020204030204" pitchFamily="34" charset="0"/>
              </a:rPr>
              <a:t>:</a:t>
            </a:r>
            <a:endParaRPr lang="en-GB" dirty="0"/>
          </a:p>
        </p:txBody>
      </p:sp>
      <p:cxnSp>
        <p:nvCxnSpPr>
          <p:cNvPr id="20" name="Gerader Verbinder 19"/>
          <p:cNvCxnSpPr/>
          <p:nvPr/>
        </p:nvCxnSpPr>
        <p:spPr>
          <a:xfrm>
            <a:off x="-1" y="475085"/>
            <a:ext cx="6858001" cy="13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29334"/>
            <a:ext cx="437382" cy="414980"/>
          </a:xfrm>
          <a:prstGeom prst="rect">
            <a:avLst/>
          </a:prstGeom>
        </p:spPr>
      </p:pic>
      <p:sp>
        <p:nvSpPr>
          <p:cNvPr id="24" name="Rechteck 2"/>
          <p:cNvSpPr>
            <a:spLocks noChangeArrowheads="1"/>
          </p:cNvSpPr>
          <p:nvPr/>
        </p:nvSpPr>
        <p:spPr bwMode="auto">
          <a:xfrm>
            <a:off x="1051982" y="15330"/>
            <a:ext cx="418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 smtClean="0">
                <a:latin typeface="Calibri" panose="020F0502020204030204" pitchFamily="34" charset="0"/>
              </a:rPr>
              <a:t>Flight Plan </a:t>
            </a:r>
            <a:r>
              <a:rPr lang="de-DE" altLang="en-US" dirty="0" err="1" smtClean="0">
                <a:latin typeface="Calibri" panose="020F0502020204030204" pitchFamily="34" charset="0"/>
              </a:rPr>
              <a:t>for</a:t>
            </a:r>
            <a:r>
              <a:rPr lang="de-DE" altLang="en-US" dirty="0" smtClean="0">
                <a:latin typeface="Calibri" panose="020F0502020204030204" pitchFamily="34" charset="0"/>
              </a:rPr>
              <a:t>:</a:t>
            </a:r>
            <a:endParaRPr lang="de-DE" altLang="en-US" dirty="0">
              <a:latin typeface="Calibri" panose="020F0502020204030204" pitchFamily="34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/>
          <a:srcRect r="16580"/>
          <a:stretch/>
        </p:blipFill>
        <p:spPr>
          <a:xfrm>
            <a:off x="4829" y="1203415"/>
            <a:ext cx="3717032" cy="2888945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4"/>
          <a:srcRect r="22725"/>
          <a:stretch/>
        </p:blipFill>
        <p:spPr>
          <a:xfrm>
            <a:off x="3398520" y="1279726"/>
            <a:ext cx="3456384" cy="2736321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539" y="4318548"/>
            <a:ext cx="3392920" cy="2459732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64" y="7004468"/>
            <a:ext cx="6819670" cy="2617357"/>
          </a:xfrm>
          <a:prstGeom prst="rect">
            <a:avLst/>
          </a:prstGeom>
        </p:spPr>
      </p:pic>
      <p:sp>
        <p:nvSpPr>
          <p:cNvPr id="13" name="Rechteck 1"/>
          <p:cNvSpPr>
            <a:spLocks noChangeArrowheads="1"/>
          </p:cNvSpPr>
          <p:nvPr/>
        </p:nvSpPr>
        <p:spPr bwMode="auto">
          <a:xfrm>
            <a:off x="5693855" y="44004"/>
            <a:ext cx="1000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POLAR 5</a:t>
            </a:r>
          </a:p>
        </p:txBody>
      </p:sp>
      <p:sp>
        <p:nvSpPr>
          <p:cNvPr id="14" name="Rechteck 2"/>
          <p:cNvSpPr>
            <a:spLocks noChangeArrowheads="1"/>
          </p:cNvSpPr>
          <p:nvPr/>
        </p:nvSpPr>
        <p:spPr bwMode="auto">
          <a:xfrm>
            <a:off x="3068961" y="13420"/>
            <a:ext cx="2160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 smtClean="0">
                <a:latin typeface="Calibri" panose="020F0502020204030204" pitchFamily="34" charset="0"/>
              </a:rPr>
              <a:t>?? March 2021</a:t>
            </a:r>
            <a:endParaRPr lang="de-DE" altLang="en-US" dirty="0">
              <a:latin typeface="Calibri" panose="020F0502020204030204" pitchFamily="34" charset="0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5517232" y="0"/>
            <a:ext cx="0" cy="488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77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8182" y="2309326"/>
            <a:ext cx="3591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dirty="0" smtClean="0">
                <a:latin typeface="Calibri" panose="020F0502020204030204" pitchFamily="34" charset="0"/>
              </a:rPr>
              <a:t>General </a:t>
            </a:r>
            <a:r>
              <a:rPr lang="de-DE" altLang="en-US" dirty="0" err="1" smtClean="0">
                <a:latin typeface="Calibri" panose="020F0502020204030204" pitchFamily="34" charset="0"/>
              </a:rPr>
              <a:t>Weather</a:t>
            </a:r>
            <a:r>
              <a:rPr lang="de-DE" altLang="en-US" dirty="0" smtClean="0">
                <a:latin typeface="Calibri" panose="020F0502020204030204" pitchFamily="34" charset="0"/>
              </a:rPr>
              <a:t> Situation:</a:t>
            </a:r>
            <a:endParaRPr lang="en-GB" dirty="0"/>
          </a:p>
        </p:txBody>
      </p:sp>
      <p:cxnSp>
        <p:nvCxnSpPr>
          <p:cNvPr id="20" name="Gerader Verbinder 19"/>
          <p:cNvCxnSpPr/>
          <p:nvPr/>
        </p:nvCxnSpPr>
        <p:spPr>
          <a:xfrm>
            <a:off x="-1" y="475085"/>
            <a:ext cx="6858001" cy="13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29334"/>
            <a:ext cx="437382" cy="414980"/>
          </a:xfrm>
          <a:prstGeom prst="rect">
            <a:avLst/>
          </a:prstGeom>
        </p:spPr>
      </p:pic>
      <p:sp>
        <p:nvSpPr>
          <p:cNvPr id="24" name="Rechteck 2"/>
          <p:cNvSpPr>
            <a:spLocks noChangeArrowheads="1"/>
          </p:cNvSpPr>
          <p:nvPr/>
        </p:nvSpPr>
        <p:spPr bwMode="auto">
          <a:xfrm>
            <a:off x="1051982" y="15330"/>
            <a:ext cx="418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 smtClean="0">
                <a:latin typeface="Calibri" panose="020F0502020204030204" pitchFamily="34" charset="0"/>
              </a:rPr>
              <a:t>Flight Plan </a:t>
            </a:r>
            <a:r>
              <a:rPr lang="de-DE" altLang="en-US" dirty="0" err="1" smtClean="0">
                <a:latin typeface="Calibri" panose="020F0502020204030204" pitchFamily="34" charset="0"/>
              </a:rPr>
              <a:t>for</a:t>
            </a:r>
            <a:r>
              <a:rPr lang="de-DE" altLang="en-US" dirty="0" smtClean="0">
                <a:latin typeface="Calibri" panose="020F0502020204030204" pitchFamily="34" charset="0"/>
              </a:rPr>
              <a:t>:</a:t>
            </a:r>
            <a:endParaRPr lang="de-DE" altLang="en-US" dirty="0">
              <a:latin typeface="Calibri" panose="020F050202020403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70758" y="2882665"/>
            <a:ext cx="5733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+mj-lt"/>
              </a:rPr>
              <a:t>Low pressure south of Svalbard caused a south-easterly flow around the island. A long front </a:t>
            </a:r>
            <a:r>
              <a:rPr lang="en-GB" sz="1200" dirty="0" smtClean="0">
                <a:latin typeface="+mj-lt"/>
              </a:rPr>
              <a:t>is </a:t>
            </a:r>
            <a:r>
              <a:rPr lang="en-GB" sz="1200" dirty="0">
                <a:latin typeface="+mj-lt"/>
              </a:rPr>
              <a:t>still located west of Svalbard. This trough also </a:t>
            </a:r>
            <a:r>
              <a:rPr lang="en-GB" sz="1200" dirty="0" smtClean="0">
                <a:latin typeface="+mj-lt"/>
              </a:rPr>
              <a:t>generates a </a:t>
            </a:r>
            <a:r>
              <a:rPr lang="en-GB" sz="1200" dirty="0">
                <a:latin typeface="+mj-lt"/>
              </a:rPr>
              <a:t>kind of front close to the west coast of Svalbard which </a:t>
            </a:r>
            <a:r>
              <a:rPr lang="en-GB" sz="1200" dirty="0" smtClean="0">
                <a:latin typeface="+mj-lt"/>
              </a:rPr>
              <a:t>is </a:t>
            </a:r>
            <a:r>
              <a:rPr lang="en-GB" sz="1200" dirty="0">
                <a:latin typeface="+mj-lt"/>
              </a:rPr>
              <a:t>avoided in the flight plan. Similar to the day before, north of Svalbard a strong lee effect </a:t>
            </a:r>
            <a:r>
              <a:rPr lang="en-GB" sz="1200" dirty="0" smtClean="0">
                <a:latin typeface="+mj-lt"/>
              </a:rPr>
              <a:t>causes </a:t>
            </a:r>
            <a:r>
              <a:rPr lang="en-GB" sz="1200" dirty="0">
                <a:latin typeface="+mj-lt"/>
              </a:rPr>
              <a:t>a cloud free area orientated in north-west direction. In this area also rather warm temperatures </a:t>
            </a:r>
            <a:r>
              <a:rPr lang="en-GB" sz="1200" dirty="0" smtClean="0">
                <a:latin typeface="+mj-lt"/>
              </a:rPr>
              <a:t>are </a:t>
            </a:r>
            <a:r>
              <a:rPr lang="en-GB" sz="1200" dirty="0">
                <a:latin typeface="+mj-lt"/>
              </a:rPr>
              <a:t>predicted. North of the cloud-free lee hole, low clouds </a:t>
            </a:r>
            <a:r>
              <a:rPr lang="en-GB" sz="1200" dirty="0" smtClean="0">
                <a:latin typeface="+mj-lt"/>
              </a:rPr>
              <a:t>are </a:t>
            </a:r>
            <a:r>
              <a:rPr lang="en-GB" sz="1200" dirty="0">
                <a:latin typeface="+mj-lt"/>
              </a:rPr>
              <a:t>forecasted by ECMWF and ICON. During the day, the cloud-free lee hole </a:t>
            </a:r>
            <a:r>
              <a:rPr lang="en-GB" sz="1200" dirty="0" smtClean="0">
                <a:latin typeface="+mj-lt"/>
              </a:rPr>
              <a:t>is </a:t>
            </a:r>
            <a:r>
              <a:rPr lang="en-GB" sz="1200" dirty="0">
                <a:latin typeface="+mj-lt"/>
              </a:rPr>
              <a:t>predicted to narrow and close. This cloud free area </a:t>
            </a:r>
            <a:r>
              <a:rPr lang="en-GB" sz="1200" dirty="0" smtClean="0">
                <a:latin typeface="+mj-lt"/>
              </a:rPr>
              <a:t>we aim to cross on both ways.</a:t>
            </a:r>
            <a:endParaRPr lang="en-GB" sz="1200" dirty="0">
              <a:latin typeface="+mj-lt"/>
            </a:endParaRPr>
          </a:p>
        </p:txBody>
      </p:sp>
      <p:pic>
        <p:nvPicPr>
          <p:cNvPr id="16" name="Grafik 1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35" y="4348994"/>
            <a:ext cx="2771775" cy="2015490"/>
          </a:xfrm>
          <a:prstGeom prst="rect">
            <a:avLst/>
          </a:prstGeom>
        </p:spPr>
      </p:pic>
      <p:pic>
        <p:nvPicPr>
          <p:cNvPr id="17" name="Grafik 1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971" y="4348994"/>
            <a:ext cx="2752725" cy="1983740"/>
          </a:xfrm>
          <a:prstGeom prst="rect">
            <a:avLst/>
          </a:prstGeom>
        </p:spPr>
      </p:pic>
      <p:pic>
        <p:nvPicPr>
          <p:cNvPr id="18" name="Grafik 17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105" y="6767097"/>
            <a:ext cx="1887855" cy="1543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Grafik 18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9078" y="6795672"/>
            <a:ext cx="1689735" cy="1514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Grafik 25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3931" y="6838755"/>
            <a:ext cx="1837055" cy="1504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/>
          <p:cNvSpPr/>
          <p:nvPr/>
        </p:nvSpPr>
        <p:spPr>
          <a:xfrm>
            <a:off x="131407" y="6332734"/>
            <a:ext cx="3429000" cy="29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+mj-lt"/>
                <a:ea typeface="Calibri" panose="020F0502020204030204" pitchFamily="34" charset="0"/>
              </a:rPr>
              <a:t>ECMWF Wind field and temperature in 925 </a:t>
            </a:r>
            <a:r>
              <a:rPr lang="en-US" sz="1200" dirty="0" err="1">
                <a:latin typeface="+mj-lt"/>
                <a:ea typeface="Calibri" panose="020F0502020204030204" pitchFamily="34" charset="0"/>
              </a:rPr>
              <a:t>hPa</a:t>
            </a:r>
            <a:r>
              <a:rPr lang="en-US" sz="1200" dirty="0">
                <a:latin typeface="+mj-lt"/>
                <a:ea typeface="Calibri" panose="020F0502020204030204" pitchFamily="34" charset="0"/>
              </a:rPr>
              <a:t>. </a:t>
            </a:r>
            <a:endParaRPr lang="en-GB" sz="12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170758" y="8334696"/>
            <a:ext cx="3429000" cy="29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1200" dirty="0">
                <a:latin typeface="+mj-lt"/>
                <a:ea typeface="Calibri" panose="020F0502020204030204" pitchFamily="34" charset="0"/>
              </a:rPr>
              <a:t>ECMWF Low, mid-level and high cloud cover. </a:t>
            </a:r>
          </a:p>
        </p:txBody>
      </p:sp>
      <p:sp>
        <p:nvSpPr>
          <p:cNvPr id="31" name="Rechteck 30"/>
          <p:cNvSpPr/>
          <p:nvPr/>
        </p:nvSpPr>
        <p:spPr>
          <a:xfrm>
            <a:off x="202333" y="8823696"/>
            <a:ext cx="5733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+mj-lt"/>
              </a:rPr>
              <a:t>Both models </a:t>
            </a:r>
            <a:r>
              <a:rPr lang="en-GB" sz="1200" dirty="0" smtClean="0">
                <a:latin typeface="+mj-lt"/>
              </a:rPr>
              <a:t>predict midlevel </a:t>
            </a:r>
            <a:r>
              <a:rPr lang="en-GB" sz="1200" dirty="0">
                <a:latin typeface="+mj-lt"/>
              </a:rPr>
              <a:t>at the northern edge of the flight track, but in different altitudes. High clouds </a:t>
            </a:r>
            <a:r>
              <a:rPr lang="en-GB" sz="1200" dirty="0" smtClean="0">
                <a:latin typeface="+mj-lt"/>
              </a:rPr>
              <a:t>are </a:t>
            </a:r>
            <a:r>
              <a:rPr lang="en-GB" sz="1200" dirty="0">
                <a:latin typeface="+mj-lt"/>
              </a:rPr>
              <a:t>forecasted at the eastern and western end of the track. This complex situation </a:t>
            </a:r>
            <a:r>
              <a:rPr lang="en-GB" sz="1200" dirty="0" smtClean="0">
                <a:latin typeface="+mj-lt"/>
              </a:rPr>
              <a:t>is challenging for the flight planning but may also be a chance to sample such a scenario.</a:t>
            </a:r>
            <a:endParaRPr lang="en-GB" sz="1200" dirty="0">
              <a:latin typeface="+mj-lt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108182" y="563147"/>
            <a:ext cx="3142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dirty="0" err="1" smtClean="0">
                <a:latin typeface="Calibri" panose="020F0502020204030204" pitchFamily="34" charset="0"/>
              </a:rPr>
              <a:t>Objectives</a:t>
            </a:r>
            <a:r>
              <a:rPr lang="de-DE" altLang="en-US" dirty="0" smtClean="0">
                <a:latin typeface="Calibri" panose="020F0502020204030204" pitchFamily="34" charset="0"/>
              </a:rPr>
              <a:t> </a:t>
            </a:r>
            <a:r>
              <a:rPr lang="de-DE" altLang="en-US" dirty="0" err="1" smtClean="0">
                <a:latin typeface="Calibri" panose="020F0502020204030204" pitchFamily="34" charset="0"/>
              </a:rPr>
              <a:t>of</a:t>
            </a:r>
            <a:r>
              <a:rPr lang="de-DE" altLang="en-US" dirty="0" smtClean="0">
                <a:latin typeface="Calibri" panose="020F0502020204030204" pitchFamily="34" charset="0"/>
              </a:rPr>
              <a:t> </a:t>
            </a:r>
            <a:r>
              <a:rPr lang="de-DE" altLang="en-US" dirty="0" err="1" smtClean="0">
                <a:latin typeface="Calibri" panose="020F0502020204030204" pitchFamily="34" charset="0"/>
              </a:rPr>
              <a:t>the</a:t>
            </a:r>
            <a:r>
              <a:rPr lang="de-DE" altLang="en-US" dirty="0" smtClean="0">
                <a:latin typeface="Calibri" panose="020F0502020204030204" pitchFamily="34" charset="0"/>
              </a:rPr>
              <a:t> Flight:</a:t>
            </a:r>
            <a:endParaRPr lang="en-GB" dirty="0"/>
          </a:p>
        </p:txBody>
      </p:sp>
      <p:sp>
        <p:nvSpPr>
          <p:cNvPr id="33" name="Rechteck 32"/>
          <p:cNvSpPr/>
          <p:nvPr/>
        </p:nvSpPr>
        <p:spPr>
          <a:xfrm>
            <a:off x="263315" y="1095864"/>
            <a:ext cx="5733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+mj-lt"/>
              </a:rPr>
              <a:t>Characterize the lee effect of Svalbard on atmosphere and cloud conditions in south-easterly wind conditions by </a:t>
            </a:r>
            <a:r>
              <a:rPr lang="en-GB" sz="1200" dirty="0" err="1">
                <a:latin typeface="+mj-lt"/>
              </a:rPr>
              <a:t>dropsonds</a:t>
            </a:r>
            <a:r>
              <a:rPr lang="en-GB" sz="1200" dirty="0">
                <a:latin typeface="+mj-lt"/>
              </a:rPr>
              <a:t> and remote sensing. Profile multi-layer clouds over sea ice and over open ocean by in situ observations in different altitudes. </a:t>
            </a:r>
          </a:p>
        </p:txBody>
      </p:sp>
      <p:cxnSp>
        <p:nvCxnSpPr>
          <p:cNvPr id="34" name="Gerader Verbinder 33"/>
          <p:cNvCxnSpPr/>
          <p:nvPr/>
        </p:nvCxnSpPr>
        <p:spPr>
          <a:xfrm>
            <a:off x="-57377" y="2140598"/>
            <a:ext cx="6858001" cy="13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1"/>
          <p:cNvSpPr>
            <a:spLocks noChangeArrowheads="1"/>
          </p:cNvSpPr>
          <p:nvPr/>
        </p:nvSpPr>
        <p:spPr bwMode="auto">
          <a:xfrm>
            <a:off x="5693855" y="44004"/>
            <a:ext cx="1000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POLAR 5</a:t>
            </a:r>
          </a:p>
        </p:txBody>
      </p:sp>
      <p:sp>
        <p:nvSpPr>
          <p:cNvPr id="28" name="Rechteck 2"/>
          <p:cNvSpPr>
            <a:spLocks noChangeArrowheads="1"/>
          </p:cNvSpPr>
          <p:nvPr/>
        </p:nvSpPr>
        <p:spPr bwMode="auto">
          <a:xfrm>
            <a:off x="3068961" y="13420"/>
            <a:ext cx="2160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dirty="0" smtClean="0">
                <a:latin typeface="Calibri" panose="020F0502020204030204" pitchFamily="34" charset="0"/>
              </a:rPr>
              <a:t>?? March 2021</a:t>
            </a:r>
            <a:endParaRPr lang="de-DE" altLang="en-US" dirty="0">
              <a:latin typeface="Calibri" panose="020F0502020204030204" pitchFamily="34" charset="0"/>
            </a:endParaRPr>
          </a:p>
        </p:txBody>
      </p:sp>
      <p:cxnSp>
        <p:nvCxnSpPr>
          <p:cNvPr id="29" name="Gerader Verbinder 28"/>
          <p:cNvCxnSpPr/>
          <p:nvPr/>
        </p:nvCxnSpPr>
        <p:spPr>
          <a:xfrm flipV="1">
            <a:off x="5517232" y="0"/>
            <a:ext cx="0" cy="488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34451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378</Words>
  <Application>Microsoft Office PowerPoint</Application>
  <PresentationFormat>A4-Papier (210 x 297 mm)</PresentationFormat>
  <Paragraphs>59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Eike</dc:creator>
  <cp:lastModifiedBy>Andre</cp:lastModifiedBy>
  <cp:revision>182</cp:revision>
  <cp:lastPrinted>2014-05-03T13:50:23Z</cp:lastPrinted>
  <dcterms:created xsi:type="dcterms:W3CDTF">2012-04-25T01:12:08Z</dcterms:created>
  <dcterms:modified xsi:type="dcterms:W3CDTF">2021-03-19T08:14:02Z</dcterms:modified>
</cp:coreProperties>
</file>