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70" r:id="rId2"/>
    <p:sldId id="274" r:id="rId3"/>
    <p:sldId id="271" r:id="rId4"/>
    <p:sldId id="272" r:id="rId5"/>
    <p:sldId id="275" r:id="rId6"/>
    <p:sldId id="273" r:id="rId7"/>
  </p:sldIdLst>
  <p:sldSz cx="6858000" cy="9906000" type="A4"/>
  <p:notesSz cx="6858000" cy="99472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0929"/>
  </p:normalViewPr>
  <p:slideViewPr>
    <p:cSldViewPr>
      <p:cViewPr>
        <p:scale>
          <a:sx n="96" d="100"/>
          <a:sy n="96" d="100"/>
        </p:scale>
        <p:origin x="988" y="6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27" tIns="48014" rIns="96027" bIns="48014" numCol="1" anchor="t" anchorCtr="0" compatLnSpc="1">
            <a:prstTxWarp prst="textNoShape">
              <a:avLst/>
            </a:prstTxWarp>
          </a:bodyPr>
          <a:lstStyle>
            <a:lvl1pPr defTabSz="960387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27" tIns="48014" rIns="96027" bIns="48014" numCol="1" anchor="t" anchorCtr="0" compatLnSpc="1">
            <a:prstTxWarp prst="textNoShape">
              <a:avLst/>
            </a:prstTxWarp>
          </a:bodyPr>
          <a:lstStyle>
            <a:lvl1pPr algn="r" defTabSz="960387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88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27" tIns="48014" rIns="96027" bIns="48014" numCol="1" anchor="b" anchorCtr="0" compatLnSpc="1">
            <a:prstTxWarp prst="textNoShape">
              <a:avLst/>
            </a:prstTxWarp>
          </a:bodyPr>
          <a:lstStyle>
            <a:lvl1pPr defTabSz="960387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27" tIns="48014" rIns="96027" bIns="48014" numCol="1" anchor="b" anchorCtr="0" compatLnSpc="1">
            <a:prstTxWarp prst="textNoShape">
              <a:avLst/>
            </a:prstTxWarp>
          </a:bodyPr>
          <a:lstStyle>
            <a:lvl1pPr algn="r" defTabSz="960387" eaLnBrk="1" hangingPunct="1">
              <a:defRPr sz="1300"/>
            </a:lvl1pPr>
          </a:lstStyle>
          <a:p>
            <a:pPr>
              <a:defRPr/>
            </a:pPr>
            <a:fld id="{226ECA0C-AF09-4827-A4DE-E8FAB951B3AD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F514-D519-4BFC-9C04-EC84980330CD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62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AD3C-24BE-4878-B435-D4A4C8E5731A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675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ED7B-6D74-44AD-A48A-7A021045739E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372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9730-50E1-4D97-BC69-8B07C5EC4F89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088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B10F5-71AB-4E6E-9BE4-21962BDB1DF7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698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6D8F-BE86-4485-B589-7AFEB58978AC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865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EB0D-D30D-4BE5-B013-60FB2A141F47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969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1FEF9-0DAB-47EA-860B-8B5F6FA4FF4B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861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89C1-0C69-43C1-86C6-AF382A02F8BE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16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BB52-AB0A-41C3-8FCE-4ABBE50B045F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827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4CF2-EA7F-41A8-AB2D-9281AB7FB4CC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208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527050"/>
            <a:ext cx="5915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2636838"/>
            <a:ext cx="5915025" cy="6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D791E3-5F65-4CF2-8038-83B4D9C47DFF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/>
          <p:cNvCxnSpPr/>
          <p:nvPr/>
        </p:nvCxnSpPr>
        <p:spPr>
          <a:xfrm>
            <a:off x="1052736" y="488504"/>
            <a:ext cx="58052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1"/>
          <p:cNvSpPr>
            <a:spLocks noChangeArrowheads="1"/>
          </p:cNvSpPr>
          <p:nvPr/>
        </p:nvSpPr>
        <p:spPr bwMode="auto">
          <a:xfrm>
            <a:off x="5693855" y="44004"/>
            <a:ext cx="1000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POLAR 6</a:t>
            </a:r>
          </a:p>
        </p:txBody>
      </p:sp>
      <p:sp>
        <p:nvSpPr>
          <p:cNvPr id="5" name="Rechteck 2"/>
          <p:cNvSpPr>
            <a:spLocks noChangeArrowheads="1"/>
          </p:cNvSpPr>
          <p:nvPr/>
        </p:nvSpPr>
        <p:spPr bwMode="auto">
          <a:xfrm>
            <a:off x="3068961" y="13420"/>
            <a:ext cx="2160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>
                <a:latin typeface="Calibri" panose="020F0502020204030204" pitchFamily="34" charset="0"/>
              </a:rPr>
              <a:t>24 March 2021</a:t>
            </a:r>
          </a:p>
        </p:txBody>
      </p:sp>
      <p:cxnSp>
        <p:nvCxnSpPr>
          <p:cNvPr id="6" name="Gerader Verbinder 5"/>
          <p:cNvCxnSpPr/>
          <p:nvPr/>
        </p:nvCxnSpPr>
        <p:spPr>
          <a:xfrm flipV="1">
            <a:off x="5517232" y="0"/>
            <a:ext cx="0" cy="488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" y="217540"/>
            <a:ext cx="864096" cy="819838"/>
          </a:xfrm>
          <a:prstGeom prst="rect">
            <a:avLst/>
          </a:prstGeom>
        </p:spPr>
      </p:pic>
      <p:sp>
        <p:nvSpPr>
          <p:cNvPr id="11" name="Rechteck 2"/>
          <p:cNvSpPr>
            <a:spLocks noChangeArrowheads="1"/>
          </p:cNvSpPr>
          <p:nvPr/>
        </p:nvSpPr>
        <p:spPr bwMode="auto">
          <a:xfrm>
            <a:off x="1051982" y="15330"/>
            <a:ext cx="418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>
                <a:latin typeface="Calibri" panose="020F0502020204030204" pitchFamily="34" charset="0"/>
              </a:rPr>
              <a:t>Flight Plan </a:t>
            </a:r>
            <a:r>
              <a:rPr lang="de-DE" altLang="en-US" dirty="0" err="1">
                <a:latin typeface="Calibri" panose="020F0502020204030204" pitchFamily="34" charset="0"/>
              </a:rPr>
              <a:t>for</a:t>
            </a:r>
            <a:r>
              <a:rPr lang="de-DE" altLang="en-US" dirty="0">
                <a:latin typeface="Calibri" panose="020F0502020204030204" pitchFamily="34" charset="0"/>
              </a:rPr>
              <a:t>:</a:t>
            </a:r>
          </a:p>
        </p:txBody>
      </p:sp>
      <p:cxnSp>
        <p:nvCxnSpPr>
          <p:cNvPr id="13" name="Gerader Verbinder 12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4"/>
          <p:cNvSpPr>
            <a:spLocks noChangeArrowheads="1"/>
          </p:cNvSpPr>
          <p:nvPr/>
        </p:nvSpPr>
        <p:spPr bwMode="auto">
          <a:xfrm>
            <a:off x="1073022" y="606888"/>
            <a:ext cx="2447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sz="1600" dirty="0">
                <a:latin typeface="Calibri" panose="020F0502020204030204" pitchFamily="34" charset="0"/>
              </a:rPr>
              <a:t>Take Off:    09:00 UTC</a:t>
            </a:r>
          </a:p>
          <a:p>
            <a:pPr eaLnBrk="1" hangingPunct="1"/>
            <a:r>
              <a:rPr lang="de-DE" altLang="en-US" sz="1600" dirty="0">
                <a:latin typeface="Calibri" panose="020F0502020204030204" pitchFamily="34" charset="0"/>
              </a:rPr>
              <a:t>Duration:   05.17 Hours</a:t>
            </a:r>
          </a:p>
        </p:txBody>
      </p:sp>
      <p:sp>
        <p:nvSpPr>
          <p:cNvPr id="15" name="Rechteck 4"/>
          <p:cNvSpPr>
            <a:spLocks noChangeArrowheads="1"/>
          </p:cNvSpPr>
          <p:nvPr/>
        </p:nvSpPr>
        <p:spPr bwMode="auto">
          <a:xfrm>
            <a:off x="3895828" y="591261"/>
            <a:ext cx="12067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sz="1600" dirty="0" err="1">
                <a:latin typeface="Calibri" panose="020F0502020204030204" pitchFamily="34" charset="0"/>
              </a:rPr>
              <a:t>Pilots</a:t>
            </a:r>
            <a:r>
              <a:rPr lang="de-DE" altLang="en-US" sz="1600" dirty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7" name="Rechteck 4"/>
          <p:cNvSpPr>
            <a:spLocks noChangeArrowheads="1"/>
          </p:cNvSpPr>
          <p:nvPr/>
        </p:nvSpPr>
        <p:spPr bwMode="auto">
          <a:xfrm>
            <a:off x="5102574" y="591261"/>
            <a:ext cx="19991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sz="1600" dirty="0">
                <a:latin typeface="Calibri" panose="020F0502020204030204" pitchFamily="34" charset="0"/>
              </a:rPr>
              <a:t>Bill	</a:t>
            </a:r>
          </a:p>
          <a:p>
            <a:pPr eaLnBrk="1" hangingPunct="1"/>
            <a:r>
              <a:rPr lang="de-DE" altLang="en-US" sz="1600" dirty="0">
                <a:latin typeface="Calibri" panose="020F0502020204030204" pitchFamily="34" charset="0"/>
              </a:rPr>
              <a:t>Ben</a:t>
            </a:r>
          </a:p>
        </p:txBody>
      </p:sp>
      <p:cxnSp>
        <p:nvCxnSpPr>
          <p:cNvPr id="18" name="Gerader Verbinder 17"/>
          <p:cNvCxnSpPr/>
          <p:nvPr/>
        </p:nvCxnSpPr>
        <p:spPr>
          <a:xfrm flipH="1" flipV="1">
            <a:off x="3616661" y="488504"/>
            <a:ext cx="1326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 flipV="1">
            <a:off x="1050803" y="0"/>
            <a:ext cx="0" cy="1352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0" y="3289653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3"/>
          <p:cNvSpPr txBox="1">
            <a:spLocks noChangeArrowheads="1"/>
          </p:cNvSpPr>
          <p:nvPr/>
        </p:nvSpPr>
        <p:spPr bwMode="auto">
          <a:xfrm>
            <a:off x="1846129" y="1496514"/>
            <a:ext cx="34496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sz="1600" dirty="0">
                <a:latin typeface="Calibri" panose="020F0502020204030204" pitchFamily="34" charset="0"/>
              </a:rPr>
              <a:t>Mission PI	J. Schneider</a:t>
            </a:r>
          </a:p>
          <a:p>
            <a:pPr eaLnBrk="1" hangingPunct="1"/>
            <a:r>
              <a:rPr lang="de-DE" altLang="en-US" sz="1600" dirty="0">
                <a:latin typeface="Calibri" panose="020F0502020204030204" pitchFamily="34" charset="0"/>
              </a:rPr>
              <a:t>AWI		??</a:t>
            </a:r>
          </a:p>
          <a:p>
            <a:pPr eaLnBrk="1" hangingPunct="1"/>
            <a:r>
              <a:rPr lang="de-DE" altLang="en-US" sz="1600" dirty="0">
                <a:latin typeface="Calibri" panose="020F0502020204030204" pitchFamily="34" charset="0"/>
              </a:rPr>
              <a:t>ALABAMA	O. Eppers</a:t>
            </a:r>
          </a:p>
          <a:p>
            <a:pPr eaLnBrk="1" hangingPunct="1"/>
            <a:r>
              <a:rPr lang="de-DE" altLang="en-US" sz="1600" dirty="0">
                <a:latin typeface="Calibri" panose="020F0502020204030204" pitchFamily="34" charset="0"/>
              </a:rPr>
              <a:t>CVI		S. Mertes</a:t>
            </a:r>
          </a:p>
          <a:p>
            <a:pPr eaLnBrk="1" hangingPunct="1"/>
            <a:r>
              <a:rPr lang="de-DE" altLang="en-US" sz="1600" dirty="0">
                <a:latin typeface="Calibri" panose="020F0502020204030204" pitchFamily="34" charset="0"/>
              </a:rPr>
              <a:t>Trace </a:t>
            </a:r>
            <a:r>
              <a:rPr lang="de-DE" altLang="en-US" sz="1600" dirty="0" err="1">
                <a:latin typeface="Calibri" panose="020F0502020204030204" pitchFamily="34" charset="0"/>
              </a:rPr>
              <a:t>gases</a:t>
            </a:r>
            <a:r>
              <a:rPr lang="de-DE" altLang="en-US" sz="1600" dirty="0">
                <a:latin typeface="Calibri" panose="020F0502020204030204" pitchFamily="34" charset="0"/>
              </a:rPr>
              <a:t>	Heiko </a:t>
            </a:r>
            <a:r>
              <a:rPr lang="de-DE" altLang="en-US" sz="1600" dirty="0" err="1">
                <a:latin typeface="Calibri" panose="020F0502020204030204" pitchFamily="34" charset="0"/>
              </a:rPr>
              <a:t>Bozem</a:t>
            </a:r>
            <a:endParaRPr lang="de-DE" altLang="en-US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de-DE" altLang="en-US" sz="1600" dirty="0">
                <a:latin typeface="Calibri" panose="020F0502020204030204" pitchFamily="34" charset="0"/>
              </a:rPr>
              <a:t>Aerosol		Z. </a:t>
            </a:r>
            <a:r>
              <a:rPr lang="de-DE" altLang="en-US" sz="1600" dirty="0" err="1">
                <a:latin typeface="Calibri" panose="020F0502020204030204" pitchFamily="34" charset="0"/>
              </a:rPr>
              <a:t>Juranyi</a:t>
            </a:r>
            <a:r>
              <a:rPr lang="de-DE" altLang="en-US" sz="1600" dirty="0"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24" name="Rechteck 6"/>
          <p:cNvSpPr>
            <a:spLocks noChangeArrowheads="1"/>
          </p:cNvSpPr>
          <p:nvPr/>
        </p:nvSpPr>
        <p:spPr bwMode="auto">
          <a:xfrm>
            <a:off x="2015110" y="3567369"/>
            <a:ext cx="36576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746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746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6746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6746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6746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W0 78°14‘		15°28‘ (LYB)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W1 78°55‘		11°59‘ (</a:t>
            </a:r>
            <a:r>
              <a:rPr lang="de-DE" altLang="en-US" sz="1050" dirty="0" err="1">
                <a:latin typeface="Calibri" panose="020F0502020204030204" pitchFamily="34" charset="0"/>
              </a:rPr>
              <a:t>NyA</a:t>
            </a:r>
            <a:r>
              <a:rPr lang="de-DE" altLang="en-US" sz="1050" dirty="0">
                <a:latin typeface="Calibri" panose="020F0502020204030204" pitchFamily="34" charset="0"/>
              </a:rPr>
              <a:t>)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W2 80°10‘		9°45‘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W3 80°18‘		10°46‘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W4 80°27‘		12°07‘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W5 80°30‘		12°27‘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W6 80°19‘		13°17‘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W7 80°19‘		13°18‘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W8 80°34‘		12°06‘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W9 80°34‘		12°06‘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W10 80°19‘		13°18‘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W11 80°19‘		13°18‘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W12 80°34‘		12°06‘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W13 80°34‘		12°06‘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W14 80°19‘		13°18‘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W15 80°34'	12°06‘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W16 80°19'	13°18‘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W17 80°30'	12°27‘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W18 80°42'	14°07‘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W19 81°29'	21°57‘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W20 81°13'	23°07‘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W21 81°13'	23°07‘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W22 81°29'	21°57‘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W23 81°29'	21°57‘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W24 81°13'	23°07‘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W25 81°13'	23°07‘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W26 81°29'	21°57‘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W27 81°29'	21°57‘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W28 81°13'	23°07‘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W29 78°56'	16°52‘</a:t>
            </a:r>
          </a:p>
          <a:p>
            <a:pPr eaLnBrk="1" hangingPunct="1">
              <a:tabLst>
                <a:tab pos="1346200" algn="l"/>
              </a:tabLst>
            </a:pPr>
            <a:r>
              <a:rPr lang="de-DE" altLang="en-US" sz="1050" dirty="0">
                <a:latin typeface="Calibri" panose="020F0502020204030204" pitchFamily="34" charset="0"/>
              </a:rPr>
              <a:t>W30 78°14'	15°28‘ (LYB)</a:t>
            </a:r>
          </a:p>
          <a:p>
            <a:pPr eaLnBrk="1" hangingPunct="1">
              <a:tabLst>
                <a:tab pos="1346200" algn="l"/>
              </a:tabLst>
            </a:pPr>
            <a:endParaRPr lang="de-DE" altLang="en-US" sz="1050" dirty="0">
              <a:latin typeface="Calibri" panose="020F050202020403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6880" y="3567369"/>
            <a:ext cx="158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 err="1">
                <a:latin typeface="Calibri" panose="020F0502020204030204" pitchFamily="34" charset="0"/>
              </a:rPr>
              <a:t>Waypoints</a:t>
            </a:r>
            <a:r>
              <a:rPr lang="de-DE" altLang="en-US" dirty="0">
                <a:latin typeface="Calibri" panose="020F0502020204030204" pitchFamily="34" charset="0"/>
              </a:rPr>
              <a:t>:</a:t>
            </a:r>
            <a:endParaRPr lang="en-GB" dirty="0"/>
          </a:p>
        </p:txBody>
      </p:sp>
      <p:sp>
        <p:nvSpPr>
          <p:cNvPr id="27" name="Rechteck 26"/>
          <p:cNvSpPr/>
          <p:nvPr/>
        </p:nvSpPr>
        <p:spPr>
          <a:xfrm>
            <a:off x="66880" y="1436990"/>
            <a:ext cx="905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>
                <a:latin typeface="Calibri" panose="020F0502020204030204" pitchFamily="34" charset="0"/>
              </a:rPr>
              <a:t>Crew: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68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72A82F-C4D9-4537-B844-F4803A49CDBB}"/>
              </a:ext>
            </a:extLst>
          </p:cNvPr>
          <p:cNvSpPr/>
          <p:nvPr/>
        </p:nvSpPr>
        <p:spPr>
          <a:xfrm>
            <a:off x="404664" y="934195"/>
            <a:ext cx="20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 err="1">
                <a:latin typeface="Calibri" panose="020F0502020204030204" pitchFamily="34" charset="0"/>
              </a:rPr>
              <a:t>Overview</a:t>
            </a:r>
            <a:r>
              <a:rPr lang="de-DE" altLang="en-US" dirty="0">
                <a:latin typeface="Calibri" panose="020F0502020204030204" pitchFamily="34" charset="0"/>
              </a:rPr>
              <a:t> </a:t>
            </a:r>
            <a:r>
              <a:rPr lang="de-DE" altLang="en-US" dirty="0" err="1">
                <a:latin typeface="Calibri" panose="020F0502020204030204" pitchFamily="34" charset="0"/>
              </a:rPr>
              <a:t>Map</a:t>
            </a:r>
            <a:r>
              <a:rPr lang="de-DE" altLang="en-US" dirty="0">
                <a:latin typeface="Calibri" panose="020F0502020204030204" pitchFamily="34" charset="0"/>
              </a:rPr>
              <a:t>: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BFD8BE-A662-484F-A5F1-98D722FF7A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2" t="-1843" r="25341"/>
          <a:stretch/>
        </p:blipFill>
        <p:spPr>
          <a:xfrm>
            <a:off x="260648" y="1798292"/>
            <a:ext cx="5976664" cy="5026916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A84298A4-9A47-48A5-85FE-26F860FFA185}"/>
              </a:ext>
            </a:extLst>
          </p:cNvPr>
          <p:cNvCxnSpPr/>
          <p:nvPr/>
        </p:nvCxnSpPr>
        <p:spPr>
          <a:xfrm>
            <a:off x="-1" y="475085"/>
            <a:ext cx="6858001" cy="13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8654FF74-C7E8-42A4-957E-9A59F7444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9334"/>
            <a:ext cx="437382" cy="414980"/>
          </a:xfrm>
          <a:prstGeom prst="rect">
            <a:avLst/>
          </a:prstGeom>
        </p:spPr>
      </p:pic>
      <p:sp>
        <p:nvSpPr>
          <p:cNvPr id="8" name="Rechteck 2">
            <a:extLst>
              <a:ext uri="{FF2B5EF4-FFF2-40B4-BE49-F238E27FC236}">
                <a16:creationId xmlns:a16="http://schemas.microsoft.com/office/drawing/2014/main" id="{F3530A2E-29F4-47B7-9808-D6039D1A3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982" y="15330"/>
            <a:ext cx="418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>
                <a:latin typeface="Calibri" panose="020F0502020204030204" pitchFamily="34" charset="0"/>
              </a:rPr>
              <a:t>Flight Plan </a:t>
            </a:r>
            <a:r>
              <a:rPr lang="de-DE" altLang="en-US" dirty="0" err="1">
                <a:latin typeface="Calibri" panose="020F0502020204030204" pitchFamily="34" charset="0"/>
              </a:rPr>
              <a:t>for</a:t>
            </a:r>
            <a:r>
              <a:rPr lang="de-DE" altLang="en-US" dirty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47224B65-CDB6-45F8-A479-BB6D1C25D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855" y="44004"/>
            <a:ext cx="1000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POLAR 6</a:t>
            </a:r>
          </a:p>
        </p:txBody>
      </p:sp>
      <p:sp>
        <p:nvSpPr>
          <p:cNvPr id="10" name="Rechteck 2">
            <a:extLst>
              <a:ext uri="{FF2B5EF4-FFF2-40B4-BE49-F238E27FC236}">
                <a16:creationId xmlns:a16="http://schemas.microsoft.com/office/drawing/2014/main" id="{624BEEA4-7A6D-43DE-8A64-B653FC04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961" y="13420"/>
            <a:ext cx="2160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>
                <a:latin typeface="Calibri" panose="020F0502020204030204" pitchFamily="34" charset="0"/>
              </a:rPr>
              <a:t>24 March 2021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537CC81-1C71-4246-9973-32BB57D5F448}"/>
              </a:ext>
            </a:extLst>
          </p:cNvPr>
          <p:cNvCxnSpPr/>
          <p:nvPr/>
        </p:nvCxnSpPr>
        <p:spPr>
          <a:xfrm flipV="1">
            <a:off x="5517232" y="0"/>
            <a:ext cx="0" cy="488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69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3813" y="1136576"/>
            <a:ext cx="637063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en-US" sz="1400" dirty="0">
                <a:latin typeface="Calibri" panose="020F0502020204030204" pitchFamily="34" charset="0"/>
              </a:rPr>
              <a:t> </a:t>
            </a:r>
            <a:endParaRPr lang="en-GB" altLang="en-US" sz="14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de-DE" altLang="en-US" sz="1400" b="1" dirty="0">
                <a:latin typeface="Calibri" panose="020F0502020204030204" pitchFamily="34" charset="0"/>
              </a:rPr>
              <a:t>LYR – </a:t>
            </a:r>
            <a:r>
              <a:rPr lang="de-DE" altLang="en-US" sz="1400" b="1" dirty="0" err="1">
                <a:latin typeface="Calibri" panose="020F0502020204030204" pitchFamily="34" charset="0"/>
              </a:rPr>
              <a:t>NyA</a:t>
            </a:r>
            <a:r>
              <a:rPr lang="de-DE" altLang="en-US" sz="1400" b="1" dirty="0">
                <a:latin typeface="Calibri" panose="020F0502020204030204" pitchFamily="34" charset="0"/>
              </a:rPr>
              <a:t>  </a:t>
            </a:r>
            <a:r>
              <a:rPr lang="de-DE" altLang="en-US" sz="1400" dirty="0" err="1">
                <a:latin typeface="Calibri" panose="020F0502020204030204" pitchFamily="34" charset="0"/>
              </a:rPr>
              <a:t>ascend</a:t>
            </a:r>
            <a:r>
              <a:rPr lang="de-DE" altLang="en-US" sz="1400" dirty="0">
                <a:latin typeface="Calibri" panose="020F0502020204030204" pitchFamily="34" charset="0"/>
              </a:rPr>
              <a:t> FL 80: </a:t>
            </a:r>
            <a:r>
              <a:rPr lang="de-DE" altLang="en-US" sz="1400" b="1" dirty="0">
                <a:latin typeface="Calibri" panose="020F0502020204030204" pitchFamily="34" charset="0"/>
              </a:rPr>
              <a:t>58 NM @160 </a:t>
            </a:r>
            <a:r>
              <a:rPr lang="de-DE" altLang="en-US" sz="1400" b="1" dirty="0" err="1">
                <a:latin typeface="Calibri" panose="020F0502020204030204" pitchFamily="34" charset="0"/>
              </a:rPr>
              <a:t>kn</a:t>
            </a:r>
            <a:r>
              <a:rPr lang="de-DE" altLang="en-US" sz="1400" b="1" dirty="0">
                <a:latin typeface="Calibri" panose="020F0502020204030204" pitchFamily="34" charset="0"/>
              </a:rPr>
              <a:t> (</a:t>
            </a:r>
            <a:r>
              <a:rPr lang="de-DE" altLang="en-US" sz="1400" b="1" dirty="0" err="1">
                <a:latin typeface="Calibri" panose="020F0502020204030204" pitchFamily="34" charset="0"/>
              </a:rPr>
              <a:t>cruising</a:t>
            </a:r>
            <a:r>
              <a:rPr lang="de-DE" altLang="en-US" sz="1400" b="1" dirty="0">
                <a:latin typeface="Calibri" panose="020F0502020204030204" pitchFamily="34" charset="0"/>
              </a:rPr>
              <a:t> </a:t>
            </a:r>
            <a:r>
              <a:rPr lang="de-DE" altLang="en-US" sz="1400" b="1" dirty="0" err="1">
                <a:latin typeface="Calibri" panose="020F0502020204030204" pitchFamily="34" charset="0"/>
              </a:rPr>
              <a:t>speed</a:t>
            </a:r>
            <a:r>
              <a:rPr lang="de-DE" altLang="en-US" sz="1400" b="1" dirty="0">
                <a:latin typeface="Calibri" panose="020F0502020204030204" pitchFamily="34" charset="0"/>
              </a:rPr>
              <a:t>)		20 min</a:t>
            </a:r>
          </a:p>
          <a:p>
            <a:pPr eaLnBrk="1" hangingPunct="1">
              <a:defRPr/>
            </a:pPr>
            <a:r>
              <a:rPr lang="de-DE" altLang="en-US" sz="1400" b="1" dirty="0" err="1">
                <a:latin typeface="Calibri" panose="020F0502020204030204" pitchFamily="34" charset="0"/>
              </a:rPr>
              <a:t>NyA</a:t>
            </a:r>
            <a:r>
              <a:rPr lang="de-DE" altLang="en-US" sz="1400" b="1" dirty="0">
                <a:latin typeface="Calibri" panose="020F0502020204030204" pitchFamily="34" charset="0"/>
              </a:rPr>
              <a:t> – W4 </a:t>
            </a:r>
            <a:r>
              <a:rPr lang="de-DE" altLang="en-US" sz="1400" dirty="0">
                <a:latin typeface="Calibri" panose="020F0502020204030204" pitchFamily="34" charset="0"/>
              </a:rPr>
              <a:t>at FL 80: 137</a:t>
            </a:r>
            <a:r>
              <a:rPr lang="de-DE" altLang="en-US" sz="1400" b="1" dirty="0">
                <a:latin typeface="Calibri" panose="020F0502020204030204" pitchFamily="34" charset="0"/>
              </a:rPr>
              <a:t> </a:t>
            </a:r>
            <a:r>
              <a:rPr lang="de-DE" altLang="en-US" sz="1400" dirty="0">
                <a:latin typeface="Calibri" panose="020F0502020204030204" pitchFamily="34" charset="0"/>
              </a:rPr>
              <a:t>NM</a:t>
            </a:r>
            <a:r>
              <a:rPr lang="de-DE" altLang="en-US" sz="1400" b="1" dirty="0">
                <a:latin typeface="Calibri" panose="020F0502020204030204" pitchFamily="34" charset="0"/>
              </a:rPr>
              <a:t> @160 </a:t>
            </a:r>
            <a:r>
              <a:rPr lang="de-DE" altLang="en-US" sz="1400" b="1" dirty="0" err="1">
                <a:latin typeface="Calibri" panose="020F0502020204030204" pitchFamily="34" charset="0"/>
              </a:rPr>
              <a:t>kn</a:t>
            </a:r>
            <a:r>
              <a:rPr lang="de-DE" altLang="en-US" sz="1400" b="1" dirty="0">
                <a:latin typeface="Calibri" panose="020F0502020204030204" pitchFamily="34" charset="0"/>
              </a:rPr>
              <a:t> (</a:t>
            </a:r>
            <a:r>
              <a:rPr lang="de-DE" altLang="en-US" sz="1400" b="1" dirty="0" err="1">
                <a:latin typeface="Calibri" panose="020F0502020204030204" pitchFamily="34" charset="0"/>
              </a:rPr>
              <a:t>cruising</a:t>
            </a:r>
            <a:r>
              <a:rPr lang="de-DE" altLang="en-US" sz="1400" b="1" dirty="0">
                <a:latin typeface="Calibri" panose="020F0502020204030204" pitchFamily="34" charset="0"/>
              </a:rPr>
              <a:t> </a:t>
            </a:r>
            <a:r>
              <a:rPr lang="de-DE" altLang="en-US" sz="1400" b="1" dirty="0" err="1">
                <a:latin typeface="Calibri" panose="020F0502020204030204" pitchFamily="34" charset="0"/>
              </a:rPr>
              <a:t>speed</a:t>
            </a:r>
            <a:r>
              <a:rPr lang="de-DE" altLang="en-US" sz="1400" b="1" dirty="0">
                <a:latin typeface="Calibri" panose="020F0502020204030204" pitchFamily="34" charset="0"/>
              </a:rPr>
              <a:t>)		33 min</a:t>
            </a:r>
          </a:p>
          <a:p>
            <a:pPr eaLnBrk="1" hangingPunct="1">
              <a:defRPr/>
            </a:pPr>
            <a:r>
              <a:rPr lang="de-DE" altLang="en-US" sz="1400" b="1" dirty="0">
                <a:latin typeface="Calibri" panose="020F0502020204030204" pitchFamily="34" charset="0"/>
              </a:rPr>
              <a:t>W3 – W4 </a:t>
            </a:r>
            <a:r>
              <a:rPr lang="de-DE" altLang="en-US" sz="1400" dirty="0" err="1">
                <a:latin typeface="Calibri" panose="020F0502020204030204" pitchFamily="34" charset="0"/>
              </a:rPr>
              <a:t>descend</a:t>
            </a:r>
            <a:r>
              <a:rPr lang="de-DE" altLang="en-US" sz="1400" dirty="0">
                <a:latin typeface="Calibri" panose="020F0502020204030204" pitchFamily="34" charset="0"/>
              </a:rPr>
              <a:t> </a:t>
            </a:r>
            <a:r>
              <a:rPr lang="de-DE" altLang="en-US" sz="1400" dirty="0" err="1">
                <a:latin typeface="Calibri" panose="020F0502020204030204" pitchFamily="34" charset="0"/>
              </a:rPr>
              <a:t>through</a:t>
            </a:r>
            <a:r>
              <a:rPr lang="de-DE" altLang="en-US" sz="1400" dirty="0">
                <a:latin typeface="Calibri" panose="020F0502020204030204" pitchFamily="34" charset="0"/>
              </a:rPr>
              <a:t> </a:t>
            </a:r>
            <a:r>
              <a:rPr lang="de-DE" altLang="en-US" sz="1400" dirty="0" err="1">
                <a:latin typeface="Calibri" panose="020F0502020204030204" pitchFamily="34" charset="0"/>
              </a:rPr>
              <a:t>cloud</a:t>
            </a:r>
            <a:r>
              <a:rPr lang="de-DE" altLang="en-US" sz="1400" dirty="0">
                <a:latin typeface="Calibri" panose="020F0502020204030204" pitchFamily="34" charset="0"/>
              </a:rPr>
              <a:t> </a:t>
            </a:r>
            <a:r>
              <a:rPr lang="de-DE" altLang="en-US" sz="1400" dirty="0" err="1">
                <a:latin typeface="Calibri" panose="020F0502020204030204" pitchFamily="34" charset="0"/>
              </a:rPr>
              <a:t>with</a:t>
            </a:r>
            <a:r>
              <a:rPr lang="de-DE" altLang="en-US" sz="1400" dirty="0">
                <a:latin typeface="Calibri" panose="020F0502020204030204" pitchFamily="34" charset="0"/>
              </a:rPr>
              <a:t> 500 </a:t>
            </a:r>
            <a:r>
              <a:rPr lang="de-DE" altLang="en-US" sz="1400" dirty="0" err="1">
                <a:latin typeface="Calibri" panose="020F0502020204030204" pitchFamily="34" charset="0"/>
              </a:rPr>
              <a:t>ft</a:t>
            </a:r>
            <a:r>
              <a:rPr lang="de-DE" altLang="en-US" sz="1400" dirty="0">
                <a:latin typeface="Calibri" panose="020F0502020204030204" pitchFamily="34" charset="0"/>
              </a:rPr>
              <a:t>/min </a:t>
            </a:r>
            <a:r>
              <a:rPr lang="de-DE" altLang="en-US" sz="1400" b="1" dirty="0">
                <a:latin typeface="Calibri" panose="020F0502020204030204" pitchFamily="34" charset="0"/>
              </a:rPr>
              <a:t>@120 </a:t>
            </a:r>
            <a:r>
              <a:rPr lang="de-DE" altLang="en-US" sz="1400" b="1" dirty="0" err="1">
                <a:latin typeface="Calibri" panose="020F0502020204030204" pitchFamily="34" charset="0"/>
              </a:rPr>
              <a:t>kn</a:t>
            </a:r>
            <a:r>
              <a:rPr lang="de-DE" altLang="en-US" sz="1400" dirty="0">
                <a:latin typeface="Calibri" panose="020F0502020204030204" pitchFamily="34" charset="0"/>
              </a:rPr>
              <a:t>		</a:t>
            </a:r>
            <a:r>
              <a:rPr lang="de-DE" altLang="en-US" sz="1400" b="1" dirty="0">
                <a:latin typeface="Calibri" panose="020F0502020204030204" pitchFamily="34" charset="0"/>
              </a:rPr>
              <a:t>16 min</a:t>
            </a:r>
          </a:p>
          <a:p>
            <a:pPr eaLnBrk="1" hangingPunct="1">
              <a:defRPr/>
            </a:pPr>
            <a:r>
              <a:rPr lang="de-DE" altLang="en-US" sz="1400" b="1" dirty="0">
                <a:latin typeface="Calibri" panose="020F0502020204030204" pitchFamily="34" charset="0"/>
              </a:rPr>
              <a:t>W4 – W6 </a:t>
            </a:r>
            <a:r>
              <a:rPr lang="de-DE" altLang="en-US" sz="1400" dirty="0">
                <a:latin typeface="Calibri" panose="020F0502020204030204" pitchFamily="34" charset="0"/>
              </a:rPr>
              <a:t>FL 20: 16 NM </a:t>
            </a:r>
            <a:r>
              <a:rPr lang="de-DE" altLang="en-US" sz="1400" b="1" dirty="0">
                <a:latin typeface="Calibri" panose="020F0502020204030204" pitchFamily="34" charset="0"/>
              </a:rPr>
              <a:t>@120 </a:t>
            </a:r>
            <a:r>
              <a:rPr lang="de-DE" altLang="en-US" sz="1400" b="1" dirty="0" err="1">
                <a:latin typeface="Calibri" panose="020F0502020204030204" pitchFamily="34" charset="0"/>
              </a:rPr>
              <a:t>kn</a:t>
            </a:r>
            <a:r>
              <a:rPr lang="de-DE" altLang="en-US" sz="1400" b="1" dirty="0">
                <a:latin typeface="Calibri" panose="020F0502020204030204" pitchFamily="34" charset="0"/>
              </a:rPr>
              <a:t>				8 min</a:t>
            </a:r>
          </a:p>
          <a:p>
            <a:pPr eaLnBrk="1" hangingPunct="1">
              <a:defRPr/>
            </a:pPr>
            <a:r>
              <a:rPr lang="de-DE" altLang="en-US" sz="1400" b="1" dirty="0">
                <a:latin typeface="Calibri" panose="020F0502020204030204" pitchFamily="34" charset="0"/>
              </a:rPr>
              <a:t>W6 </a:t>
            </a:r>
            <a:r>
              <a:rPr lang="de-DE" altLang="en-US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 </a:t>
            </a:r>
            <a:r>
              <a:rPr lang="de-DE" altLang="en-US" sz="1400" b="1" dirty="0">
                <a:latin typeface="Calibri" panose="020F0502020204030204" pitchFamily="34" charset="0"/>
              </a:rPr>
              <a:t>W16 </a:t>
            </a:r>
            <a:r>
              <a:rPr lang="de-DE" altLang="en-US" sz="1400" dirty="0">
                <a:latin typeface="Calibri" panose="020F0502020204030204" pitchFamily="34" charset="0"/>
              </a:rPr>
              <a:t>5 </a:t>
            </a:r>
            <a:r>
              <a:rPr lang="de-DE" altLang="en-US" sz="1400" dirty="0" err="1">
                <a:latin typeface="Calibri" panose="020F0502020204030204" pitchFamily="34" charset="0"/>
              </a:rPr>
              <a:t>stacks</a:t>
            </a:r>
            <a:r>
              <a:rPr lang="de-DE" altLang="en-US" sz="1400" dirty="0">
                <a:latin typeface="Calibri" panose="020F0502020204030204" pitchFamily="34" charset="0"/>
              </a:rPr>
              <a:t> 4 min </a:t>
            </a:r>
            <a:r>
              <a:rPr lang="de-DE" altLang="en-US" sz="1400" dirty="0" err="1">
                <a:latin typeface="Calibri" panose="020F0502020204030204" pitchFamily="34" charset="0"/>
              </a:rPr>
              <a:t>each</a:t>
            </a:r>
            <a:r>
              <a:rPr lang="de-DE" altLang="en-US" sz="1400" dirty="0">
                <a:latin typeface="Calibri" panose="020F0502020204030204" pitchFamily="34" charset="0"/>
              </a:rPr>
              <a:t>, @ FL 20, 40, 60, 80, 100 </a:t>
            </a:r>
            <a:r>
              <a:rPr lang="de-DE" altLang="en-US" sz="1400" b="1" dirty="0">
                <a:latin typeface="Calibri" panose="020F0502020204030204" pitchFamily="34" charset="0"/>
              </a:rPr>
              <a:t>@120kn	45 min</a:t>
            </a:r>
            <a:endParaRPr lang="de-DE" altLang="en-US" sz="14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de-DE" altLang="en-US" sz="1400" b="1" dirty="0">
                <a:latin typeface="Calibri" panose="020F0502020204030204" pitchFamily="34" charset="0"/>
              </a:rPr>
              <a:t>W16 –W17  </a:t>
            </a:r>
            <a:r>
              <a:rPr lang="de-DE" altLang="en-US" sz="1400" dirty="0">
                <a:latin typeface="Calibri" panose="020F0502020204030204" pitchFamily="34" charset="0"/>
              </a:rPr>
              <a:t>FL100 13 NM</a:t>
            </a:r>
            <a:r>
              <a:rPr lang="de-DE" altLang="en-US" sz="1400" b="1" dirty="0">
                <a:latin typeface="Calibri" panose="020F0502020204030204" pitchFamily="34" charset="0"/>
              </a:rPr>
              <a:t> @120kn				7 min</a:t>
            </a:r>
            <a:endParaRPr lang="de-DE" altLang="en-US" sz="14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de-DE" altLang="en-US" sz="1400" b="1" dirty="0">
                <a:latin typeface="Calibri" panose="020F0502020204030204" pitchFamily="34" charset="0"/>
              </a:rPr>
              <a:t>W17 – W18</a:t>
            </a:r>
            <a:r>
              <a:rPr lang="de-DE" altLang="en-US" sz="1400" dirty="0">
                <a:latin typeface="Calibri" panose="020F0502020204030204" pitchFamily="34" charset="0"/>
              </a:rPr>
              <a:t> </a:t>
            </a:r>
            <a:r>
              <a:rPr lang="de-DE" altLang="en-US" sz="1400" dirty="0" err="1">
                <a:latin typeface="Calibri" panose="020F0502020204030204" pitchFamily="34" charset="0"/>
              </a:rPr>
              <a:t>descend</a:t>
            </a:r>
            <a:r>
              <a:rPr lang="de-DE" altLang="en-US" sz="1400" dirty="0">
                <a:latin typeface="Calibri" panose="020F0502020204030204" pitchFamily="34" charset="0"/>
              </a:rPr>
              <a:t> </a:t>
            </a:r>
            <a:r>
              <a:rPr lang="de-DE" altLang="en-US" sz="1400" dirty="0" err="1">
                <a:latin typeface="Calibri" panose="020F0502020204030204" pitchFamily="34" charset="0"/>
              </a:rPr>
              <a:t>through</a:t>
            </a:r>
            <a:r>
              <a:rPr lang="de-DE" altLang="en-US" sz="1400" dirty="0">
                <a:latin typeface="Calibri" panose="020F0502020204030204" pitchFamily="34" charset="0"/>
              </a:rPr>
              <a:t> </a:t>
            </a:r>
            <a:r>
              <a:rPr lang="de-DE" altLang="en-US" sz="1400" dirty="0" err="1">
                <a:latin typeface="Calibri" panose="020F0502020204030204" pitchFamily="34" charset="0"/>
              </a:rPr>
              <a:t>cloud</a:t>
            </a:r>
            <a:r>
              <a:rPr lang="de-DE" altLang="en-US" sz="1400" dirty="0">
                <a:latin typeface="Calibri" panose="020F0502020204030204" pitchFamily="34" charset="0"/>
              </a:rPr>
              <a:t> </a:t>
            </a:r>
            <a:r>
              <a:rPr lang="de-DE" altLang="en-US" sz="1400" dirty="0" err="1">
                <a:latin typeface="Calibri" panose="020F0502020204030204" pitchFamily="34" charset="0"/>
              </a:rPr>
              <a:t>with</a:t>
            </a:r>
            <a:r>
              <a:rPr lang="de-DE" altLang="en-US" sz="1400" dirty="0">
                <a:latin typeface="Calibri" panose="020F0502020204030204" pitchFamily="34" charset="0"/>
              </a:rPr>
              <a:t> 500 </a:t>
            </a:r>
            <a:r>
              <a:rPr lang="de-DE" altLang="en-US" sz="1400" dirty="0" err="1">
                <a:latin typeface="Calibri" panose="020F0502020204030204" pitchFamily="34" charset="0"/>
              </a:rPr>
              <a:t>ft</a:t>
            </a:r>
            <a:r>
              <a:rPr lang="de-DE" altLang="en-US" sz="1400" dirty="0">
                <a:latin typeface="Calibri" panose="020F0502020204030204" pitchFamily="34" charset="0"/>
              </a:rPr>
              <a:t>/min </a:t>
            </a:r>
            <a:r>
              <a:rPr lang="de-DE" altLang="en-US" sz="1400" b="1" dirty="0">
                <a:latin typeface="Calibri" panose="020F0502020204030204" pitchFamily="34" charset="0"/>
              </a:rPr>
              <a:t>@120 </a:t>
            </a:r>
            <a:r>
              <a:rPr lang="de-DE" altLang="en-US" sz="1400" b="1" dirty="0" err="1">
                <a:latin typeface="Calibri" panose="020F0502020204030204" pitchFamily="34" charset="0"/>
              </a:rPr>
              <a:t>kn</a:t>
            </a:r>
            <a:r>
              <a:rPr lang="de-DE" altLang="en-US" sz="1400" dirty="0">
                <a:latin typeface="Calibri" panose="020F0502020204030204" pitchFamily="34" charset="0"/>
              </a:rPr>
              <a:t>		</a:t>
            </a:r>
            <a:r>
              <a:rPr lang="de-DE" altLang="en-US" sz="1400" b="1" dirty="0">
                <a:latin typeface="Calibri" panose="020F0502020204030204" pitchFamily="34" charset="0"/>
              </a:rPr>
              <a:t>20 min</a:t>
            </a:r>
            <a:endParaRPr lang="de-DE" altLang="en-US" sz="14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de-DE" altLang="en-US" sz="1400" b="1" dirty="0">
                <a:latin typeface="Calibri" panose="020F0502020204030204" pitchFamily="34" charset="0"/>
              </a:rPr>
              <a:t>W18 – W19 </a:t>
            </a:r>
            <a:r>
              <a:rPr lang="de-DE" altLang="en-US" sz="1400" dirty="0">
                <a:latin typeface="Calibri" panose="020F0502020204030204" pitchFamily="34" charset="0"/>
              </a:rPr>
              <a:t>FL10 (</a:t>
            </a:r>
            <a:r>
              <a:rPr lang="de-DE" altLang="en-US" sz="1400" dirty="0" err="1">
                <a:latin typeface="Calibri" panose="020F0502020204030204" pitchFamily="34" charset="0"/>
              </a:rPr>
              <a:t>below</a:t>
            </a:r>
            <a:r>
              <a:rPr lang="de-DE" altLang="en-US" sz="1400" dirty="0">
                <a:latin typeface="Calibri" panose="020F0502020204030204" pitchFamily="34" charset="0"/>
              </a:rPr>
              <a:t> </a:t>
            </a:r>
            <a:r>
              <a:rPr lang="de-DE" altLang="en-US" sz="1400" dirty="0" err="1">
                <a:latin typeface="Calibri" panose="020F0502020204030204" pitchFamily="34" charset="0"/>
              </a:rPr>
              <a:t>cloud</a:t>
            </a:r>
            <a:r>
              <a:rPr lang="de-DE" altLang="en-US" sz="1400" dirty="0">
                <a:latin typeface="Calibri" panose="020F0502020204030204" pitchFamily="34" charset="0"/>
              </a:rPr>
              <a:t>), 87 NM</a:t>
            </a:r>
            <a:r>
              <a:rPr lang="de-DE" altLang="en-US" sz="1400" b="1" dirty="0">
                <a:latin typeface="Calibri" panose="020F0502020204030204" pitchFamily="34" charset="0"/>
              </a:rPr>
              <a:t> @120kn			44 min</a:t>
            </a:r>
          </a:p>
          <a:p>
            <a:pPr eaLnBrk="1" hangingPunct="1">
              <a:defRPr/>
            </a:pPr>
            <a:r>
              <a:rPr lang="de-DE" altLang="en-US" sz="1400" b="1" dirty="0">
                <a:latin typeface="Calibri" panose="020F0502020204030204" pitchFamily="34" charset="0"/>
              </a:rPr>
              <a:t>W19 </a:t>
            </a:r>
            <a:r>
              <a:rPr lang="de-DE" altLang="en-US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 </a:t>
            </a:r>
            <a:r>
              <a:rPr lang="de-DE" altLang="en-US" sz="1400" b="1" dirty="0">
                <a:latin typeface="Calibri" panose="020F0502020204030204" pitchFamily="34" charset="0"/>
              </a:rPr>
              <a:t>W28 </a:t>
            </a:r>
            <a:r>
              <a:rPr lang="de-DE" altLang="en-US" sz="1400" dirty="0">
                <a:latin typeface="Calibri" panose="020F0502020204030204" pitchFamily="34" charset="0"/>
              </a:rPr>
              <a:t>5 </a:t>
            </a:r>
            <a:r>
              <a:rPr lang="de-DE" altLang="en-US" sz="1400" dirty="0" err="1">
                <a:latin typeface="Calibri" panose="020F0502020204030204" pitchFamily="34" charset="0"/>
              </a:rPr>
              <a:t>stacks</a:t>
            </a:r>
            <a:r>
              <a:rPr lang="de-DE" altLang="en-US" sz="1400" dirty="0">
                <a:latin typeface="Calibri" panose="020F0502020204030204" pitchFamily="34" charset="0"/>
              </a:rPr>
              <a:t> 4 min </a:t>
            </a:r>
            <a:r>
              <a:rPr lang="de-DE" altLang="en-US" sz="1400" dirty="0" err="1">
                <a:latin typeface="Calibri" panose="020F0502020204030204" pitchFamily="34" charset="0"/>
              </a:rPr>
              <a:t>each</a:t>
            </a:r>
            <a:r>
              <a:rPr lang="de-DE" altLang="en-US" sz="1400" dirty="0">
                <a:latin typeface="Calibri" panose="020F0502020204030204" pitchFamily="34" charset="0"/>
              </a:rPr>
              <a:t>, @ FL 20, 40, 60, 80, 100 </a:t>
            </a:r>
            <a:r>
              <a:rPr lang="de-DE" altLang="en-US" sz="1400" b="1" dirty="0">
                <a:latin typeface="Calibri" panose="020F0502020204030204" pitchFamily="34" charset="0"/>
              </a:rPr>
              <a:t>@120kn 	45 min</a:t>
            </a:r>
          </a:p>
          <a:p>
            <a:pPr eaLnBrk="1" hangingPunct="1">
              <a:defRPr/>
            </a:pPr>
            <a:r>
              <a:rPr lang="de-DE" altLang="en-US" sz="1400" b="1" dirty="0">
                <a:latin typeface="Calibri" panose="020F0502020204030204" pitchFamily="34" charset="0"/>
              </a:rPr>
              <a:t>W28 – W29 </a:t>
            </a:r>
            <a:r>
              <a:rPr lang="de-DE" altLang="en-US" sz="1400" dirty="0">
                <a:latin typeface="Calibri" panose="020F0502020204030204" pitchFamily="34" charset="0"/>
              </a:rPr>
              <a:t>at FL100: </a:t>
            </a:r>
            <a:r>
              <a:rPr lang="de-DE" altLang="en-US" sz="1400" b="1" dirty="0">
                <a:latin typeface="Calibri" panose="020F0502020204030204" pitchFamily="34" charset="0"/>
              </a:rPr>
              <a:t>152 NM @ 160 </a:t>
            </a:r>
            <a:r>
              <a:rPr lang="de-DE" altLang="en-US" sz="1400" b="1" dirty="0" err="1">
                <a:latin typeface="Calibri" panose="020F0502020204030204" pitchFamily="34" charset="0"/>
              </a:rPr>
              <a:t>kn</a:t>
            </a:r>
            <a:r>
              <a:rPr lang="de-DE" altLang="en-US" sz="1400" b="1" dirty="0">
                <a:latin typeface="Calibri" panose="020F0502020204030204" pitchFamily="34" charset="0"/>
              </a:rPr>
              <a:t> </a:t>
            </a:r>
            <a:r>
              <a:rPr lang="de-DE" altLang="en-US" sz="1400" b="1" dirty="0" err="1">
                <a:latin typeface="Calibri" panose="020F0502020204030204" pitchFamily="34" charset="0"/>
              </a:rPr>
              <a:t>cruising</a:t>
            </a:r>
            <a:r>
              <a:rPr lang="de-DE" altLang="en-US" sz="1400" b="1" dirty="0">
                <a:latin typeface="Calibri" panose="020F0502020204030204" pitchFamily="34" charset="0"/>
              </a:rPr>
              <a:t> </a:t>
            </a:r>
            <a:r>
              <a:rPr lang="de-DE" altLang="en-US" sz="1400" b="1" dirty="0" err="1">
                <a:latin typeface="Calibri" panose="020F0502020204030204" pitchFamily="34" charset="0"/>
              </a:rPr>
              <a:t>speed</a:t>
            </a:r>
            <a:r>
              <a:rPr lang="de-DE" altLang="en-US" sz="1400" b="1" dirty="0">
                <a:latin typeface="Calibri" panose="020F0502020204030204" pitchFamily="34" charset="0"/>
              </a:rPr>
              <a:t> 		57 min</a:t>
            </a:r>
            <a:endParaRPr lang="de-DE" altLang="en-US" sz="14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de-DE" altLang="en-US" sz="1400" b="1" dirty="0">
                <a:latin typeface="Calibri" panose="020F0502020204030204" pitchFamily="34" charset="0"/>
              </a:rPr>
              <a:t>W29 – LYR  </a:t>
            </a:r>
            <a:r>
              <a:rPr lang="de-DE" altLang="en-US" sz="1400" dirty="0">
                <a:latin typeface="Calibri" panose="020F0502020204030204" pitchFamily="34" charset="0"/>
              </a:rPr>
              <a:t>at FL100 </a:t>
            </a:r>
            <a:r>
              <a:rPr lang="de-DE" alt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altLang="en-US" sz="1400" dirty="0" err="1">
                <a:latin typeface="Calibri" panose="020F0502020204030204" pitchFamily="34" charset="0"/>
                <a:sym typeface="Wingdings" panose="05000000000000000000" pitchFamily="2" charset="2"/>
              </a:rPr>
              <a:t>descending</a:t>
            </a:r>
            <a:r>
              <a:rPr lang="de-DE" altLang="en-US" sz="1400" dirty="0">
                <a:latin typeface="Calibri" panose="020F0502020204030204" pitchFamily="34" charset="0"/>
              </a:rPr>
              <a:t>: </a:t>
            </a:r>
            <a:r>
              <a:rPr lang="de-DE" altLang="en-US" sz="1400" b="1" dirty="0">
                <a:latin typeface="Calibri" panose="020F0502020204030204" pitchFamily="34" charset="0"/>
              </a:rPr>
              <a:t>45 NM @ 160 </a:t>
            </a:r>
            <a:r>
              <a:rPr lang="de-DE" altLang="en-US" sz="1400" b="1" dirty="0" err="1">
                <a:latin typeface="Calibri" panose="020F0502020204030204" pitchFamily="34" charset="0"/>
              </a:rPr>
              <a:t>kn</a:t>
            </a:r>
            <a:r>
              <a:rPr lang="de-DE" altLang="en-US" sz="1400" b="1" dirty="0">
                <a:latin typeface="Calibri" panose="020F0502020204030204" pitchFamily="34" charset="0"/>
              </a:rPr>
              <a:t> </a:t>
            </a:r>
            <a:r>
              <a:rPr lang="de-DE" altLang="en-US" sz="1400" b="1" dirty="0" err="1">
                <a:latin typeface="Calibri" panose="020F0502020204030204" pitchFamily="34" charset="0"/>
              </a:rPr>
              <a:t>cruising</a:t>
            </a:r>
            <a:r>
              <a:rPr lang="de-DE" altLang="en-US" sz="1400" b="1" dirty="0">
                <a:latin typeface="Calibri" panose="020F0502020204030204" pitchFamily="34" charset="0"/>
              </a:rPr>
              <a:t> </a:t>
            </a:r>
            <a:r>
              <a:rPr lang="de-DE" altLang="en-US" sz="1400" b="1" dirty="0" err="1">
                <a:latin typeface="Calibri" panose="020F0502020204030204" pitchFamily="34" charset="0"/>
              </a:rPr>
              <a:t>speed</a:t>
            </a:r>
            <a:r>
              <a:rPr lang="de-DE" altLang="en-US" sz="1400" b="1" dirty="0">
                <a:latin typeface="Calibri" panose="020F0502020204030204" pitchFamily="34" charset="0"/>
              </a:rPr>
              <a:t> 	22 min</a:t>
            </a:r>
          </a:p>
          <a:p>
            <a:pPr eaLnBrk="1" hangingPunct="1">
              <a:defRPr/>
            </a:pPr>
            <a:endParaRPr lang="de-DE" altLang="en-US" sz="1400" b="1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b="1" dirty="0">
                <a:latin typeface="+mn-lt"/>
              </a:rPr>
              <a:t>Total:					5 </a:t>
            </a:r>
            <a:r>
              <a:rPr lang="en-US" b="1" dirty="0" err="1">
                <a:latin typeface="+mn-lt"/>
              </a:rPr>
              <a:t>hr</a:t>
            </a:r>
            <a:r>
              <a:rPr lang="en-US" b="1" dirty="0">
                <a:latin typeface="+mn-lt"/>
              </a:rPr>
              <a:t> 17 min</a:t>
            </a:r>
            <a:endParaRPr lang="de-DE" altLang="en-US" sz="1400" b="1" dirty="0">
              <a:latin typeface="+mn-lt"/>
            </a:endParaRPr>
          </a:p>
          <a:p>
            <a:pPr eaLnBrk="1" hangingPunct="1">
              <a:defRPr/>
            </a:pPr>
            <a:endParaRPr lang="de-DE" altLang="en-US" sz="1400" dirty="0">
              <a:latin typeface="Calibri" panose="020F050202020403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32768" y="762902"/>
            <a:ext cx="156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>
                <a:latin typeface="Calibri" panose="020F0502020204030204" pitchFamily="34" charset="0"/>
              </a:rPr>
              <a:t>Flight Plan:</a:t>
            </a:r>
            <a:endParaRPr lang="en-GB" dirty="0"/>
          </a:p>
        </p:txBody>
      </p:sp>
      <p:cxnSp>
        <p:nvCxnSpPr>
          <p:cNvPr id="20" name="Gerader Verbinder 19"/>
          <p:cNvCxnSpPr/>
          <p:nvPr/>
        </p:nvCxnSpPr>
        <p:spPr>
          <a:xfrm>
            <a:off x="-1" y="475085"/>
            <a:ext cx="6858001" cy="13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9334"/>
            <a:ext cx="437382" cy="414980"/>
          </a:xfrm>
          <a:prstGeom prst="rect">
            <a:avLst/>
          </a:prstGeom>
        </p:spPr>
      </p:pic>
      <p:sp>
        <p:nvSpPr>
          <p:cNvPr id="24" name="Rechteck 2"/>
          <p:cNvSpPr>
            <a:spLocks noChangeArrowheads="1"/>
          </p:cNvSpPr>
          <p:nvPr/>
        </p:nvSpPr>
        <p:spPr bwMode="auto">
          <a:xfrm>
            <a:off x="1051982" y="15330"/>
            <a:ext cx="418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>
                <a:latin typeface="Calibri" panose="020F0502020204030204" pitchFamily="34" charset="0"/>
              </a:rPr>
              <a:t>Flight Plan </a:t>
            </a:r>
            <a:r>
              <a:rPr lang="de-DE" altLang="en-US" dirty="0" err="1">
                <a:latin typeface="Calibri" panose="020F0502020204030204" pitchFamily="34" charset="0"/>
              </a:rPr>
              <a:t>for</a:t>
            </a:r>
            <a:r>
              <a:rPr lang="de-DE" altLang="en-US" dirty="0">
                <a:latin typeface="Calibri" panose="020F0502020204030204" pitchFamily="34" charset="0"/>
              </a:rPr>
              <a:t>:</a:t>
            </a:r>
          </a:p>
        </p:txBody>
      </p:sp>
      <p:cxnSp>
        <p:nvCxnSpPr>
          <p:cNvPr id="26" name="Gerader Verbinder 25"/>
          <p:cNvCxnSpPr/>
          <p:nvPr/>
        </p:nvCxnSpPr>
        <p:spPr>
          <a:xfrm>
            <a:off x="188144" y="727725"/>
            <a:ext cx="6858001" cy="13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1"/>
          <p:cNvSpPr>
            <a:spLocks noChangeArrowheads="1"/>
          </p:cNvSpPr>
          <p:nvPr/>
        </p:nvSpPr>
        <p:spPr bwMode="auto">
          <a:xfrm>
            <a:off x="5693855" y="44004"/>
            <a:ext cx="1000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POLAR 6</a:t>
            </a:r>
          </a:p>
        </p:txBody>
      </p:sp>
      <p:sp>
        <p:nvSpPr>
          <p:cNvPr id="30" name="Rechteck 2"/>
          <p:cNvSpPr>
            <a:spLocks noChangeArrowheads="1"/>
          </p:cNvSpPr>
          <p:nvPr/>
        </p:nvSpPr>
        <p:spPr bwMode="auto">
          <a:xfrm>
            <a:off x="3068961" y="13420"/>
            <a:ext cx="2160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>
                <a:latin typeface="Calibri" panose="020F0502020204030204" pitchFamily="34" charset="0"/>
              </a:rPr>
              <a:t>24 March 2021</a:t>
            </a:r>
          </a:p>
        </p:txBody>
      </p:sp>
      <p:cxnSp>
        <p:nvCxnSpPr>
          <p:cNvPr id="31" name="Gerader Verbinder 30"/>
          <p:cNvCxnSpPr/>
          <p:nvPr/>
        </p:nvCxnSpPr>
        <p:spPr>
          <a:xfrm flipV="1">
            <a:off x="5517232" y="0"/>
            <a:ext cx="0" cy="488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71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4697" y="523681"/>
            <a:ext cx="2313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>
                <a:latin typeface="Calibri" panose="020F0502020204030204" pitchFamily="34" charset="0"/>
              </a:rPr>
              <a:t>Additional </a:t>
            </a:r>
            <a:r>
              <a:rPr lang="de-DE" altLang="en-US" dirty="0" err="1">
                <a:latin typeface="Calibri" panose="020F0502020204030204" pitchFamily="34" charset="0"/>
              </a:rPr>
              <a:t>Maps</a:t>
            </a:r>
            <a:r>
              <a:rPr lang="de-DE" altLang="en-US" dirty="0">
                <a:latin typeface="Calibri" panose="020F0502020204030204" pitchFamily="34" charset="0"/>
              </a:rPr>
              <a:t>:</a:t>
            </a:r>
            <a:endParaRPr lang="en-GB" dirty="0"/>
          </a:p>
        </p:txBody>
      </p:sp>
      <p:cxnSp>
        <p:nvCxnSpPr>
          <p:cNvPr id="20" name="Gerader Verbinder 19"/>
          <p:cNvCxnSpPr/>
          <p:nvPr/>
        </p:nvCxnSpPr>
        <p:spPr>
          <a:xfrm>
            <a:off x="-1" y="475085"/>
            <a:ext cx="6858001" cy="13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9334"/>
            <a:ext cx="437382" cy="414980"/>
          </a:xfrm>
          <a:prstGeom prst="rect">
            <a:avLst/>
          </a:prstGeom>
        </p:spPr>
      </p:pic>
      <p:sp>
        <p:nvSpPr>
          <p:cNvPr id="24" name="Rechteck 2"/>
          <p:cNvSpPr>
            <a:spLocks noChangeArrowheads="1"/>
          </p:cNvSpPr>
          <p:nvPr/>
        </p:nvSpPr>
        <p:spPr bwMode="auto">
          <a:xfrm>
            <a:off x="1051982" y="15330"/>
            <a:ext cx="418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>
                <a:latin typeface="Calibri" panose="020F0502020204030204" pitchFamily="34" charset="0"/>
              </a:rPr>
              <a:t>Flight Plan </a:t>
            </a:r>
            <a:r>
              <a:rPr lang="de-DE" altLang="en-US" dirty="0" err="1">
                <a:latin typeface="Calibri" panose="020F0502020204030204" pitchFamily="34" charset="0"/>
              </a:rPr>
              <a:t>for</a:t>
            </a:r>
            <a:r>
              <a:rPr lang="de-DE" altLang="en-US" dirty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3" name="Rechteck 1"/>
          <p:cNvSpPr>
            <a:spLocks noChangeArrowheads="1"/>
          </p:cNvSpPr>
          <p:nvPr/>
        </p:nvSpPr>
        <p:spPr bwMode="auto">
          <a:xfrm>
            <a:off x="5693855" y="44004"/>
            <a:ext cx="1000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POLAR 6</a:t>
            </a:r>
          </a:p>
        </p:txBody>
      </p:sp>
      <p:sp>
        <p:nvSpPr>
          <p:cNvPr id="14" name="Rechteck 2"/>
          <p:cNvSpPr>
            <a:spLocks noChangeArrowheads="1"/>
          </p:cNvSpPr>
          <p:nvPr/>
        </p:nvSpPr>
        <p:spPr bwMode="auto">
          <a:xfrm>
            <a:off x="3068961" y="13420"/>
            <a:ext cx="2160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>
                <a:latin typeface="Calibri" panose="020F0502020204030204" pitchFamily="34" charset="0"/>
              </a:rPr>
              <a:t>24 March 2021</a:t>
            </a: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5517232" y="0"/>
            <a:ext cx="0" cy="488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61D65DC4-F5CA-436E-B5D0-BBAF713FA4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4" t="-163" r="26323" b="163"/>
          <a:stretch/>
        </p:blipFill>
        <p:spPr>
          <a:xfrm>
            <a:off x="853382" y="5549576"/>
            <a:ext cx="4663850" cy="388133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C2889AE-DD87-44CF-9835-E663DB879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r="23659"/>
          <a:stretch/>
        </p:blipFill>
        <p:spPr>
          <a:xfrm>
            <a:off x="1163549" y="1712640"/>
            <a:ext cx="4353681" cy="3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7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4623A6C2-2860-4486-B795-ABEE782E2FD6}"/>
              </a:ext>
            </a:extLst>
          </p:cNvPr>
          <p:cNvCxnSpPr/>
          <p:nvPr/>
        </p:nvCxnSpPr>
        <p:spPr>
          <a:xfrm>
            <a:off x="-1" y="475085"/>
            <a:ext cx="6858001" cy="13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9B28C5C-AF11-41C0-83FE-4287F0F21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9334"/>
            <a:ext cx="437382" cy="414980"/>
          </a:xfrm>
          <a:prstGeom prst="rect">
            <a:avLst/>
          </a:prstGeom>
        </p:spPr>
      </p:pic>
      <p:sp>
        <p:nvSpPr>
          <p:cNvPr id="4" name="Rechteck 2">
            <a:extLst>
              <a:ext uri="{FF2B5EF4-FFF2-40B4-BE49-F238E27FC236}">
                <a16:creationId xmlns:a16="http://schemas.microsoft.com/office/drawing/2014/main" id="{89523568-F8DE-4E8C-8031-1DEC749F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982" y="15330"/>
            <a:ext cx="418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>
                <a:latin typeface="Calibri" panose="020F0502020204030204" pitchFamily="34" charset="0"/>
              </a:rPr>
              <a:t>Flight Plan </a:t>
            </a:r>
            <a:r>
              <a:rPr lang="de-DE" altLang="en-US" dirty="0" err="1">
                <a:latin typeface="Calibri" panose="020F0502020204030204" pitchFamily="34" charset="0"/>
              </a:rPr>
              <a:t>for</a:t>
            </a:r>
            <a:r>
              <a:rPr lang="de-DE" altLang="en-US" dirty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373BF41-9246-4AB6-998A-CDBEEBDAE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855" y="44004"/>
            <a:ext cx="1000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POLAR 6</a:t>
            </a:r>
          </a:p>
        </p:txBody>
      </p:sp>
      <p:sp>
        <p:nvSpPr>
          <p:cNvPr id="6" name="Rechteck 2">
            <a:extLst>
              <a:ext uri="{FF2B5EF4-FFF2-40B4-BE49-F238E27FC236}">
                <a16:creationId xmlns:a16="http://schemas.microsoft.com/office/drawing/2014/main" id="{BE6AAA04-F315-4604-B620-45A215913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961" y="13420"/>
            <a:ext cx="2160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>
                <a:latin typeface="Calibri" panose="020F0502020204030204" pitchFamily="34" charset="0"/>
              </a:rPr>
              <a:t>24 March 2021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8A14EA8-68C8-4C5B-951F-C4D591B22632}"/>
              </a:ext>
            </a:extLst>
          </p:cNvPr>
          <p:cNvCxnSpPr/>
          <p:nvPr/>
        </p:nvCxnSpPr>
        <p:spPr>
          <a:xfrm flipV="1">
            <a:off x="5517232" y="0"/>
            <a:ext cx="0" cy="488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86A109ED-429A-4409-A20B-234B00FBFB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3" r="24585"/>
          <a:stretch/>
        </p:blipFill>
        <p:spPr>
          <a:xfrm>
            <a:off x="1795186" y="704528"/>
            <a:ext cx="3140649" cy="25923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8CCD4E2-1068-4669-81B3-38C5EF1B4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2" y="3754144"/>
            <a:ext cx="5231148" cy="200030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726A382-BDEE-4B5B-AD18-D1CCD1EC1C52}"/>
              </a:ext>
            </a:extLst>
          </p:cNvPr>
          <p:cNvSpPr txBox="1"/>
          <p:nvPr/>
        </p:nvSpPr>
        <p:spPr>
          <a:xfrm>
            <a:off x="482006" y="3252076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ICON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5FD33F6-E73C-42CF-80D7-48957EC51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1" y="6262839"/>
            <a:ext cx="5539282" cy="211812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78C5498-4104-4A8B-9F15-575D4C50A2CE}"/>
              </a:ext>
            </a:extLst>
          </p:cNvPr>
          <p:cNvSpPr txBox="1"/>
          <p:nvPr/>
        </p:nvSpPr>
        <p:spPr>
          <a:xfrm>
            <a:off x="482006" y="5720368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ECMWF</a:t>
            </a:r>
          </a:p>
        </p:txBody>
      </p:sp>
    </p:spTree>
    <p:extLst>
      <p:ext uri="{BB962C8B-B14F-4D97-AF65-F5344CB8AC3E}">
        <p14:creationId xmlns:p14="http://schemas.microsoft.com/office/powerpoint/2010/main" val="395259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8182" y="2309326"/>
            <a:ext cx="3591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>
                <a:latin typeface="Calibri" panose="020F0502020204030204" pitchFamily="34" charset="0"/>
              </a:rPr>
              <a:t>General </a:t>
            </a:r>
            <a:r>
              <a:rPr lang="de-DE" altLang="en-US" dirty="0" err="1">
                <a:latin typeface="Calibri" panose="020F0502020204030204" pitchFamily="34" charset="0"/>
              </a:rPr>
              <a:t>Weather</a:t>
            </a:r>
            <a:r>
              <a:rPr lang="de-DE" altLang="en-US" dirty="0">
                <a:latin typeface="Calibri" panose="020F0502020204030204" pitchFamily="34" charset="0"/>
              </a:rPr>
              <a:t> Situation:</a:t>
            </a:r>
            <a:endParaRPr lang="en-GB" dirty="0"/>
          </a:p>
        </p:txBody>
      </p:sp>
      <p:cxnSp>
        <p:nvCxnSpPr>
          <p:cNvPr id="20" name="Gerader Verbinder 19"/>
          <p:cNvCxnSpPr/>
          <p:nvPr/>
        </p:nvCxnSpPr>
        <p:spPr>
          <a:xfrm>
            <a:off x="-1" y="475085"/>
            <a:ext cx="6858001" cy="13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9334"/>
            <a:ext cx="437382" cy="414980"/>
          </a:xfrm>
          <a:prstGeom prst="rect">
            <a:avLst/>
          </a:prstGeom>
        </p:spPr>
      </p:pic>
      <p:sp>
        <p:nvSpPr>
          <p:cNvPr id="24" name="Rechteck 2"/>
          <p:cNvSpPr>
            <a:spLocks noChangeArrowheads="1"/>
          </p:cNvSpPr>
          <p:nvPr/>
        </p:nvSpPr>
        <p:spPr bwMode="auto">
          <a:xfrm>
            <a:off x="1051982" y="15330"/>
            <a:ext cx="418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>
                <a:latin typeface="Calibri" panose="020F0502020204030204" pitchFamily="34" charset="0"/>
              </a:rPr>
              <a:t>Flight Plan </a:t>
            </a:r>
            <a:r>
              <a:rPr lang="de-DE" altLang="en-US" dirty="0" err="1">
                <a:latin typeface="Calibri" panose="020F0502020204030204" pitchFamily="34" charset="0"/>
              </a:rPr>
              <a:t>for</a:t>
            </a:r>
            <a:r>
              <a:rPr lang="de-DE" altLang="en-US" dirty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32" name="Rechteck 31"/>
          <p:cNvSpPr/>
          <p:nvPr/>
        </p:nvSpPr>
        <p:spPr>
          <a:xfrm>
            <a:off x="108182" y="563147"/>
            <a:ext cx="3142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 err="1">
                <a:latin typeface="Calibri" panose="020F0502020204030204" pitchFamily="34" charset="0"/>
              </a:rPr>
              <a:t>Objectives</a:t>
            </a:r>
            <a:r>
              <a:rPr lang="de-DE" altLang="en-US" dirty="0">
                <a:latin typeface="Calibri" panose="020F0502020204030204" pitchFamily="34" charset="0"/>
              </a:rPr>
              <a:t> </a:t>
            </a:r>
            <a:r>
              <a:rPr lang="de-DE" altLang="en-US" dirty="0" err="1">
                <a:latin typeface="Calibri" panose="020F0502020204030204" pitchFamily="34" charset="0"/>
              </a:rPr>
              <a:t>of</a:t>
            </a:r>
            <a:r>
              <a:rPr lang="de-DE" altLang="en-US" dirty="0">
                <a:latin typeface="Calibri" panose="020F0502020204030204" pitchFamily="34" charset="0"/>
              </a:rPr>
              <a:t> </a:t>
            </a:r>
            <a:r>
              <a:rPr lang="de-DE" altLang="en-US" dirty="0" err="1">
                <a:latin typeface="Calibri" panose="020F0502020204030204" pitchFamily="34" charset="0"/>
              </a:rPr>
              <a:t>the</a:t>
            </a:r>
            <a:r>
              <a:rPr lang="de-DE" altLang="en-US" dirty="0">
                <a:latin typeface="Calibri" panose="020F0502020204030204" pitchFamily="34" charset="0"/>
              </a:rPr>
              <a:t> Flight:</a:t>
            </a:r>
            <a:endParaRPr lang="en-GB" dirty="0"/>
          </a:p>
        </p:txBody>
      </p:sp>
      <p:sp>
        <p:nvSpPr>
          <p:cNvPr id="33" name="Rechteck 32"/>
          <p:cNvSpPr/>
          <p:nvPr/>
        </p:nvSpPr>
        <p:spPr>
          <a:xfrm>
            <a:off x="263315" y="1095864"/>
            <a:ext cx="5733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+mj-lt"/>
              </a:rPr>
              <a:t>Large Whalers Bay polynya, accompanied with strong Norther-Easterly winds bring </a:t>
            </a:r>
            <a:r>
              <a:rPr lang="en-GB" sz="1200" dirty="0" err="1">
                <a:latin typeface="+mj-lt"/>
              </a:rPr>
              <a:t>ing</a:t>
            </a:r>
            <a:r>
              <a:rPr lang="en-GB" sz="1200" dirty="0">
                <a:latin typeface="+mj-lt"/>
              </a:rPr>
              <a:t> cold air to the South. The objective is to fly against the wind, parallel to the ice edge. Meeting with Polar 5 and HALO.</a:t>
            </a:r>
          </a:p>
          <a:p>
            <a:r>
              <a:rPr lang="en-GB" sz="1200" dirty="0">
                <a:latin typeface="+mj-lt"/>
              </a:rPr>
              <a:t>Polar 6 will perform two stack patterns to derive turbulence and cloud properties.</a:t>
            </a:r>
          </a:p>
        </p:txBody>
      </p:sp>
      <p:cxnSp>
        <p:nvCxnSpPr>
          <p:cNvPr id="34" name="Gerader Verbinder 33"/>
          <p:cNvCxnSpPr/>
          <p:nvPr/>
        </p:nvCxnSpPr>
        <p:spPr>
          <a:xfrm>
            <a:off x="-57377" y="2140598"/>
            <a:ext cx="6858001" cy="13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1"/>
          <p:cNvSpPr>
            <a:spLocks noChangeArrowheads="1"/>
          </p:cNvSpPr>
          <p:nvPr/>
        </p:nvSpPr>
        <p:spPr bwMode="auto">
          <a:xfrm>
            <a:off x="5693855" y="44004"/>
            <a:ext cx="1000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POLAR 6</a:t>
            </a:r>
          </a:p>
        </p:txBody>
      </p:sp>
      <p:sp>
        <p:nvSpPr>
          <p:cNvPr id="28" name="Rechteck 2"/>
          <p:cNvSpPr>
            <a:spLocks noChangeArrowheads="1"/>
          </p:cNvSpPr>
          <p:nvPr/>
        </p:nvSpPr>
        <p:spPr bwMode="auto">
          <a:xfrm>
            <a:off x="3068961" y="13420"/>
            <a:ext cx="2160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>
                <a:latin typeface="Calibri" panose="020F0502020204030204" pitchFamily="34" charset="0"/>
              </a:rPr>
              <a:t>24 March 2021</a:t>
            </a:r>
          </a:p>
        </p:txBody>
      </p:sp>
      <p:cxnSp>
        <p:nvCxnSpPr>
          <p:cNvPr id="29" name="Gerader Verbinder 28"/>
          <p:cNvCxnSpPr/>
          <p:nvPr/>
        </p:nvCxnSpPr>
        <p:spPr>
          <a:xfrm flipV="1">
            <a:off x="5517232" y="0"/>
            <a:ext cx="0" cy="488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37460B75-B23A-47F3-B921-0713F1A24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99"/>
          <a:stretch/>
        </p:blipFill>
        <p:spPr>
          <a:xfrm>
            <a:off x="0" y="3082904"/>
            <a:ext cx="6858000" cy="31223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679349E-CB69-4970-BA7B-6588E2E612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99"/>
          <a:stretch/>
        </p:blipFill>
        <p:spPr>
          <a:xfrm>
            <a:off x="0" y="6366745"/>
            <a:ext cx="6858000" cy="31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4451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611</Words>
  <Application>Microsoft Office PowerPoint</Application>
  <PresentationFormat>A4-Papier (210 x 297 mm)</PresentationFormat>
  <Paragraphs>85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Eike</dc:creator>
  <cp:lastModifiedBy>Schneider, Johannes</cp:lastModifiedBy>
  <cp:revision>190</cp:revision>
  <cp:lastPrinted>2014-05-03T13:50:23Z</cp:lastPrinted>
  <dcterms:created xsi:type="dcterms:W3CDTF">2012-04-25T01:12:08Z</dcterms:created>
  <dcterms:modified xsi:type="dcterms:W3CDTF">2021-03-23T15:42:27Z</dcterms:modified>
</cp:coreProperties>
</file>