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19"/>
  </p:notes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61" r:id="rId9"/>
    <p:sldId id="271" r:id="rId10"/>
    <p:sldId id="270" r:id="rId11"/>
    <p:sldId id="272" r:id="rId12"/>
    <p:sldId id="263" r:id="rId13"/>
    <p:sldId id="264" r:id="rId14"/>
    <p:sldId id="265" r:id="rId15"/>
    <p:sldId id="273" r:id="rId16"/>
    <p:sldId id="274" r:id="rId17"/>
    <p:sldId id="275" r:id="rId18"/>
  </p:sldIdLst>
  <p:sldSz cx="14630400" cy="8229600"/>
  <p:notesSz cx="8229600" cy="1463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4237"/>
    <a:srgbClr val="DAC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50" d="100"/>
          <a:sy n="50" d="100"/>
        </p:scale>
        <p:origin x="1522" y="5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760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70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38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91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09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52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4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02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12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38328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41086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10150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499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54554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10961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64907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61482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04966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56789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8783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23483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2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twm.fraunhofer.de/de/abteilungen/mf/aktuelles/blog-streuspanne/zufall.htm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iai.tv/articles/quantum-mechanics-and-the-return-of-free-will-tim-andersen-auid-2475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mpg.de/20101756/wie-unser-gehirn-neue-entscheidungen-trifft" TargetMode="External"/><Relationship Id="rId5" Type="http://schemas.openxmlformats.org/officeDocument/2006/relationships/hyperlink" Target="https://www.planet-wissen.de/natur/forschung/hirnforschung/pwiedaslibetexperiment100.html" TargetMode="External"/><Relationship Id="rId4" Type="http://schemas.openxmlformats.org/officeDocument/2006/relationships/hyperlink" Target="https://doi.org/10.1007/s12152-017-9346-3" TargetMode="External"/><Relationship Id="rId9" Type="http://schemas.openxmlformats.org/officeDocument/2006/relationships/hyperlink" Target="https://qbi.uq.edu.au/brain-basics/memory/where-are-memories-stor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  <p:txBody>
          <a:bodyPr/>
          <a:lstStyle/>
          <a:p>
            <a:endParaRPr lang="en-DE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  <p:txBody>
          <a:bodyPr/>
          <a:lstStyle/>
          <a:p>
            <a:endParaRPr lang="en-DE"/>
          </a:p>
        </p:txBody>
      </p:sp>
      <p:sp>
        <p:nvSpPr>
          <p:cNvPr id="5" name="Text 2"/>
          <p:cNvSpPr/>
          <p:nvPr/>
        </p:nvSpPr>
        <p:spPr>
          <a:xfrm>
            <a:off x="755143" y="1191700"/>
            <a:ext cx="8210440" cy="28746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7545"/>
              </a:lnSpc>
            </a:pPr>
            <a:r>
              <a:rPr lang="en-US" sz="6036" b="1" dirty="0">
                <a:solidFill>
                  <a:srgbClr val="484237"/>
                </a:solidFill>
                <a:latin typeface="Century Gothic" panose="020B0502020202020204" pitchFamily="34" charset="0"/>
                <a:ea typeface="Gelasio" pitchFamily="34" charset="-122"/>
                <a:cs typeface="Gelasio" pitchFamily="34" charset="-120"/>
              </a:rPr>
              <a:t>Freier Wille – </a:t>
            </a:r>
          </a:p>
          <a:p>
            <a:pPr>
              <a:lnSpc>
                <a:spcPts val="7545"/>
              </a:lnSpc>
            </a:pPr>
            <a:r>
              <a:rPr lang="en-US" sz="6036" b="1" dirty="0" err="1">
                <a:solidFill>
                  <a:srgbClr val="484237"/>
                </a:solidFill>
                <a:latin typeface="Century Gothic" panose="020B0502020202020204" pitchFamily="34" charset="0"/>
                <a:ea typeface="Gelasio" pitchFamily="34" charset="-122"/>
                <a:cs typeface="Gelasio" pitchFamily="34" charset="-120"/>
              </a:rPr>
              <a:t>Realität</a:t>
            </a:r>
            <a:r>
              <a:rPr lang="en-US" sz="6036" b="1" dirty="0">
                <a:solidFill>
                  <a:srgbClr val="484237"/>
                </a:solidFill>
                <a:latin typeface="Century Gothic" panose="020B0502020202020204" pitchFamily="34" charset="0"/>
                <a:ea typeface="Gelasio" pitchFamily="34" charset="-122"/>
                <a:cs typeface="Gelasio" pitchFamily="34" charset="-120"/>
              </a:rPr>
              <a:t> oder Illusion?</a:t>
            </a:r>
            <a:endParaRPr lang="en-US" sz="6036" dirty="0">
              <a:latin typeface="Century Gothic" panose="020B0502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-995601" y="6665715"/>
            <a:ext cx="355403" cy="355403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DE"/>
          </a:p>
        </p:txBody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143999" y="0"/>
            <a:ext cx="5486400" cy="8229600"/>
          </a:xfrm>
          <a:prstGeom prst="rect">
            <a:avLst/>
          </a:prstGeom>
        </p:spPr>
      </p:pic>
      <p:sp>
        <p:nvSpPr>
          <p:cNvPr id="12" name="Text 2">
            <a:extLst>
              <a:ext uri="{FF2B5EF4-FFF2-40B4-BE49-F238E27FC236}">
                <a16:creationId xmlns:a16="http://schemas.microsoft.com/office/drawing/2014/main" id="{9B6A9467-35C9-3CCD-7E5D-99A9D6992385}"/>
              </a:ext>
            </a:extLst>
          </p:cNvPr>
          <p:cNvSpPr/>
          <p:nvPr/>
        </p:nvSpPr>
        <p:spPr>
          <a:xfrm>
            <a:off x="662215" y="3708158"/>
            <a:ext cx="7091136" cy="28746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ct val="150000"/>
              </a:lnSpc>
            </a:pPr>
            <a:r>
              <a:rPr lang="de-DE" sz="2400" b="1" i="1" dirty="0">
                <a:solidFill>
                  <a:srgbClr val="484237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Philosophische Ansätze, wissenschaftliche Befunde und ethische Implikationen</a:t>
            </a:r>
            <a:endParaRPr lang="en-DE" sz="2400" b="1" dirty="0">
              <a:solidFill>
                <a:srgbClr val="484237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AF1ABC-41DE-0114-79AC-404F9545A948}"/>
              </a:ext>
            </a:extLst>
          </p:cNvPr>
          <p:cNvSpPr txBox="1"/>
          <p:nvPr/>
        </p:nvSpPr>
        <p:spPr>
          <a:xfrm>
            <a:off x="990600" y="729996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Ida Graichen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  <p:txBody>
          <a:bodyPr/>
          <a:lstStyle/>
          <a:p>
            <a:endParaRPr lang="en-DE">
              <a:latin typeface="+mj-lt"/>
            </a:endParaRPr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  <p:txBody>
          <a:bodyPr/>
          <a:lstStyle/>
          <a:p>
            <a:endParaRPr lang="en-DE" dirty="0">
              <a:latin typeface="+mj-lt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06265" y="697587"/>
            <a:ext cx="9475470" cy="12477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913"/>
              </a:lnSpc>
              <a:buNone/>
            </a:pPr>
            <a:r>
              <a:rPr lang="en-US" sz="4500" b="1" dirty="0" err="1">
                <a:solidFill>
                  <a:srgbClr val="484237"/>
                </a:solidFill>
                <a:latin typeface="+mj-lt"/>
                <a:ea typeface="Gelasio" pitchFamily="34" charset="-122"/>
              </a:rPr>
              <a:t>Entscheidungspsychologie</a:t>
            </a:r>
            <a:endParaRPr lang="en-US" sz="4500" dirty="0">
              <a:latin typeface="+mj-lt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685824" y="2244804"/>
            <a:ext cx="39886" cy="5287089"/>
          </a:xfrm>
          <a:prstGeom prst="rect">
            <a:avLst/>
          </a:prstGeom>
          <a:solidFill>
            <a:srgbClr val="D2CCC5"/>
          </a:solidFill>
          <a:ln/>
        </p:spPr>
        <p:txBody>
          <a:bodyPr/>
          <a:lstStyle/>
          <a:p>
            <a:endParaRPr lang="en-DE">
              <a:latin typeface="+mj-lt"/>
            </a:endParaRPr>
          </a:p>
        </p:txBody>
      </p:sp>
      <p:sp>
        <p:nvSpPr>
          <p:cNvPr id="7" name="Shape 4"/>
          <p:cNvSpPr/>
          <p:nvPr/>
        </p:nvSpPr>
        <p:spPr>
          <a:xfrm>
            <a:off x="4930259" y="2673965"/>
            <a:ext cx="698659" cy="39886"/>
          </a:xfrm>
          <a:prstGeom prst="rect">
            <a:avLst/>
          </a:prstGeom>
          <a:solidFill>
            <a:srgbClr val="D2CCC5"/>
          </a:solidFill>
          <a:ln/>
        </p:spPr>
        <p:txBody>
          <a:bodyPr/>
          <a:lstStyle/>
          <a:p>
            <a:endParaRPr lang="en-DE">
              <a:latin typeface="+mj-lt"/>
            </a:endParaRPr>
          </a:p>
        </p:txBody>
      </p:sp>
      <p:sp>
        <p:nvSpPr>
          <p:cNvPr id="8" name="Shape 5"/>
          <p:cNvSpPr/>
          <p:nvPr/>
        </p:nvSpPr>
        <p:spPr>
          <a:xfrm>
            <a:off x="4481155" y="2469356"/>
            <a:ext cx="449104" cy="449104"/>
          </a:xfrm>
          <a:prstGeom prst="roundRect">
            <a:avLst>
              <a:gd name="adj" fmla="val 26673"/>
            </a:avLst>
          </a:prstGeom>
          <a:solidFill>
            <a:srgbClr val="EFE7D6"/>
          </a:solidFill>
          <a:ln/>
        </p:spPr>
        <p:txBody>
          <a:bodyPr/>
          <a:lstStyle/>
          <a:p>
            <a:endParaRPr lang="en-DE">
              <a:latin typeface="+mj-lt"/>
            </a:endParaRPr>
          </a:p>
        </p:txBody>
      </p:sp>
      <p:sp>
        <p:nvSpPr>
          <p:cNvPr id="9" name="Text 6"/>
          <p:cNvSpPr/>
          <p:nvPr/>
        </p:nvSpPr>
        <p:spPr>
          <a:xfrm>
            <a:off x="4634984" y="2506742"/>
            <a:ext cx="141327" cy="3742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48"/>
              </a:lnSpc>
              <a:buNone/>
            </a:pPr>
            <a:r>
              <a:rPr lang="en-US" sz="2358" b="1" dirty="0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1</a:t>
            </a:r>
            <a:endParaRPr lang="en-US" sz="2358" dirty="0">
              <a:latin typeface="+mj-lt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803702" y="2444353"/>
            <a:ext cx="2495550" cy="3119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56"/>
              </a:lnSpc>
              <a:buNone/>
            </a:pPr>
            <a:r>
              <a:rPr lang="en-US" sz="2800" b="1" dirty="0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Intuition vs. </a:t>
            </a:r>
            <a:r>
              <a:rPr lang="en-US" sz="2800" b="1" dirty="0" err="1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Rationalität</a:t>
            </a:r>
            <a:endParaRPr lang="en-US" sz="2800" dirty="0">
              <a:latin typeface="+mj-lt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4930259" y="4602659"/>
            <a:ext cx="698659" cy="39886"/>
          </a:xfrm>
          <a:prstGeom prst="rect">
            <a:avLst/>
          </a:prstGeom>
          <a:solidFill>
            <a:srgbClr val="D2CCC5"/>
          </a:solidFill>
          <a:ln/>
        </p:spPr>
        <p:txBody>
          <a:bodyPr/>
          <a:lstStyle/>
          <a:p>
            <a:endParaRPr lang="en-DE">
              <a:latin typeface="+mj-lt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4481155" y="4398050"/>
            <a:ext cx="449104" cy="449104"/>
          </a:xfrm>
          <a:prstGeom prst="roundRect">
            <a:avLst>
              <a:gd name="adj" fmla="val 26673"/>
            </a:avLst>
          </a:prstGeom>
          <a:solidFill>
            <a:srgbClr val="EFE7D6"/>
          </a:solidFill>
          <a:ln/>
        </p:spPr>
        <p:txBody>
          <a:bodyPr/>
          <a:lstStyle/>
          <a:p>
            <a:endParaRPr lang="en-DE">
              <a:latin typeface="+mj-lt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4614982" y="4435435"/>
            <a:ext cx="181451" cy="3742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48"/>
              </a:lnSpc>
              <a:buNone/>
            </a:pPr>
            <a:r>
              <a:rPr lang="en-US" sz="2358" b="1" dirty="0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2</a:t>
            </a:r>
            <a:endParaRPr lang="en-US" sz="2358" dirty="0">
              <a:latin typeface="+mj-lt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5803702" y="4373047"/>
            <a:ext cx="3033474" cy="3119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56"/>
              </a:lnSpc>
              <a:buNone/>
            </a:pPr>
            <a:r>
              <a:rPr lang="en-US" sz="2800" b="1" dirty="0" err="1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Emotionale</a:t>
            </a:r>
            <a:r>
              <a:rPr lang="en-US" sz="2800" b="1" dirty="0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 und </a:t>
            </a:r>
            <a:r>
              <a:rPr lang="en-US" sz="2800" b="1" dirty="0" err="1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soziale</a:t>
            </a:r>
            <a:r>
              <a:rPr lang="en-US" sz="2800" b="1" dirty="0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800" b="1" dirty="0" err="1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Faktoren</a:t>
            </a:r>
            <a:endParaRPr lang="en-US" sz="2800" dirty="0">
              <a:latin typeface="+mj-lt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4930259" y="6231910"/>
            <a:ext cx="698659" cy="39886"/>
          </a:xfrm>
          <a:prstGeom prst="rect">
            <a:avLst/>
          </a:prstGeom>
          <a:solidFill>
            <a:srgbClr val="D2CCC5"/>
          </a:solidFill>
          <a:ln/>
        </p:spPr>
        <p:txBody>
          <a:bodyPr/>
          <a:lstStyle/>
          <a:p>
            <a:endParaRPr lang="en-DE">
              <a:latin typeface="+mj-lt"/>
            </a:endParaRPr>
          </a:p>
        </p:txBody>
      </p:sp>
      <p:sp>
        <p:nvSpPr>
          <p:cNvPr id="18" name="Shape 15"/>
          <p:cNvSpPr/>
          <p:nvPr/>
        </p:nvSpPr>
        <p:spPr>
          <a:xfrm>
            <a:off x="4481155" y="6027301"/>
            <a:ext cx="449104" cy="449104"/>
          </a:xfrm>
          <a:prstGeom prst="roundRect">
            <a:avLst>
              <a:gd name="adj" fmla="val 26673"/>
            </a:avLst>
          </a:prstGeom>
          <a:solidFill>
            <a:srgbClr val="EFE7D6"/>
          </a:solidFill>
          <a:ln/>
        </p:spPr>
        <p:txBody>
          <a:bodyPr/>
          <a:lstStyle/>
          <a:p>
            <a:endParaRPr lang="en-DE">
              <a:latin typeface="+mj-lt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4615458" y="6064687"/>
            <a:ext cx="180499" cy="3742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48"/>
              </a:lnSpc>
              <a:buNone/>
            </a:pPr>
            <a:r>
              <a:rPr lang="en-US" sz="2358" b="1" dirty="0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3</a:t>
            </a:r>
            <a:endParaRPr lang="en-US" sz="2358" dirty="0">
              <a:latin typeface="+mj-lt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5803702" y="6002298"/>
            <a:ext cx="3324939" cy="3119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56"/>
              </a:lnSpc>
              <a:buNone/>
            </a:pPr>
            <a:r>
              <a:rPr lang="en-US" sz="2800" b="1" dirty="0" err="1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Kognitive</a:t>
            </a:r>
            <a:r>
              <a:rPr lang="en-US" sz="2800" b="1" dirty="0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800" b="1" dirty="0" err="1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Verzerrungen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  <p:txBody>
          <a:bodyPr/>
          <a:lstStyle/>
          <a:p>
            <a:endParaRPr lang="en-DE">
              <a:latin typeface="+mj-lt"/>
            </a:endParaRPr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  <p:txBody>
          <a:bodyPr/>
          <a:lstStyle/>
          <a:p>
            <a:endParaRPr lang="en-DE" dirty="0">
              <a:latin typeface="+mj-lt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06265" y="697587"/>
            <a:ext cx="9475470" cy="12477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913"/>
              </a:lnSpc>
              <a:buNone/>
            </a:pPr>
            <a:r>
              <a:rPr lang="en-US" sz="4500" b="1" dirty="0" err="1">
                <a:solidFill>
                  <a:srgbClr val="484237"/>
                </a:solidFill>
                <a:latin typeface="+mj-lt"/>
                <a:ea typeface="Gelasio" pitchFamily="34" charset="-122"/>
              </a:rPr>
              <a:t>Zusammenhang</a:t>
            </a:r>
            <a:r>
              <a:rPr lang="en-US" sz="4500" b="1" dirty="0">
                <a:solidFill>
                  <a:srgbClr val="484237"/>
                </a:solidFill>
                <a:latin typeface="+mj-lt"/>
                <a:ea typeface="Gelasio" pitchFamily="34" charset="-122"/>
              </a:rPr>
              <a:t> </a:t>
            </a:r>
            <a:r>
              <a:rPr lang="en-US" sz="4500" b="1" dirty="0" err="1">
                <a:solidFill>
                  <a:srgbClr val="484237"/>
                </a:solidFill>
                <a:latin typeface="+mj-lt"/>
                <a:ea typeface="Gelasio" pitchFamily="34" charset="-122"/>
              </a:rPr>
              <a:t>zwischen</a:t>
            </a:r>
            <a:r>
              <a:rPr lang="en-US" sz="4500" b="1" dirty="0">
                <a:solidFill>
                  <a:srgbClr val="484237"/>
                </a:solidFill>
                <a:latin typeface="+mj-lt"/>
                <a:ea typeface="Gelasio" pitchFamily="34" charset="-122"/>
              </a:rPr>
              <a:t> </a:t>
            </a:r>
            <a:r>
              <a:rPr lang="en-US" sz="4500" b="1" dirty="0" err="1">
                <a:solidFill>
                  <a:srgbClr val="484237"/>
                </a:solidFill>
                <a:latin typeface="+mj-lt"/>
                <a:ea typeface="Gelasio" pitchFamily="34" charset="-122"/>
              </a:rPr>
              <a:t>Glauben</a:t>
            </a:r>
            <a:r>
              <a:rPr lang="en-US" sz="4500" b="1" dirty="0">
                <a:solidFill>
                  <a:srgbClr val="484237"/>
                </a:solidFill>
                <a:latin typeface="+mj-lt"/>
                <a:ea typeface="Gelasio" pitchFamily="34" charset="-122"/>
              </a:rPr>
              <a:t> an die </a:t>
            </a:r>
            <a:r>
              <a:rPr lang="en-US" sz="4500" b="1" dirty="0" err="1">
                <a:solidFill>
                  <a:srgbClr val="484237"/>
                </a:solidFill>
                <a:latin typeface="+mj-lt"/>
                <a:ea typeface="Gelasio" pitchFamily="34" charset="-122"/>
              </a:rPr>
              <a:t>Willensfreiheit</a:t>
            </a:r>
            <a:r>
              <a:rPr lang="en-US" sz="4500" b="1" dirty="0">
                <a:solidFill>
                  <a:srgbClr val="484237"/>
                </a:solidFill>
                <a:latin typeface="+mj-lt"/>
                <a:ea typeface="Gelasio" pitchFamily="34" charset="-122"/>
              </a:rPr>
              <a:t> und </a:t>
            </a:r>
            <a:r>
              <a:rPr lang="en-US" sz="4500" b="1" dirty="0" err="1">
                <a:solidFill>
                  <a:srgbClr val="484237"/>
                </a:solidFill>
                <a:latin typeface="+mj-lt"/>
                <a:ea typeface="Gelasio" pitchFamily="34" charset="-122"/>
              </a:rPr>
              <a:t>anderen</a:t>
            </a:r>
            <a:r>
              <a:rPr lang="en-US" sz="4500" b="1" dirty="0">
                <a:solidFill>
                  <a:srgbClr val="484237"/>
                </a:solidFill>
                <a:latin typeface="+mj-lt"/>
                <a:ea typeface="Gelasio" pitchFamily="34" charset="-122"/>
              </a:rPr>
              <a:t> </a:t>
            </a:r>
            <a:r>
              <a:rPr lang="en-US" sz="4500" b="1" dirty="0" err="1">
                <a:solidFill>
                  <a:srgbClr val="484237"/>
                </a:solidFill>
                <a:latin typeface="+mj-lt"/>
                <a:ea typeface="Gelasio" pitchFamily="34" charset="-122"/>
              </a:rPr>
              <a:t>Eigenschaften</a:t>
            </a:r>
            <a:endParaRPr lang="en-US" sz="450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6C54AB-9715-40DB-E687-D2CA6CB9ACDC}"/>
              </a:ext>
            </a:extLst>
          </p:cNvPr>
          <p:cNvSpPr txBox="1"/>
          <p:nvPr/>
        </p:nvSpPr>
        <p:spPr>
          <a:xfrm>
            <a:off x="4617720" y="2971800"/>
            <a:ext cx="8839200" cy="32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Frage nach Existenz des freien Willens muss nicht beantwortet sein</a:t>
            </a:r>
            <a:endParaRPr lang="en-DE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Ergebnisse: Teilnehmende, die an die Existenz des freien Willens glauben, legen mehr Wert auf das Ergebnis einer Handlung, als auf die Handlung selbst, und lernen eher aus emotionalen Erfahrungen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Aktuell zentrales Forschungsthema</a:t>
            </a:r>
            <a:endParaRPr lang="en-DE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D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5641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  <p:txBody>
          <a:bodyPr/>
          <a:lstStyle/>
          <a:p>
            <a:endParaRPr lang="en-DE">
              <a:solidFill>
                <a:srgbClr val="484237"/>
              </a:solidFill>
              <a:latin typeface="+mj-lt"/>
            </a:endParaRPr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  <p:txBody>
          <a:bodyPr/>
          <a:lstStyle/>
          <a:p>
            <a:endParaRPr lang="en-DE">
              <a:solidFill>
                <a:srgbClr val="484237"/>
              </a:solidFill>
              <a:latin typeface="+mj-lt"/>
            </a:endParaRPr>
          </a:p>
        </p:txBody>
      </p:sp>
      <p:sp>
        <p:nvSpPr>
          <p:cNvPr id="4" name="Text 2"/>
          <p:cNvSpPr/>
          <p:nvPr/>
        </p:nvSpPr>
        <p:spPr>
          <a:xfrm>
            <a:off x="2037996" y="1749985"/>
            <a:ext cx="1035569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5468"/>
              </a:lnSpc>
            </a:pPr>
            <a:r>
              <a:rPr lang="en-US" sz="4375" b="1" dirty="0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Kulturelle und Religiöse Perspektiven</a:t>
            </a:r>
            <a:endParaRPr lang="en-US" sz="4375" dirty="0">
              <a:solidFill>
                <a:srgbClr val="484237"/>
              </a:solidFill>
              <a:latin typeface="+mj-lt"/>
            </a:endParaRPr>
          </a:p>
        </p:txBody>
      </p:sp>
      <p:sp>
        <p:nvSpPr>
          <p:cNvPr id="6" name="Text 3"/>
          <p:cNvSpPr/>
          <p:nvPr/>
        </p:nvSpPr>
        <p:spPr>
          <a:xfrm>
            <a:off x="1748436" y="3666294"/>
            <a:ext cx="2777491" cy="3471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5"/>
              </a:lnSpc>
            </a:pPr>
            <a:r>
              <a:rPr lang="en-US" sz="2800" b="1" dirty="0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Westliche Kulturen</a:t>
            </a:r>
            <a:endParaRPr lang="en-US" sz="2800" dirty="0">
              <a:solidFill>
                <a:srgbClr val="484237"/>
              </a:solidFill>
              <a:latin typeface="+mj-lt"/>
            </a:endParaRPr>
          </a:p>
        </p:txBody>
      </p:sp>
      <p:sp>
        <p:nvSpPr>
          <p:cNvPr id="7" name="Text 4"/>
          <p:cNvSpPr/>
          <p:nvPr/>
        </p:nvSpPr>
        <p:spPr>
          <a:xfrm>
            <a:off x="1748432" y="4146710"/>
            <a:ext cx="3629147" cy="23327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DE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individualistisch geprägt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DE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freier Wille wesentlich für Selbstbestimmung und Selbstverständnis </a:t>
            </a:r>
            <a:endParaRPr lang="en-DE" sz="2200" dirty="0">
              <a:solidFill>
                <a:srgbClr val="484237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5667140" y="3666294"/>
            <a:ext cx="2777491" cy="3471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5"/>
              </a:lnSpc>
            </a:pPr>
            <a:r>
              <a:rPr lang="en-US" sz="2800" b="1" dirty="0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Östliche Kulturen</a:t>
            </a:r>
            <a:endParaRPr lang="en-US" sz="2800" dirty="0">
              <a:solidFill>
                <a:srgbClr val="484237"/>
              </a:solidFill>
              <a:latin typeface="+mj-lt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667141" y="4146710"/>
            <a:ext cx="3296007" cy="23327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50" indent="-285750">
              <a:lnSpc>
                <a:spcPts val="2624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484237"/>
                </a:solidFill>
                <a:latin typeface="+mj-lt"/>
              </a:rPr>
              <a:t>Freier</a:t>
            </a:r>
            <a:r>
              <a:rPr lang="en-US" sz="2200" dirty="0">
                <a:solidFill>
                  <a:srgbClr val="484237"/>
                </a:solidFill>
                <a:latin typeface="+mj-lt"/>
              </a:rPr>
              <a:t> Wille in </a:t>
            </a:r>
            <a:r>
              <a:rPr lang="en-US" sz="2200" dirty="0" err="1">
                <a:solidFill>
                  <a:srgbClr val="484237"/>
                </a:solidFill>
                <a:latin typeface="+mj-lt"/>
              </a:rPr>
              <a:t>Zusammenhang</a:t>
            </a:r>
            <a:r>
              <a:rPr lang="en-US" sz="2200" dirty="0">
                <a:solidFill>
                  <a:srgbClr val="484237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rgbClr val="484237"/>
                </a:solidFill>
                <a:latin typeface="+mj-lt"/>
              </a:rPr>
              <a:t>mit</a:t>
            </a:r>
            <a:r>
              <a:rPr lang="en-US" sz="2200" dirty="0">
                <a:solidFill>
                  <a:srgbClr val="484237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rgbClr val="484237"/>
                </a:solidFill>
                <a:latin typeface="+mj-lt"/>
              </a:rPr>
              <a:t>Pflichten</a:t>
            </a:r>
            <a:r>
              <a:rPr lang="en-US" sz="2200" dirty="0">
                <a:solidFill>
                  <a:srgbClr val="484237"/>
                </a:solidFill>
                <a:latin typeface="+mj-lt"/>
              </a:rPr>
              <a:t> und Rollen in der Gemeinschaft</a:t>
            </a: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4" y="2888698"/>
            <a:ext cx="555427" cy="55542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3" y="3666294"/>
            <a:ext cx="2777491" cy="3471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5"/>
              </a:lnSpc>
            </a:pPr>
            <a:r>
              <a:rPr lang="en-US" sz="2800" b="1" dirty="0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Theologie</a:t>
            </a:r>
            <a:endParaRPr lang="en-US" sz="2800" dirty="0">
              <a:solidFill>
                <a:srgbClr val="484237"/>
              </a:solidFill>
              <a:latin typeface="+mj-lt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296405" y="4146710"/>
            <a:ext cx="4221475" cy="23327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50" indent="-285750">
              <a:lnSpc>
                <a:spcPts val="2624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484237"/>
                </a:solidFill>
                <a:latin typeface="+mj-lt"/>
                <a:ea typeface="Gelasio" pitchFamily="34" charset="-122"/>
              </a:rPr>
              <a:t>Vereinbarkeit</a:t>
            </a:r>
            <a:r>
              <a:rPr lang="en-US" sz="2200" dirty="0">
                <a:solidFill>
                  <a:srgbClr val="484237"/>
                </a:solidFill>
                <a:latin typeface="+mj-lt"/>
                <a:ea typeface="Gelasio" pitchFamily="34" charset="-122"/>
              </a:rPr>
              <a:t> von </a:t>
            </a:r>
            <a:r>
              <a:rPr lang="en-US" sz="2200" dirty="0" err="1">
                <a:solidFill>
                  <a:srgbClr val="484237"/>
                </a:solidFill>
                <a:latin typeface="+mj-lt"/>
                <a:ea typeface="Gelasio" pitchFamily="34" charset="-122"/>
              </a:rPr>
              <a:t>freiem</a:t>
            </a:r>
            <a:r>
              <a:rPr lang="en-US" sz="2200" dirty="0">
                <a:solidFill>
                  <a:srgbClr val="484237"/>
                </a:solidFill>
                <a:latin typeface="+mj-lt"/>
                <a:ea typeface="Gelasio" pitchFamily="34" charset="-122"/>
              </a:rPr>
              <a:t> </a:t>
            </a:r>
            <a:r>
              <a:rPr lang="en-US" sz="2200" dirty="0" err="1">
                <a:solidFill>
                  <a:srgbClr val="484237"/>
                </a:solidFill>
                <a:latin typeface="+mj-lt"/>
                <a:ea typeface="Gelasio" pitchFamily="34" charset="-122"/>
              </a:rPr>
              <a:t>Willen</a:t>
            </a:r>
            <a:r>
              <a:rPr lang="en-US" sz="2200" dirty="0">
                <a:solidFill>
                  <a:srgbClr val="484237"/>
                </a:solidFill>
                <a:latin typeface="+mj-lt"/>
                <a:ea typeface="Gelasio" pitchFamily="34" charset="-122"/>
              </a:rPr>
              <a:t> und </a:t>
            </a:r>
            <a:r>
              <a:rPr lang="en-US" sz="2200" dirty="0" err="1">
                <a:solidFill>
                  <a:srgbClr val="484237"/>
                </a:solidFill>
                <a:latin typeface="+mj-lt"/>
                <a:ea typeface="Gelasio" pitchFamily="34" charset="-122"/>
              </a:rPr>
              <a:t>Omniszienz</a:t>
            </a:r>
            <a:r>
              <a:rPr lang="en-US" sz="2200" dirty="0">
                <a:solidFill>
                  <a:srgbClr val="484237"/>
                </a:solidFill>
                <a:latin typeface="+mj-lt"/>
                <a:ea typeface="Gelasio" pitchFamily="34" charset="-122"/>
              </a:rPr>
              <a:t> </a:t>
            </a:r>
            <a:r>
              <a:rPr lang="en-US" sz="2200" dirty="0" err="1">
                <a:solidFill>
                  <a:srgbClr val="484237"/>
                </a:solidFill>
                <a:latin typeface="+mj-lt"/>
                <a:ea typeface="Gelasio" pitchFamily="34" charset="-122"/>
              </a:rPr>
              <a:t>Gottes</a:t>
            </a:r>
            <a:r>
              <a:rPr lang="en-US" sz="2200" dirty="0">
                <a:solidFill>
                  <a:srgbClr val="484237"/>
                </a:solidFill>
                <a:latin typeface="+mj-lt"/>
                <a:ea typeface="Gelasio" pitchFamily="34" charset="-122"/>
              </a:rPr>
              <a:t>?</a:t>
            </a:r>
          </a:p>
          <a:p>
            <a:pPr>
              <a:lnSpc>
                <a:spcPts val="2624"/>
              </a:lnSpc>
            </a:pPr>
            <a:endParaRPr lang="en-US" sz="2200" dirty="0">
              <a:solidFill>
                <a:srgbClr val="484237"/>
              </a:solidFill>
              <a:latin typeface="+mj-lt"/>
              <a:ea typeface="Gelasio" pitchFamily="34" charset="-122"/>
            </a:endParaRPr>
          </a:p>
          <a:p>
            <a:pPr marL="285750" indent="-285750">
              <a:lnSpc>
                <a:spcPts val="2624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484237"/>
                </a:solidFill>
                <a:latin typeface="+mj-lt"/>
                <a:ea typeface="Gelasio" pitchFamily="34" charset="-122"/>
              </a:rPr>
              <a:t>Freier</a:t>
            </a:r>
            <a:r>
              <a:rPr lang="en-US" sz="2200" dirty="0">
                <a:solidFill>
                  <a:srgbClr val="484237"/>
                </a:solidFill>
                <a:latin typeface="+mj-lt"/>
                <a:ea typeface="Gelasio" pitchFamily="34" charset="-122"/>
              </a:rPr>
              <a:t> Wille </a:t>
            </a:r>
            <a:r>
              <a:rPr lang="en-US" sz="2200" dirty="0" err="1">
                <a:solidFill>
                  <a:srgbClr val="484237"/>
                </a:solidFill>
                <a:latin typeface="+mj-lt"/>
                <a:ea typeface="Gelasio" pitchFamily="34" charset="-122"/>
              </a:rPr>
              <a:t>eng</a:t>
            </a:r>
            <a:r>
              <a:rPr lang="en-US" sz="2200" dirty="0">
                <a:solidFill>
                  <a:srgbClr val="484237"/>
                </a:solidFill>
                <a:latin typeface="+mj-lt"/>
                <a:ea typeface="Gelasio" pitchFamily="34" charset="-122"/>
              </a:rPr>
              <a:t> </a:t>
            </a:r>
            <a:r>
              <a:rPr lang="en-US" sz="2200" dirty="0" err="1">
                <a:solidFill>
                  <a:srgbClr val="484237"/>
                </a:solidFill>
                <a:latin typeface="+mj-lt"/>
                <a:ea typeface="Gelasio" pitchFamily="34" charset="-122"/>
              </a:rPr>
              <a:t>verbunden</a:t>
            </a:r>
            <a:r>
              <a:rPr lang="en-US" sz="2200" dirty="0">
                <a:solidFill>
                  <a:srgbClr val="484237"/>
                </a:solidFill>
                <a:latin typeface="+mj-lt"/>
                <a:ea typeface="Gelasio" pitchFamily="34" charset="-122"/>
              </a:rPr>
              <a:t> </a:t>
            </a:r>
            <a:r>
              <a:rPr lang="en-US" sz="2200" dirty="0" err="1">
                <a:solidFill>
                  <a:srgbClr val="484237"/>
                </a:solidFill>
                <a:latin typeface="+mj-lt"/>
                <a:ea typeface="Gelasio" pitchFamily="34" charset="-122"/>
              </a:rPr>
              <a:t>mit</a:t>
            </a:r>
            <a:r>
              <a:rPr lang="en-US" sz="2200" dirty="0">
                <a:solidFill>
                  <a:srgbClr val="484237"/>
                </a:solidFill>
                <a:latin typeface="+mj-lt"/>
                <a:ea typeface="Gelasio" pitchFamily="34" charset="-122"/>
              </a:rPr>
              <a:t> </a:t>
            </a:r>
            <a:r>
              <a:rPr lang="en-US" sz="2200" dirty="0" err="1">
                <a:solidFill>
                  <a:srgbClr val="484237"/>
                </a:solidFill>
                <a:latin typeface="+mj-lt"/>
                <a:ea typeface="Gelasio" pitchFamily="34" charset="-122"/>
              </a:rPr>
              <a:t>moralischer</a:t>
            </a:r>
            <a:r>
              <a:rPr lang="en-US" sz="2200" dirty="0">
                <a:solidFill>
                  <a:srgbClr val="484237"/>
                </a:solidFill>
                <a:latin typeface="+mj-lt"/>
                <a:ea typeface="Gelasio" pitchFamily="34" charset="-122"/>
              </a:rPr>
              <a:t> </a:t>
            </a:r>
            <a:r>
              <a:rPr lang="en-US" sz="2200" dirty="0" err="1">
                <a:solidFill>
                  <a:srgbClr val="484237"/>
                </a:solidFill>
                <a:latin typeface="+mj-lt"/>
                <a:ea typeface="Gelasio" pitchFamily="34" charset="-122"/>
              </a:rPr>
              <a:t>Verantwortlichkeit</a:t>
            </a:r>
            <a:r>
              <a:rPr lang="en-US" sz="2200" dirty="0">
                <a:solidFill>
                  <a:srgbClr val="484237"/>
                </a:solidFill>
                <a:latin typeface="+mj-lt"/>
                <a:ea typeface="Gelasio" pitchFamily="34" charset="-122"/>
              </a:rPr>
              <a:t> und </a:t>
            </a:r>
            <a:r>
              <a:rPr lang="en-US" sz="2200" dirty="0" err="1">
                <a:solidFill>
                  <a:srgbClr val="484237"/>
                </a:solidFill>
                <a:latin typeface="+mj-lt"/>
                <a:ea typeface="Gelasio" pitchFamily="34" charset="-122"/>
              </a:rPr>
              <a:t>Sünde</a:t>
            </a:r>
            <a:endParaRPr lang="en-US" sz="2200" dirty="0">
              <a:solidFill>
                <a:srgbClr val="484237"/>
              </a:solidFill>
              <a:latin typeface="+mj-lt"/>
            </a:endParaRPr>
          </a:p>
        </p:txBody>
      </p:sp>
      <p:pic>
        <p:nvPicPr>
          <p:cNvPr id="16" name="Graphic 15" descr="World with solid fill">
            <a:extLst>
              <a:ext uri="{FF2B5EF4-FFF2-40B4-BE49-F238E27FC236}">
                <a16:creationId xmlns:a16="http://schemas.microsoft.com/office/drawing/2014/main" id="{AC64B69F-0DF9-2B10-CC98-FCE46ECA7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48433" y="2775826"/>
            <a:ext cx="823854" cy="823854"/>
          </a:xfrm>
          <a:prstGeom prst="rect">
            <a:avLst/>
          </a:prstGeom>
        </p:spPr>
      </p:pic>
      <p:pic>
        <p:nvPicPr>
          <p:cNvPr id="17" name="Graphic 16" descr="World with solid fill">
            <a:extLst>
              <a:ext uri="{FF2B5EF4-FFF2-40B4-BE49-F238E27FC236}">
                <a16:creationId xmlns:a16="http://schemas.microsoft.com/office/drawing/2014/main" id="{00A684D4-0096-3FE4-3517-64777BA202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713" y="2754484"/>
            <a:ext cx="823854" cy="82385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  <p:txBody>
          <a:bodyPr/>
          <a:lstStyle/>
          <a:p>
            <a:endParaRPr lang="en-DE">
              <a:solidFill>
                <a:srgbClr val="484237"/>
              </a:solidFill>
              <a:latin typeface="+mj-lt"/>
            </a:endParaRPr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  <p:txBody>
          <a:bodyPr/>
          <a:lstStyle/>
          <a:p>
            <a:endParaRPr lang="en-DE" dirty="0">
              <a:solidFill>
                <a:srgbClr val="484237"/>
              </a:solidFill>
              <a:latin typeface="+mj-lt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"/>
            <a:ext cx="14630400" cy="277749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037996" y="3155791"/>
            <a:ext cx="965739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5468"/>
              </a:lnSpc>
            </a:pPr>
            <a:r>
              <a:rPr lang="en-US" sz="5500" b="1" dirty="0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Willensfreiheit und Verantwortung</a:t>
            </a:r>
            <a:endParaRPr lang="en-US" sz="5500" dirty="0">
              <a:solidFill>
                <a:srgbClr val="484237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A1586C-BFB3-49EC-E8C9-91B10E1E503D}"/>
              </a:ext>
            </a:extLst>
          </p:cNvPr>
          <p:cNvSpPr txBox="1"/>
          <p:nvPr/>
        </p:nvSpPr>
        <p:spPr>
          <a:xfrm>
            <a:off x="1263913" y="3958601"/>
            <a:ext cx="113884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484237"/>
                </a:solidFill>
                <a:latin typeface="+mj-lt"/>
              </a:rPr>
              <a:t>Moralische</a:t>
            </a:r>
            <a:r>
              <a:rPr lang="en-US" sz="2200" dirty="0">
                <a:solidFill>
                  <a:srgbClr val="484237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rgbClr val="484237"/>
                </a:solidFill>
                <a:latin typeface="+mj-lt"/>
              </a:rPr>
              <a:t>Implikationen</a:t>
            </a:r>
            <a:r>
              <a:rPr lang="en-US" sz="2200" dirty="0">
                <a:solidFill>
                  <a:srgbClr val="484237"/>
                </a:solidFill>
                <a:latin typeface="+mj-lt"/>
              </a:rPr>
              <a:t>: </a:t>
            </a:r>
            <a:r>
              <a:rPr lang="en-US" sz="2200" dirty="0" err="1">
                <a:solidFill>
                  <a:srgbClr val="484237"/>
                </a:solidFill>
                <a:latin typeface="+mj-lt"/>
              </a:rPr>
              <a:t>Setzt</a:t>
            </a:r>
            <a:r>
              <a:rPr lang="en-US" sz="2200" dirty="0">
                <a:solidFill>
                  <a:srgbClr val="484237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rgbClr val="484237"/>
                </a:solidFill>
                <a:latin typeface="+mj-lt"/>
              </a:rPr>
              <a:t>moralische</a:t>
            </a:r>
            <a:r>
              <a:rPr lang="en-US" sz="2200" dirty="0">
                <a:solidFill>
                  <a:srgbClr val="484237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rgbClr val="484237"/>
                </a:solidFill>
                <a:latin typeface="+mj-lt"/>
              </a:rPr>
              <a:t>Verantwortung</a:t>
            </a:r>
            <a:r>
              <a:rPr lang="en-US" sz="2200" dirty="0">
                <a:solidFill>
                  <a:srgbClr val="484237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rgbClr val="484237"/>
                </a:solidFill>
                <a:latin typeface="+mj-lt"/>
              </a:rPr>
              <a:t>freien</a:t>
            </a:r>
            <a:r>
              <a:rPr lang="en-US" sz="2200" dirty="0">
                <a:solidFill>
                  <a:srgbClr val="484237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rgbClr val="484237"/>
                </a:solidFill>
                <a:latin typeface="+mj-lt"/>
              </a:rPr>
              <a:t>Willen</a:t>
            </a:r>
            <a:r>
              <a:rPr lang="en-US" sz="2200" dirty="0">
                <a:solidFill>
                  <a:srgbClr val="484237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rgbClr val="484237"/>
                </a:solidFill>
                <a:latin typeface="+mj-lt"/>
              </a:rPr>
              <a:t>voraus</a:t>
            </a:r>
            <a:r>
              <a:rPr lang="en-US" sz="2200" dirty="0">
                <a:solidFill>
                  <a:srgbClr val="484237"/>
                </a:solidFill>
                <a:latin typeface="+mj-lt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484237"/>
                </a:solidFill>
                <a:latin typeface="+mj-lt"/>
              </a:rPr>
              <a:t>Frankfurt-</a:t>
            </a:r>
            <a:r>
              <a:rPr lang="en-US" sz="2200" dirty="0" err="1">
                <a:solidFill>
                  <a:srgbClr val="484237"/>
                </a:solidFill>
                <a:latin typeface="+mj-lt"/>
              </a:rPr>
              <a:t>Fälle</a:t>
            </a:r>
            <a:r>
              <a:rPr lang="en-US" sz="2200" dirty="0">
                <a:solidFill>
                  <a:srgbClr val="484237"/>
                </a:solidFill>
                <a:latin typeface="+mj-l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484237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484237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484237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484237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484237"/>
              </a:solidFill>
              <a:latin typeface="+mj-lt"/>
            </a:endParaRPr>
          </a:p>
          <a:p>
            <a:endParaRPr lang="en-US" sz="2200" dirty="0">
              <a:solidFill>
                <a:srgbClr val="484237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484237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Harte Deterministen verwerfen das Konzept der moralischen Verantwortlichkeit gänzlich</a:t>
            </a:r>
            <a:r>
              <a:rPr lang="en-US" sz="2200" dirty="0">
                <a:solidFill>
                  <a:srgbClr val="484237"/>
                </a:solidFill>
                <a:latin typeface="+mj-lt"/>
              </a:rPr>
              <a:t> </a:t>
            </a:r>
          </a:p>
          <a:p>
            <a:endParaRPr lang="en-DE" dirty="0">
              <a:solidFill>
                <a:srgbClr val="484237"/>
              </a:solidFill>
              <a:latin typeface="+mj-lt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DD889A2-9207-16C1-AEE1-1284FFE7F9D8}"/>
              </a:ext>
            </a:extLst>
          </p:cNvPr>
          <p:cNvGrpSpPr/>
          <p:nvPr/>
        </p:nvGrpSpPr>
        <p:grpSpPr>
          <a:xfrm>
            <a:off x="3994962" y="4672549"/>
            <a:ext cx="1554480" cy="2144573"/>
            <a:chOff x="3994962" y="4672549"/>
            <a:chExt cx="1554480" cy="2144573"/>
          </a:xfrm>
        </p:grpSpPr>
        <p:pic>
          <p:nvPicPr>
            <p:cNvPr id="11" name="Graphic 10" descr="Man with solid fill">
              <a:extLst>
                <a:ext uri="{FF2B5EF4-FFF2-40B4-BE49-F238E27FC236}">
                  <a16:creationId xmlns:a16="http://schemas.microsoft.com/office/drawing/2014/main" id="{A133411C-7F8D-F68C-1B49-B5DBD6542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94962" y="5262642"/>
              <a:ext cx="1554480" cy="155448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227E836-BA40-A8BA-DD31-ACAD2A7F9468}"/>
                </a:ext>
              </a:extLst>
            </p:cNvPr>
            <p:cNvSpPr txBox="1"/>
            <p:nvPr/>
          </p:nvSpPr>
          <p:spPr>
            <a:xfrm>
              <a:off x="4511040" y="4672549"/>
              <a:ext cx="5791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484237"/>
                  </a:solidFill>
                  <a:latin typeface="+mj-lt"/>
                </a:rPr>
                <a:t>A</a:t>
              </a:r>
              <a:endParaRPr lang="en-DE" sz="3000" b="1" dirty="0">
                <a:solidFill>
                  <a:srgbClr val="484237"/>
                </a:solidFill>
                <a:latin typeface="+mj-lt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0D8C0C0-14DF-FF5A-49B0-A77F5F44D791}"/>
              </a:ext>
            </a:extLst>
          </p:cNvPr>
          <p:cNvGrpSpPr/>
          <p:nvPr/>
        </p:nvGrpSpPr>
        <p:grpSpPr>
          <a:xfrm>
            <a:off x="10088880" y="4676378"/>
            <a:ext cx="1661160" cy="2242387"/>
            <a:chOff x="10088880" y="4676378"/>
            <a:chExt cx="1661160" cy="224238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DAB260A-8C1F-ADB5-02CC-FD33A2A0E8DB}"/>
                </a:ext>
              </a:extLst>
            </p:cNvPr>
            <p:cNvGrpSpPr/>
            <p:nvPr/>
          </p:nvGrpSpPr>
          <p:grpSpPr>
            <a:xfrm>
              <a:off x="10088880" y="5262642"/>
              <a:ext cx="1661160" cy="1656123"/>
              <a:chOff x="10088880" y="5020814"/>
              <a:chExt cx="1661160" cy="1656123"/>
            </a:xfrm>
          </p:grpSpPr>
          <p:pic>
            <p:nvPicPr>
              <p:cNvPr id="14" name="Graphic 13" descr="Handbag with solid fill">
                <a:extLst>
                  <a:ext uri="{FF2B5EF4-FFF2-40B4-BE49-F238E27FC236}">
                    <a16:creationId xmlns:a16="http://schemas.microsoft.com/office/drawing/2014/main" id="{E51A0BFC-1CBC-E626-6273-115A7A98C1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088880" y="5762537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5" name="Graphic 14" descr="Man with solid fill">
                <a:extLst>
                  <a:ext uri="{FF2B5EF4-FFF2-40B4-BE49-F238E27FC236}">
                    <a16:creationId xmlns:a16="http://schemas.microsoft.com/office/drawing/2014/main" id="{DF23433E-0262-E328-44B7-E946BA4215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195560" y="5020814"/>
                <a:ext cx="1554480" cy="1554480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6BA81A-AEE5-BB6A-487F-B5375716791A}"/>
                </a:ext>
              </a:extLst>
            </p:cNvPr>
            <p:cNvSpPr txBox="1"/>
            <p:nvPr/>
          </p:nvSpPr>
          <p:spPr>
            <a:xfrm>
              <a:off x="10720034" y="4676378"/>
              <a:ext cx="5791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484237"/>
                  </a:solidFill>
                  <a:latin typeface="+mj-lt"/>
                </a:rPr>
                <a:t>A</a:t>
              </a:r>
              <a:endParaRPr lang="en-DE" sz="3000" b="1" dirty="0">
                <a:solidFill>
                  <a:srgbClr val="484237"/>
                </a:solidFill>
                <a:latin typeface="+mj-l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4C208DE-7AD7-1560-FA29-8AA9EEBB6840}"/>
              </a:ext>
            </a:extLst>
          </p:cNvPr>
          <p:cNvGrpSpPr/>
          <p:nvPr/>
        </p:nvGrpSpPr>
        <p:grpSpPr>
          <a:xfrm>
            <a:off x="5821680" y="4723689"/>
            <a:ext cx="1924404" cy="2108478"/>
            <a:chOff x="5821680" y="4759466"/>
            <a:chExt cx="1924404" cy="2108478"/>
          </a:xfrm>
        </p:grpSpPr>
        <p:pic>
          <p:nvPicPr>
            <p:cNvPr id="12" name="Graphic 11" descr="Man with solid fill">
              <a:extLst>
                <a:ext uri="{FF2B5EF4-FFF2-40B4-BE49-F238E27FC236}">
                  <a16:creationId xmlns:a16="http://schemas.microsoft.com/office/drawing/2014/main" id="{4E17136B-9285-F5D2-5539-2DB2B6D78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821680" y="5313464"/>
              <a:ext cx="1554480" cy="155448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BE2DFE4-2743-AAB8-5EF5-579EAB0022F0}"/>
                </a:ext>
              </a:extLst>
            </p:cNvPr>
            <p:cNvSpPr txBox="1"/>
            <p:nvPr/>
          </p:nvSpPr>
          <p:spPr>
            <a:xfrm>
              <a:off x="6383179" y="4759466"/>
              <a:ext cx="5791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484237"/>
                  </a:solidFill>
                  <a:latin typeface="+mj-lt"/>
                </a:rPr>
                <a:t>B</a:t>
              </a:r>
              <a:endParaRPr lang="en-DE" sz="3000" b="1" dirty="0">
                <a:solidFill>
                  <a:srgbClr val="484237"/>
                </a:solidFill>
                <a:latin typeface="+mj-lt"/>
              </a:endParaRPr>
            </a:p>
          </p:txBody>
        </p:sp>
        <p:pic>
          <p:nvPicPr>
            <p:cNvPr id="21" name="Graphic 20" descr="Eye with solid fill">
              <a:extLst>
                <a:ext uri="{FF2B5EF4-FFF2-40B4-BE49-F238E27FC236}">
                  <a16:creationId xmlns:a16="http://schemas.microsoft.com/office/drawing/2014/main" id="{1848DDC5-5A33-6B2E-321C-EB7AD2E13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831684" y="5016284"/>
              <a:ext cx="914400" cy="914400"/>
            </a:xfrm>
            <a:prstGeom prst="rect">
              <a:avLst/>
            </a:prstGeom>
          </p:spPr>
        </p:pic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2BB0E51-4B30-50E2-D597-9EFDE70C1EE1}"/>
              </a:ext>
            </a:extLst>
          </p:cNvPr>
          <p:cNvCxnSpPr/>
          <p:nvPr/>
        </p:nvCxnSpPr>
        <p:spPr>
          <a:xfrm>
            <a:off x="8040678" y="5894907"/>
            <a:ext cx="132796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  <p:txBody>
          <a:bodyPr/>
          <a:lstStyle/>
          <a:p>
            <a:endParaRPr lang="en-DE">
              <a:solidFill>
                <a:srgbClr val="484237"/>
              </a:solidFill>
              <a:latin typeface="+mj-lt"/>
            </a:endParaRPr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  <p:txBody>
          <a:bodyPr/>
          <a:lstStyle/>
          <a:p>
            <a:endParaRPr lang="en-DE">
              <a:solidFill>
                <a:srgbClr val="484237"/>
              </a:solidFill>
              <a:latin typeface="+mj-lt"/>
            </a:endParaRPr>
          </a:p>
        </p:txBody>
      </p:sp>
      <p:sp>
        <p:nvSpPr>
          <p:cNvPr id="5" name="Text 2"/>
          <p:cNvSpPr/>
          <p:nvPr/>
        </p:nvSpPr>
        <p:spPr>
          <a:xfrm>
            <a:off x="6025703" y="1051088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5468"/>
              </a:lnSpc>
            </a:pPr>
            <a:r>
              <a:rPr lang="en-US" sz="5500" b="1" dirty="0" err="1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Konsequenzen</a:t>
            </a:r>
            <a:r>
              <a:rPr lang="en-US" sz="5500" b="1" dirty="0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 </a:t>
            </a:r>
            <a:r>
              <a:rPr lang="en-US" sz="5500" b="1" dirty="0" err="1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einer</a:t>
            </a:r>
            <a:r>
              <a:rPr lang="en-US" sz="5500" b="1" dirty="0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 </a:t>
            </a:r>
            <a:r>
              <a:rPr lang="en-US" sz="5500" b="1" dirty="0" err="1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determinierten</a:t>
            </a:r>
            <a:r>
              <a:rPr lang="en-US" sz="5500" b="1" dirty="0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 Welt</a:t>
            </a:r>
          </a:p>
          <a:p>
            <a:pPr>
              <a:lnSpc>
                <a:spcPts val="5468"/>
              </a:lnSpc>
            </a:pPr>
            <a:endParaRPr lang="en-US" sz="4375" b="1" dirty="0">
              <a:solidFill>
                <a:srgbClr val="484237"/>
              </a:solidFill>
              <a:latin typeface="+mj-lt"/>
              <a:ea typeface="Gelasio" pitchFamily="34" charset="-122"/>
            </a:endParaRPr>
          </a:p>
          <a:p>
            <a:pPr>
              <a:lnSpc>
                <a:spcPts val="5468"/>
              </a:lnSpc>
            </a:pPr>
            <a:endParaRPr lang="en-US" sz="4375" dirty="0">
              <a:solidFill>
                <a:srgbClr val="484237"/>
              </a:solidFill>
              <a:latin typeface="+mj-lt"/>
            </a:endParaRPr>
          </a:p>
        </p:txBody>
      </p:sp>
      <p:pic>
        <p:nvPicPr>
          <p:cNvPr id="4100" name="Picture 4" descr="Gavel on sounding block">
            <a:extLst>
              <a:ext uri="{FF2B5EF4-FFF2-40B4-BE49-F238E27FC236}">
                <a16:creationId xmlns:a16="http://schemas.microsoft.com/office/drawing/2014/main" id="{00F63932-6812-9D12-E23C-98130B5E86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r="17460"/>
          <a:stretch/>
        </p:blipFill>
        <p:spPr bwMode="auto">
          <a:xfrm>
            <a:off x="-670561" y="0"/>
            <a:ext cx="5569169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4C21BC-A264-1B91-07F2-6E0E7511A12B}"/>
              </a:ext>
            </a:extLst>
          </p:cNvPr>
          <p:cNvSpPr txBox="1"/>
          <p:nvPr/>
        </p:nvSpPr>
        <p:spPr>
          <a:xfrm>
            <a:off x="6025703" y="2705785"/>
            <a:ext cx="82389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b="1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Können wir jemanden für eine Tat verantwortlich machen, die er zwangsläufig begehen musste?</a:t>
            </a:r>
            <a:endParaRPr lang="en-DE" sz="2200" b="1" dirty="0">
              <a:solidFill>
                <a:srgbClr val="484237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Neurowissenschaftler Gerhard Roth: Therapie statt Strafe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484237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auch wenn „nur“ Neuronen und physikalische Prozesse für die Handlung verantwortlich waren, so bleibt der Mensch Straftäter</a:t>
            </a:r>
            <a:endParaRPr lang="en-DE" sz="2200" dirty="0">
              <a:solidFill>
                <a:srgbClr val="484237"/>
              </a:solidFill>
              <a:latin typeface="+mj-lt"/>
            </a:endParaRPr>
          </a:p>
        </p:txBody>
      </p:sp>
      <p:sp>
        <p:nvSpPr>
          <p:cNvPr id="10" name="Text 2">
            <a:extLst>
              <a:ext uri="{FF2B5EF4-FFF2-40B4-BE49-F238E27FC236}">
                <a16:creationId xmlns:a16="http://schemas.microsoft.com/office/drawing/2014/main" id="{1734D9EF-02FC-765F-EBF0-95D7BE614EC6}"/>
              </a:ext>
            </a:extLst>
          </p:cNvPr>
          <p:cNvSpPr/>
          <p:nvPr/>
        </p:nvSpPr>
        <p:spPr>
          <a:xfrm>
            <a:off x="6025703" y="5095395"/>
            <a:ext cx="7888417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Willensfreiheit als Voraussetzung für individuelle Autonomie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de-DE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Gefühl von Entmündigung, Selbstentfremdung</a:t>
            </a:r>
            <a:endParaRPr lang="en-DE" sz="2200" dirty="0">
              <a:solidFill>
                <a:srgbClr val="484237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Herausforderung, Prinzipien der Wissenschaft und des Erkenntnisgewinns in einer solchen Welt neu zu definieren und zu verstehen</a:t>
            </a:r>
            <a:endParaRPr lang="en-DE" sz="2200" dirty="0">
              <a:solidFill>
                <a:srgbClr val="484237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ts val="5468"/>
              </a:lnSpc>
              <a:buFont typeface="Arial" panose="020B0604020202020204" pitchFamily="34" charset="0"/>
              <a:buChar char="•"/>
            </a:pPr>
            <a:endParaRPr lang="en-US" sz="4375" b="1" dirty="0">
              <a:solidFill>
                <a:srgbClr val="484237"/>
              </a:solidFill>
              <a:latin typeface="+mj-lt"/>
              <a:ea typeface="Gelasio" pitchFamily="34" charset="-122"/>
            </a:endParaRPr>
          </a:p>
          <a:p>
            <a:pPr>
              <a:lnSpc>
                <a:spcPts val="5468"/>
              </a:lnSpc>
            </a:pPr>
            <a:endParaRPr lang="en-US" sz="4375" dirty="0">
              <a:solidFill>
                <a:srgbClr val="484237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  <p:txBody>
          <a:bodyPr/>
          <a:lstStyle/>
          <a:p>
            <a:endParaRPr lang="en-DE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  <p:txBody>
          <a:bodyPr/>
          <a:lstStyle/>
          <a:p>
            <a:endParaRPr lang="en-DE"/>
          </a:p>
        </p:txBody>
      </p:sp>
      <p:sp>
        <p:nvSpPr>
          <p:cNvPr id="5" name="Text 2"/>
          <p:cNvSpPr/>
          <p:nvPr/>
        </p:nvSpPr>
        <p:spPr>
          <a:xfrm>
            <a:off x="755143" y="1191700"/>
            <a:ext cx="8210440" cy="28746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7545"/>
              </a:lnSpc>
            </a:pPr>
            <a:r>
              <a:rPr lang="en-US" sz="5500" b="1" dirty="0" err="1">
                <a:solidFill>
                  <a:srgbClr val="484237"/>
                </a:solidFill>
                <a:latin typeface="Century Gothic" panose="020B0502020202020204" pitchFamily="34" charset="0"/>
                <a:ea typeface="Gelasio" pitchFamily="34" charset="-122"/>
                <a:cs typeface="Gelasio" pitchFamily="34" charset="-120"/>
              </a:rPr>
              <a:t>Diskussion</a:t>
            </a:r>
            <a:endParaRPr lang="en-US" sz="5500" dirty="0">
              <a:latin typeface="Century Gothic" panose="020B0502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-995601" y="6665715"/>
            <a:ext cx="355403" cy="355403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DE"/>
          </a:p>
        </p:txBody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143999" y="0"/>
            <a:ext cx="5486400" cy="822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914E50-1CC5-5884-CABE-2440888F790E}"/>
              </a:ext>
            </a:extLst>
          </p:cNvPr>
          <p:cNvSpPr txBox="1"/>
          <p:nvPr/>
        </p:nvSpPr>
        <p:spPr>
          <a:xfrm>
            <a:off x="755143" y="2629022"/>
            <a:ext cx="8210440" cy="4233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Fühlt ihr euch frei in eurem Denken und Handeln?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DE" sz="2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Fühlt es sich manchmal so an, als hättet ihr keine Kontrolle über eure Entscheidungen?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DE" sz="2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Angenommen, es gibt keinen freien Willen – wie würde unsere Welt aussehen?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DE" sz="2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Was bedeutet Freiheit für euch?</a:t>
            </a:r>
            <a:endParaRPr lang="en-DE" sz="2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756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  <p:txBody>
          <a:bodyPr/>
          <a:lstStyle/>
          <a:p>
            <a:endParaRPr lang="en-DE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  <p:txBody>
          <a:bodyPr/>
          <a:lstStyle/>
          <a:p>
            <a:endParaRPr lang="en-DE"/>
          </a:p>
        </p:txBody>
      </p:sp>
      <p:sp>
        <p:nvSpPr>
          <p:cNvPr id="5" name="Text 2"/>
          <p:cNvSpPr/>
          <p:nvPr/>
        </p:nvSpPr>
        <p:spPr>
          <a:xfrm>
            <a:off x="755143" y="849167"/>
            <a:ext cx="8210440" cy="28746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7545"/>
              </a:lnSpc>
            </a:pPr>
            <a:r>
              <a:rPr lang="en-US" sz="5500" b="1" dirty="0" err="1">
                <a:solidFill>
                  <a:srgbClr val="484237"/>
                </a:solidFill>
                <a:latin typeface="Century Gothic" panose="020B0502020202020204" pitchFamily="34" charset="0"/>
                <a:ea typeface="Gelasio" pitchFamily="34" charset="-122"/>
                <a:cs typeface="Gelasio" pitchFamily="34" charset="-120"/>
              </a:rPr>
              <a:t>Literatur</a:t>
            </a:r>
            <a:endParaRPr lang="en-US" sz="5500" dirty="0">
              <a:latin typeface="Century Gothic" panose="020B0502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-995601" y="6665715"/>
            <a:ext cx="355403" cy="355403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DE"/>
          </a:p>
        </p:txBody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143999" y="0"/>
            <a:ext cx="5486400" cy="822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914E50-1CC5-5884-CABE-2440888F790E}"/>
              </a:ext>
            </a:extLst>
          </p:cNvPr>
          <p:cNvSpPr txBox="1"/>
          <p:nvPr/>
        </p:nvSpPr>
        <p:spPr>
          <a:xfrm>
            <a:off x="755143" y="2345132"/>
            <a:ext cx="8210440" cy="5825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i="0" dirty="0" err="1">
                <a:solidFill>
                  <a:srgbClr val="484237"/>
                </a:solidFill>
                <a:effectLst/>
              </a:rPr>
              <a:t>Ewusi</a:t>
            </a:r>
            <a:r>
              <a:rPr lang="en-US" i="0" dirty="0">
                <a:solidFill>
                  <a:srgbClr val="484237"/>
                </a:solidFill>
                <a:effectLst/>
              </a:rPr>
              <a:t>-Boisvert, E.; Racine, E. A Critical Review of Methodologies and Results in Recent Research on Belief in Free Will. </a:t>
            </a:r>
            <a:r>
              <a:rPr lang="en-US" i="1" dirty="0" err="1">
                <a:solidFill>
                  <a:srgbClr val="484237"/>
                </a:solidFill>
                <a:effectLst/>
              </a:rPr>
              <a:t>Neuroethics</a:t>
            </a:r>
            <a:r>
              <a:rPr lang="en-US" i="0" dirty="0">
                <a:solidFill>
                  <a:srgbClr val="484237"/>
                </a:solidFill>
                <a:effectLst/>
              </a:rPr>
              <a:t> 2017, </a:t>
            </a:r>
            <a:r>
              <a:rPr lang="en-US" i="1" dirty="0">
                <a:solidFill>
                  <a:srgbClr val="484237"/>
                </a:solidFill>
                <a:effectLst/>
              </a:rPr>
              <a:t>11</a:t>
            </a:r>
            <a:r>
              <a:rPr lang="en-US" i="0" dirty="0">
                <a:solidFill>
                  <a:srgbClr val="484237"/>
                </a:solidFill>
                <a:effectLst/>
              </a:rPr>
              <a:t> (1), 97–110. </a:t>
            </a:r>
            <a:r>
              <a:rPr lang="en-US" i="0" dirty="0">
                <a:solidFill>
                  <a:srgbClr val="484237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https://doi.org/10.1007/s12152-017-9346-3</a:t>
            </a:r>
            <a:endParaRPr lang="en-US" i="0" dirty="0">
              <a:solidFill>
                <a:srgbClr val="484237"/>
              </a:solidFill>
              <a:effectLst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8423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https://www.planet-wissen.de/natur/forschung/hirnforschung/pwiedaslibetexperiment100.html</a:t>
            </a:r>
            <a:endParaRPr lang="en-US" dirty="0">
              <a:solidFill>
                <a:srgbClr val="48423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8423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https://www.mpg.de/20101756/wie-unser-gehirn-neue-entscheidungen-trifft</a:t>
            </a:r>
            <a:endParaRPr lang="en-US" dirty="0">
              <a:solidFill>
                <a:srgbClr val="48423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8423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Buchner, </a:t>
            </a:r>
            <a:r>
              <a:rPr lang="en-US" dirty="0" err="1">
                <a:solidFill>
                  <a:srgbClr val="48423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Anthropologische</a:t>
            </a:r>
            <a:r>
              <a:rPr lang="en-US" dirty="0">
                <a:solidFill>
                  <a:srgbClr val="48423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8423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Grundpositionen</a:t>
            </a:r>
            <a:endParaRPr lang="en-US" dirty="0">
              <a:solidFill>
                <a:srgbClr val="48423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8423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https://iai.tv/articles/quantum-mechanics-and-the-return-of-free-will-tim-andersen-auid-2475</a:t>
            </a:r>
            <a:endParaRPr lang="en-US" dirty="0">
              <a:solidFill>
                <a:srgbClr val="48423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8423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https://www.itwm.fraunhofer.de/de/abteilungen/mf/aktuelles/blog-streuspanne/zufall.html</a:t>
            </a:r>
            <a:endParaRPr lang="en-US" dirty="0">
              <a:solidFill>
                <a:srgbClr val="48423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8423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https://qbi.uq.edu.au/brain-basics/memory/where-are-memories-stored</a:t>
            </a:r>
            <a:endParaRPr lang="en-US" dirty="0">
              <a:solidFill>
                <a:srgbClr val="48423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DE" dirty="0">
              <a:solidFill>
                <a:srgbClr val="48423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053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  <p:txBody>
          <a:bodyPr/>
          <a:lstStyle/>
          <a:p>
            <a:endParaRPr lang="en-DE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  <p:txBody>
          <a:bodyPr/>
          <a:lstStyle/>
          <a:p>
            <a:endParaRPr lang="en-DE"/>
          </a:p>
        </p:txBody>
      </p:sp>
      <p:sp>
        <p:nvSpPr>
          <p:cNvPr id="5" name="Text 2"/>
          <p:cNvSpPr/>
          <p:nvPr/>
        </p:nvSpPr>
        <p:spPr>
          <a:xfrm>
            <a:off x="755143" y="849167"/>
            <a:ext cx="8210440" cy="28746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7545"/>
              </a:lnSpc>
            </a:pPr>
            <a:r>
              <a:rPr lang="en-US" sz="5500" b="1" dirty="0" err="1">
                <a:solidFill>
                  <a:srgbClr val="484237"/>
                </a:solidFill>
                <a:latin typeface="Century Gothic" panose="020B0502020202020204" pitchFamily="34" charset="0"/>
                <a:ea typeface="Gelasio" pitchFamily="34" charset="-122"/>
                <a:cs typeface="Gelasio" pitchFamily="34" charset="-120"/>
              </a:rPr>
              <a:t>Kontakt</a:t>
            </a:r>
            <a:endParaRPr lang="en-US" sz="5500" dirty="0">
              <a:latin typeface="Century Gothic" panose="020B0502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-995601" y="6665715"/>
            <a:ext cx="355403" cy="355403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DE"/>
          </a:p>
        </p:txBody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143999" y="0"/>
            <a:ext cx="5486400" cy="822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5528F2-A704-E0DF-52F5-3364BF839B90}"/>
              </a:ext>
            </a:extLst>
          </p:cNvPr>
          <p:cNvSpPr txBox="1"/>
          <p:nvPr/>
        </p:nvSpPr>
        <p:spPr>
          <a:xfrm>
            <a:off x="868680" y="3154680"/>
            <a:ext cx="678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Ida Graichen</a:t>
            </a:r>
          </a:p>
          <a:p>
            <a:r>
              <a:rPr lang="en-US" sz="2800" dirty="0"/>
              <a:t>Universität Leipzig</a:t>
            </a:r>
          </a:p>
          <a:p>
            <a:r>
              <a:rPr lang="en-US" sz="2800" dirty="0"/>
              <a:t>dg13epar@studserv.uni-leipzig.de</a:t>
            </a:r>
            <a:endParaRPr lang="en-DE" sz="2800" dirty="0"/>
          </a:p>
        </p:txBody>
      </p:sp>
    </p:spTree>
    <p:extLst>
      <p:ext uri="{BB962C8B-B14F-4D97-AF65-F5344CB8AC3E}">
        <p14:creationId xmlns:p14="http://schemas.microsoft.com/office/powerpoint/2010/main" val="245662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  <p:txBody>
          <a:bodyPr/>
          <a:lstStyle/>
          <a:p>
            <a:endParaRPr lang="en-DE">
              <a:latin typeface="+mj-lt"/>
            </a:endParaRPr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  <p:txBody>
          <a:bodyPr/>
          <a:lstStyle/>
          <a:p>
            <a:endParaRPr lang="en-DE" dirty="0">
              <a:latin typeface="+mj-lt"/>
            </a:endParaRPr>
          </a:p>
        </p:txBody>
      </p:sp>
      <p:sp>
        <p:nvSpPr>
          <p:cNvPr id="5" name="Text 2"/>
          <p:cNvSpPr/>
          <p:nvPr/>
        </p:nvSpPr>
        <p:spPr>
          <a:xfrm>
            <a:off x="890351" y="684435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5468"/>
              </a:lnSpc>
            </a:pPr>
            <a:r>
              <a:rPr lang="en-US" sz="5500" b="1" dirty="0" err="1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Gliederung</a:t>
            </a:r>
            <a:endParaRPr lang="en-US" sz="5500" dirty="0">
              <a:latin typeface="+mj-lt"/>
            </a:endParaRPr>
          </a:p>
        </p:txBody>
      </p:sp>
      <p:sp>
        <p:nvSpPr>
          <p:cNvPr id="9" name="Text 2">
            <a:extLst>
              <a:ext uri="{FF2B5EF4-FFF2-40B4-BE49-F238E27FC236}">
                <a16:creationId xmlns:a16="http://schemas.microsoft.com/office/drawing/2014/main" id="{24E63F0B-4CD6-AC74-247B-E81887B98950}"/>
              </a:ext>
            </a:extLst>
          </p:cNvPr>
          <p:cNvSpPr/>
          <p:nvPr/>
        </p:nvSpPr>
        <p:spPr>
          <a:xfrm>
            <a:off x="890350" y="1713135"/>
            <a:ext cx="12346148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742913" indent="-742913">
              <a:lnSpc>
                <a:spcPct val="150000"/>
              </a:lnSpc>
              <a:buAutoNum type="arabicPeriod"/>
            </a:pPr>
            <a:r>
              <a:rPr lang="en-US" sz="3600" b="1" dirty="0">
                <a:solidFill>
                  <a:srgbClr val="484237"/>
                </a:solidFill>
                <a:latin typeface="+mj-lt"/>
              </a:rPr>
              <a:t>Definition und </a:t>
            </a:r>
            <a:r>
              <a:rPr lang="en-US" sz="3600" b="1" dirty="0" err="1">
                <a:solidFill>
                  <a:srgbClr val="484237"/>
                </a:solidFill>
                <a:latin typeface="+mj-lt"/>
              </a:rPr>
              <a:t>Grundprinzipien</a:t>
            </a:r>
            <a:endParaRPr lang="en-US" sz="3600" b="1" dirty="0">
              <a:solidFill>
                <a:srgbClr val="484237"/>
              </a:solidFill>
              <a:latin typeface="+mj-lt"/>
            </a:endParaRPr>
          </a:p>
          <a:p>
            <a:pPr marL="742913" indent="-742913">
              <a:lnSpc>
                <a:spcPct val="150000"/>
              </a:lnSpc>
              <a:buAutoNum type="arabicPeriod"/>
            </a:pPr>
            <a:r>
              <a:rPr lang="en-US" sz="3600" b="1" dirty="0" err="1">
                <a:solidFill>
                  <a:srgbClr val="484237"/>
                </a:solidFill>
                <a:latin typeface="+mj-lt"/>
              </a:rPr>
              <a:t>Philosophische</a:t>
            </a:r>
            <a:r>
              <a:rPr lang="en-US" sz="3600" b="1" dirty="0">
                <a:solidFill>
                  <a:srgbClr val="484237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484237"/>
                </a:solidFill>
                <a:latin typeface="+mj-lt"/>
              </a:rPr>
              <a:t>Positionen</a:t>
            </a:r>
            <a:endParaRPr lang="en-US" sz="3600" b="1" dirty="0">
              <a:solidFill>
                <a:srgbClr val="484237"/>
              </a:solidFill>
              <a:latin typeface="+mj-lt"/>
            </a:endParaRPr>
          </a:p>
          <a:p>
            <a:pPr marL="742913" indent="-742913">
              <a:lnSpc>
                <a:spcPct val="150000"/>
              </a:lnSpc>
              <a:buAutoNum type="arabicPeriod"/>
            </a:pPr>
            <a:r>
              <a:rPr lang="en-US" sz="3600" b="1" dirty="0" err="1">
                <a:solidFill>
                  <a:srgbClr val="484237"/>
                </a:solidFill>
                <a:latin typeface="+mj-lt"/>
              </a:rPr>
              <a:t>Naturwissenschaftliche</a:t>
            </a:r>
            <a:r>
              <a:rPr lang="en-US" sz="3600" b="1" dirty="0">
                <a:solidFill>
                  <a:srgbClr val="484237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484237"/>
                </a:solidFill>
                <a:latin typeface="+mj-lt"/>
              </a:rPr>
              <a:t>Perspektiven</a:t>
            </a:r>
            <a:endParaRPr lang="en-US" sz="3600" b="1" dirty="0">
              <a:solidFill>
                <a:srgbClr val="484237"/>
              </a:solidFill>
              <a:latin typeface="+mj-lt"/>
            </a:endParaRPr>
          </a:p>
          <a:p>
            <a:pPr marL="742913" indent="-742913">
              <a:lnSpc>
                <a:spcPct val="150000"/>
              </a:lnSpc>
              <a:buAutoNum type="arabicPeriod"/>
            </a:pPr>
            <a:r>
              <a:rPr lang="en-US" sz="3600" b="1" dirty="0" err="1">
                <a:solidFill>
                  <a:srgbClr val="484237"/>
                </a:solidFill>
                <a:latin typeface="+mj-lt"/>
              </a:rPr>
              <a:t>Kulturelle</a:t>
            </a:r>
            <a:r>
              <a:rPr lang="en-US" sz="3600" b="1" dirty="0">
                <a:solidFill>
                  <a:srgbClr val="484237"/>
                </a:solidFill>
                <a:latin typeface="+mj-lt"/>
              </a:rPr>
              <a:t> und </a:t>
            </a:r>
            <a:r>
              <a:rPr lang="en-US" sz="3600" b="1" dirty="0" err="1">
                <a:solidFill>
                  <a:srgbClr val="484237"/>
                </a:solidFill>
                <a:latin typeface="+mj-lt"/>
              </a:rPr>
              <a:t>religiöse</a:t>
            </a:r>
            <a:r>
              <a:rPr lang="en-US" sz="3600" b="1" dirty="0">
                <a:solidFill>
                  <a:srgbClr val="484237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484237"/>
                </a:solidFill>
                <a:latin typeface="+mj-lt"/>
              </a:rPr>
              <a:t>Aspekte</a:t>
            </a:r>
            <a:endParaRPr lang="en-US" sz="3600" b="1" dirty="0">
              <a:solidFill>
                <a:srgbClr val="484237"/>
              </a:solidFill>
              <a:latin typeface="+mj-lt"/>
            </a:endParaRPr>
          </a:p>
          <a:p>
            <a:pPr marL="742913" indent="-742913">
              <a:lnSpc>
                <a:spcPct val="150000"/>
              </a:lnSpc>
              <a:buAutoNum type="arabicPeriod"/>
            </a:pPr>
            <a:r>
              <a:rPr lang="en-US" sz="3600" b="1" dirty="0" err="1">
                <a:solidFill>
                  <a:srgbClr val="484237"/>
                </a:solidFill>
                <a:latin typeface="+mj-lt"/>
              </a:rPr>
              <a:t>Willensfreiheit</a:t>
            </a:r>
            <a:r>
              <a:rPr lang="en-US" sz="3600" b="1" dirty="0">
                <a:solidFill>
                  <a:srgbClr val="484237"/>
                </a:solidFill>
                <a:latin typeface="+mj-lt"/>
              </a:rPr>
              <a:t> und </a:t>
            </a:r>
            <a:r>
              <a:rPr lang="en-US" sz="3600" b="1" dirty="0" err="1">
                <a:solidFill>
                  <a:srgbClr val="484237"/>
                </a:solidFill>
                <a:latin typeface="+mj-lt"/>
              </a:rPr>
              <a:t>Verantwortung</a:t>
            </a:r>
            <a:endParaRPr lang="en-US" sz="3600" b="1" dirty="0">
              <a:solidFill>
                <a:srgbClr val="484237"/>
              </a:solidFill>
              <a:latin typeface="+mj-lt"/>
            </a:endParaRPr>
          </a:p>
          <a:p>
            <a:pPr marL="742913" indent="-742913">
              <a:lnSpc>
                <a:spcPct val="150000"/>
              </a:lnSpc>
              <a:buAutoNum type="arabicPeriod"/>
            </a:pPr>
            <a:r>
              <a:rPr lang="en-US" sz="3600" b="1" dirty="0" err="1">
                <a:solidFill>
                  <a:srgbClr val="484237"/>
                </a:solidFill>
                <a:latin typeface="+mj-lt"/>
              </a:rPr>
              <a:t>Konsequenzen</a:t>
            </a:r>
            <a:r>
              <a:rPr lang="en-US" sz="3600" b="1" dirty="0">
                <a:solidFill>
                  <a:srgbClr val="484237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484237"/>
                </a:solidFill>
                <a:latin typeface="+mj-lt"/>
              </a:rPr>
              <a:t>einer</a:t>
            </a:r>
            <a:r>
              <a:rPr lang="en-US" sz="3600" b="1" dirty="0">
                <a:solidFill>
                  <a:srgbClr val="484237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484237"/>
                </a:solidFill>
                <a:latin typeface="+mj-lt"/>
              </a:rPr>
              <a:t>determinierten</a:t>
            </a:r>
            <a:r>
              <a:rPr lang="en-US" sz="3600" b="1" dirty="0">
                <a:solidFill>
                  <a:srgbClr val="484237"/>
                </a:solidFill>
                <a:latin typeface="+mj-lt"/>
              </a:rPr>
              <a:t> Welt</a:t>
            </a:r>
          </a:p>
          <a:p>
            <a:pPr marL="742913" indent="-742913">
              <a:lnSpc>
                <a:spcPct val="150000"/>
              </a:lnSpc>
              <a:buAutoNum type="arabicPeriod"/>
            </a:pPr>
            <a:r>
              <a:rPr lang="en-US" sz="3600" b="1" dirty="0" err="1">
                <a:solidFill>
                  <a:srgbClr val="484237"/>
                </a:solidFill>
                <a:latin typeface="+mj-lt"/>
              </a:rPr>
              <a:t>Diskussion</a:t>
            </a:r>
            <a:endParaRPr lang="en-US" sz="3600" b="1" dirty="0">
              <a:solidFill>
                <a:srgbClr val="484237"/>
              </a:solidFill>
              <a:latin typeface="+mj-lt"/>
            </a:endParaRPr>
          </a:p>
          <a:p>
            <a:pPr marL="742913" indent="-742913">
              <a:lnSpc>
                <a:spcPts val="5468"/>
              </a:lnSpc>
              <a:buAutoNum type="arabicPeriod"/>
            </a:pPr>
            <a:endParaRPr lang="en-US" sz="4375" dirty="0">
              <a:solidFill>
                <a:srgbClr val="484237"/>
              </a:solidFill>
              <a:latin typeface="+mj-lt"/>
            </a:endParaRPr>
          </a:p>
          <a:p>
            <a:pPr marL="742913" indent="-742913">
              <a:lnSpc>
                <a:spcPts val="5468"/>
              </a:lnSpc>
              <a:buAutoNum type="arabicPeriod"/>
            </a:pPr>
            <a:endParaRPr lang="en-US" sz="4375" dirty="0">
              <a:solidFill>
                <a:srgbClr val="484237"/>
              </a:solidFill>
              <a:latin typeface="+mj-lt"/>
            </a:endParaRPr>
          </a:p>
          <a:p>
            <a:pPr marL="742913" indent="-742913">
              <a:lnSpc>
                <a:spcPts val="5468"/>
              </a:lnSpc>
              <a:buAutoNum type="arabicPeriod"/>
            </a:pPr>
            <a:endParaRPr lang="en-US" sz="4375" dirty="0">
              <a:solidFill>
                <a:srgbClr val="484237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  <p:txBody>
          <a:bodyPr/>
          <a:lstStyle/>
          <a:p>
            <a:endParaRPr lang="en-DE">
              <a:solidFill>
                <a:srgbClr val="484237"/>
              </a:solidFill>
              <a:latin typeface="+mj-lt"/>
            </a:endParaRPr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  <p:txBody>
          <a:bodyPr/>
          <a:lstStyle/>
          <a:p>
            <a:endParaRPr lang="en-DE">
              <a:solidFill>
                <a:srgbClr val="484237"/>
              </a:solidFill>
              <a:latin typeface="+mj-lt"/>
            </a:endParaRPr>
          </a:p>
        </p:txBody>
      </p:sp>
      <p:sp>
        <p:nvSpPr>
          <p:cNvPr id="5" name="Text 2"/>
          <p:cNvSpPr/>
          <p:nvPr/>
        </p:nvSpPr>
        <p:spPr>
          <a:xfrm>
            <a:off x="841417" y="598829"/>
            <a:ext cx="9092327" cy="6111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4812"/>
              </a:lnSpc>
            </a:pPr>
            <a:r>
              <a:rPr lang="en-US" sz="5500" b="1" dirty="0" err="1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Definitionen</a:t>
            </a:r>
            <a:r>
              <a:rPr lang="en-US" sz="5500" b="1" dirty="0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 und </a:t>
            </a:r>
          </a:p>
          <a:p>
            <a:pPr>
              <a:lnSpc>
                <a:spcPts val="4812"/>
              </a:lnSpc>
            </a:pPr>
            <a:r>
              <a:rPr lang="en-US" sz="5500" b="1" dirty="0" err="1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Grundprinzipien</a:t>
            </a:r>
            <a:endParaRPr lang="en-US" sz="5500" dirty="0">
              <a:solidFill>
                <a:srgbClr val="484237"/>
              </a:solidFill>
              <a:latin typeface="+mj-lt"/>
            </a:endParaRPr>
          </a:p>
        </p:txBody>
      </p:sp>
      <p:sp>
        <p:nvSpPr>
          <p:cNvPr id="6" name="Shape 3"/>
          <p:cNvSpPr/>
          <p:nvPr/>
        </p:nvSpPr>
        <p:spPr>
          <a:xfrm>
            <a:off x="841417" y="2041923"/>
            <a:ext cx="4547235" cy="3160752"/>
          </a:xfrm>
          <a:prstGeom prst="roundRect">
            <a:avLst>
              <a:gd name="adj" fmla="val 3713"/>
            </a:avLst>
          </a:prstGeom>
          <a:solidFill>
            <a:srgbClr val="EFE7D6"/>
          </a:solidFill>
          <a:ln/>
        </p:spPr>
        <p:txBody>
          <a:bodyPr/>
          <a:lstStyle/>
          <a:p>
            <a:endParaRPr lang="en-DE">
              <a:solidFill>
                <a:srgbClr val="484237"/>
              </a:solidFill>
              <a:latin typeface="+mj-lt"/>
            </a:endParaRPr>
          </a:p>
        </p:txBody>
      </p:sp>
      <p:sp>
        <p:nvSpPr>
          <p:cNvPr id="7" name="Text 4"/>
          <p:cNvSpPr/>
          <p:nvPr/>
        </p:nvSpPr>
        <p:spPr>
          <a:xfrm>
            <a:off x="1036916" y="2237425"/>
            <a:ext cx="2444711" cy="3055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407"/>
              </a:lnSpc>
            </a:pPr>
            <a:r>
              <a:rPr lang="en-US" sz="2800" b="1" dirty="0" err="1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Willensfreiheit</a:t>
            </a:r>
            <a:endParaRPr lang="en-US" sz="2800" dirty="0">
              <a:solidFill>
                <a:srgbClr val="484237"/>
              </a:solidFill>
              <a:latin typeface="+mj-lt"/>
            </a:endParaRPr>
          </a:p>
        </p:txBody>
      </p:sp>
      <p:sp>
        <p:nvSpPr>
          <p:cNvPr id="8" name="Text 5"/>
          <p:cNvSpPr/>
          <p:nvPr/>
        </p:nvSpPr>
        <p:spPr>
          <a:xfrm>
            <a:off x="1036916" y="2858333"/>
            <a:ext cx="4156235" cy="2346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11"/>
              </a:lnSpc>
            </a:pPr>
            <a:r>
              <a:rPr lang="de-DE" sz="2400" dirty="0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subjektiv empfundene mentale Fähigkeit des Menschen, seine Wünsche und Absichten unabhängig und selbstbestimmt zu formen </a:t>
            </a:r>
            <a:endParaRPr lang="en-US" sz="2400" dirty="0">
              <a:solidFill>
                <a:srgbClr val="484237"/>
              </a:solidFill>
              <a:latin typeface="+mj-lt"/>
            </a:endParaRPr>
          </a:p>
        </p:txBody>
      </p:sp>
      <p:sp>
        <p:nvSpPr>
          <p:cNvPr id="9" name="Shape 6"/>
          <p:cNvSpPr/>
          <p:nvPr/>
        </p:nvSpPr>
        <p:spPr>
          <a:xfrm>
            <a:off x="5584154" y="2041923"/>
            <a:ext cx="4547235" cy="3160752"/>
          </a:xfrm>
          <a:prstGeom prst="roundRect">
            <a:avLst>
              <a:gd name="adj" fmla="val 3713"/>
            </a:avLst>
          </a:prstGeom>
          <a:solidFill>
            <a:srgbClr val="EFE7D6"/>
          </a:solidFill>
          <a:ln/>
        </p:spPr>
        <p:txBody>
          <a:bodyPr/>
          <a:lstStyle/>
          <a:p>
            <a:endParaRPr lang="en-DE">
              <a:solidFill>
                <a:srgbClr val="484237"/>
              </a:solidFill>
              <a:latin typeface="+mj-lt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779654" y="2237426"/>
            <a:ext cx="2444711" cy="3055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407"/>
              </a:lnSpc>
            </a:pPr>
            <a:r>
              <a:rPr lang="en-US" sz="2800" b="1" dirty="0" err="1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Handlungsfreiheit</a:t>
            </a:r>
            <a:endParaRPr lang="en-US" sz="2800" dirty="0">
              <a:solidFill>
                <a:srgbClr val="484237"/>
              </a:solidFill>
              <a:latin typeface="+mj-lt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779654" y="2858333"/>
            <a:ext cx="4156235" cy="2346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11"/>
              </a:lnSpc>
            </a:pPr>
            <a:r>
              <a:rPr lang="de-DE" sz="2400" dirty="0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Fähigkeit eines Individuums, seine gefassten Entscheidungen unabhängig von inneren und äußeren Handlungsschranken in die Tat umzusetzen</a:t>
            </a:r>
            <a:endParaRPr lang="en-US" sz="2400" dirty="0">
              <a:solidFill>
                <a:srgbClr val="484237"/>
              </a:solidFill>
              <a:latin typeface="+mj-lt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841417" y="5398177"/>
            <a:ext cx="9289971" cy="1693903"/>
          </a:xfrm>
          <a:prstGeom prst="roundRect">
            <a:avLst>
              <a:gd name="adj" fmla="val 6928"/>
            </a:avLst>
          </a:prstGeom>
          <a:solidFill>
            <a:srgbClr val="EFE7D6"/>
          </a:solidFill>
          <a:ln/>
        </p:spPr>
        <p:txBody>
          <a:bodyPr/>
          <a:lstStyle/>
          <a:p>
            <a:endParaRPr lang="en-DE">
              <a:solidFill>
                <a:srgbClr val="484237"/>
              </a:solidFill>
              <a:latin typeface="+mj-lt"/>
            </a:endParaRPr>
          </a:p>
        </p:txBody>
      </p:sp>
      <p:pic>
        <p:nvPicPr>
          <p:cNvPr id="17" name="Image 0" descr="preencoded.png"/>
          <p:cNvPicPr>
            <a:picLocks noChangeAspect="1"/>
          </p:cNvPicPr>
          <p:nvPr/>
        </p:nvPicPr>
        <p:blipFill rotWithShape="1">
          <a:blip r:embed="rId3"/>
          <a:srcRect l="15475" r="22917"/>
          <a:stretch/>
        </p:blipFill>
        <p:spPr>
          <a:xfrm>
            <a:off x="11250336" y="0"/>
            <a:ext cx="3380064" cy="82296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6C22936-0A4B-BBAF-924E-897E5497BE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9" t="-1457" r="22405" b="1457"/>
          <a:stretch/>
        </p:blipFill>
        <p:spPr bwMode="auto">
          <a:xfrm>
            <a:off x="11250335" y="785542"/>
            <a:ext cx="3575564" cy="648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E3C7E0F-5569-B9D4-E1EF-DA827815EE22}"/>
              </a:ext>
            </a:extLst>
          </p:cNvPr>
          <p:cNvSpPr txBox="1"/>
          <p:nvPr/>
        </p:nvSpPr>
        <p:spPr>
          <a:xfrm>
            <a:off x="1036915" y="5845616"/>
            <a:ext cx="8898973" cy="772456"/>
          </a:xfrm>
          <a:prstGeom prst="rect">
            <a:avLst/>
          </a:prstGeom>
          <a:noFill/>
          <a:ln w="38100">
            <a:solidFill>
              <a:srgbClr val="484237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800" b="1" i="1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„Der Mensch kann tun, was er will, aber er kann nicht wollen, was er will.“</a:t>
            </a:r>
            <a:endParaRPr lang="en-DE" sz="1800" dirty="0">
              <a:solidFill>
                <a:srgbClr val="484237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 Arthur Schopenhauer (1788 – 1860)</a:t>
            </a:r>
            <a:endParaRPr lang="en-DE" sz="1800" dirty="0">
              <a:solidFill>
                <a:srgbClr val="484237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  <p:txBody>
          <a:bodyPr/>
          <a:lstStyle/>
          <a:p>
            <a:endParaRPr lang="en-DE">
              <a:solidFill>
                <a:srgbClr val="484237"/>
              </a:solidFill>
              <a:latin typeface="+mj-lt"/>
            </a:endParaRPr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  <p:txBody>
          <a:bodyPr/>
          <a:lstStyle/>
          <a:p>
            <a:endParaRPr lang="en-DE">
              <a:solidFill>
                <a:srgbClr val="484237"/>
              </a:solidFill>
              <a:latin typeface="+mj-lt"/>
            </a:endParaRPr>
          </a:p>
        </p:txBody>
      </p:sp>
      <p:sp>
        <p:nvSpPr>
          <p:cNvPr id="6" name="Shape 3"/>
          <p:cNvSpPr/>
          <p:nvPr/>
        </p:nvSpPr>
        <p:spPr>
          <a:xfrm>
            <a:off x="841417" y="2041923"/>
            <a:ext cx="4547235" cy="3160752"/>
          </a:xfrm>
          <a:prstGeom prst="roundRect">
            <a:avLst>
              <a:gd name="adj" fmla="val 3713"/>
            </a:avLst>
          </a:prstGeom>
          <a:solidFill>
            <a:srgbClr val="EFE7D6"/>
          </a:solidFill>
          <a:ln/>
        </p:spPr>
        <p:txBody>
          <a:bodyPr/>
          <a:lstStyle/>
          <a:p>
            <a:endParaRPr lang="en-DE">
              <a:solidFill>
                <a:srgbClr val="484237"/>
              </a:solidFill>
              <a:latin typeface="+mj-lt"/>
            </a:endParaRPr>
          </a:p>
        </p:txBody>
      </p:sp>
      <p:sp>
        <p:nvSpPr>
          <p:cNvPr id="7" name="Text 4"/>
          <p:cNvSpPr/>
          <p:nvPr/>
        </p:nvSpPr>
        <p:spPr>
          <a:xfrm>
            <a:off x="1036916" y="2237425"/>
            <a:ext cx="2444711" cy="3055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407"/>
              </a:lnSpc>
            </a:pPr>
            <a:r>
              <a:rPr lang="en-US" sz="2800" b="1" dirty="0" err="1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Willensfreiheit</a:t>
            </a:r>
            <a:endParaRPr lang="en-US" sz="2800" dirty="0">
              <a:solidFill>
                <a:srgbClr val="484237"/>
              </a:solidFill>
              <a:latin typeface="+mj-lt"/>
            </a:endParaRPr>
          </a:p>
        </p:txBody>
      </p:sp>
      <p:sp>
        <p:nvSpPr>
          <p:cNvPr id="8" name="Text 5"/>
          <p:cNvSpPr/>
          <p:nvPr/>
        </p:nvSpPr>
        <p:spPr>
          <a:xfrm>
            <a:off x="1036916" y="2858333"/>
            <a:ext cx="4156235" cy="2346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11"/>
              </a:lnSpc>
            </a:pPr>
            <a:r>
              <a:rPr lang="de-DE" sz="2400" dirty="0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subjektiv empfundene mentale Fähigkeit des Menschen, seine Wünsche und Absichten unabhängig und selbstbestimmt zu formen </a:t>
            </a:r>
            <a:endParaRPr lang="en-US" sz="2400" dirty="0">
              <a:solidFill>
                <a:srgbClr val="484237"/>
              </a:solidFill>
              <a:latin typeface="+mj-lt"/>
            </a:endParaRPr>
          </a:p>
        </p:txBody>
      </p:sp>
      <p:sp>
        <p:nvSpPr>
          <p:cNvPr id="9" name="Shape 6"/>
          <p:cNvSpPr/>
          <p:nvPr/>
        </p:nvSpPr>
        <p:spPr>
          <a:xfrm>
            <a:off x="5584154" y="2041923"/>
            <a:ext cx="4547235" cy="3160752"/>
          </a:xfrm>
          <a:prstGeom prst="roundRect">
            <a:avLst>
              <a:gd name="adj" fmla="val 3713"/>
            </a:avLst>
          </a:prstGeom>
          <a:solidFill>
            <a:srgbClr val="EFE7D6"/>
          </a:solidFill>
          <a:ln/>
        </p:spPr>
        <p:txBody>
          <a:bodyPr/>
          <a:lstStyle/>
          <a:p>
            <a:endParaRPr lang="en-DE">
              <a:solidFill>
                <a:srgbClr val="484237"/>
              </a:solidFill>
              <a:latin typeface="+mj-lt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779654" y="2237426"/>
            <a:ext cx="2444711" cy="3055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407"/>
              </a:lnSpc>
            </a:pPr>
            <a:r>
              <a:rPr lang="en-US" sz="2800" b="1" dirty="0" err="1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Handlungsfreiheit</a:t>
            </a:r>
            <a:endParaRPr lang="en-US" sz="2800" dirty="0">
              <a:solidFill>
                <a:srgbClr val="484237"/>
              </a:solidFill>
              <a:latin typeface="+mj-lt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779654" y="2858333"/>
            <a:ext cx="4156235" cy="2346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11"/>
              </a:lnSpc>
            </a:pPr>
            <a:r>
              <a:rPr lang="de-DE" sz="2400" dirty="0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Fähigkeit eines Individuums, seine gefassten Entscheidungen unabhängig von inneren und äußeren Handlungsschranken in die Tat umzusetzen</a:t>
            </a:r>
            <a:endParaRPr lang="en-US" sz="2400" dirty="0">
              <a:solidFill>
                <a:srgbClr val="484237"/>
              </a:solidFill>
              <a:latin typeface="+mj-lt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841417" y="5398177"/>
            <a:ext cx="9289971" cy="2160863"/>
          </a:xfrm>
          <a:prstGeom prst="roundRect">
            <a:avLst>
              <a:gd name="adj" fmla="val 6928"/>
            </a:avLst>
          </a:prstGeom>
          <a:solidFill>
            <a:srgbClr val="EFE7D6"/>
          </a:solidFill>
          <a:ln/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DE" sz="2200" b="1" i="1" dirty="0" err="1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Bedingte</a:t>
            </a:r>
            <a:r>
              <a:rPr lang="en-DE" sz="2200" b="1" i="1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DE" sz="2200" b="1" i="1" dirty="0" err="1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Willensfreiheit</a:t>
            </a:r>
            <a:r>
              <a:rPr lang="en-DE" sz="2200" b="1" i="1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DE" sz="2200" b="1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DE" sz="2200" dirty="0" err="1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Entscheidungsfindung</a:t>
            </a:r>
            <a:r>
              <a:rPr lang="en-DE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DE" sz="2200" dirty="0" err="1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frei</a:t>
            </a:r>
            <a:r>
              <a:rPr lang="en-DE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DE" sz="2200" dirty="0" err="1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aber</a:t>
            </a:r>
            <a:r>
              <a:rPr lang="en-DE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DE" sz="2200" dirty="0" err="1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durch</a:t>
            </a:r>
            <a:r>
              <a:rPr lang="en-DE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DE" sz="2200" dirty="0" err="1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äußere</a:t>
            </a:r>
            <a:r>
              <a:rPr lang="en-DE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DE" sz="2200" dirty="0" err="1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Umstände</a:t>
            </a:r>
            <a:r>
              <a:rPr lang="en-DE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DE" sz="2200" dirty="0" err="1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genetische</a:t>
            </a:r>
            <a:r>
              <a:rPr lang="en-DE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DE" sz="2200" dirty="0" err="1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Dispositionen</a:t>
            </a:r>
            <a:r>
              <a:rPr lang="en-DE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und </a:t>
            </a:r>
            <a:r>
              <a:rPr lang="en-DE" sz="2200" dirty="0" err="1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vergangene</a:t>
            </a:r>
            <a:r>
              <a:rPr lang="en-DE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DE" sz="2200" dirty="0" err="1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Erfahrungen</a:t>
            </a:r>
            <a:r>
              <a:rPr lang="en-DE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DE" sz="2200" dirty="0" err="1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beeinflusst</a:t>
            </a:r>
            <a:endParaRPr lang="en-DE" sz="2200" dirty="0">
              <a:solidFill>
                <a:srgbClr val="484237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DE" sz="2200" b="1" i="1" dirty="0" err="1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Unbedingte</a:t>
            </a:r>
            <a:r>
              <a:rPr lang="en-DE" sz="2200" b="1" i="1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DE" sz="2200" b="1" i="1" dirty="0" err="1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Willensfreiheit</a:t>
            </a:r>
            <a:r>
              <a:rPr lang="en-DE" sz="2200" b="1" i="1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DE" sz="2200" b="1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DE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Wille </a:t>
            </a:r>
            <a:r>
              <a:rPr lang="en-DE" sz="2200" dirty="0" err="1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ist</a:t>
            </a:r>
            <a:r>
              <a:rPr lang="en-DE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DE" sz="2200" dirty="0" err="1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völlig</a:t>
            </a:r>
            <a:r>
              <a:rPr lang="en-DE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DE" sz="2200" dirty="0" err="1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frei</a:t>
            </a:r>
            <a:r>
              <a:rPr lang="en-DE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DE" sz="2200" dirty="0" err="1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d.h.</a:t>
            </a:r>
            <a:r>
              <a:rPr lang="en-DE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DE" sz="2200" dirty="0" err="1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völlig</a:t>
            </a:r>
            <a:r>
              <a:rPr lang="en-DE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DE" sz="2200" dirty="0" err="1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unabhängig</a:t>
            </a:r>
            <a:r>
              <a:rPr lang="en-DE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von </a:t>
            </a:r>
            <a:r>
              <a:rPr lang="en-DE" sz="2200" dirty="0" err="1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äußeren</a:t>
            </a:r>
            <a:r>
              <a:rPr lang="en-DE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DE" sz="2200" dirty="0" err="1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Einflüssen</a:t>
            </a:r>
            <a:endParaRPr lang="en-US" sz="2200" dirty="0">
              <a:solidFill>
                <a:srgbClr val="484237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DE" dirty="0">
              <a:solidFill>
                <a:srgbClr val="484237"/>
              </a:solidFill>
              <a:latin typeface="+mj-lt"/>
            </a:endParaRPr>
          </a:p>
        </p:txBody>
      </p:sp>
      <p:pic>
        <p:nvPicPr>
          <p:cNvPr id="17" name="Image 0" descr="preencoded.png"/>
          <p:cNvPicPr>
            <a:picLocks noChangeAspect="1"/>
          </p:cNvPicPr>
          <p:nvPr/>
        </p:nvPicPr>
        <p:blipFill rotWithShape="1">
          <a:blip r:embed="rId3"/>
          <a:srcRect l="15475" r="22917"/>
          <a:stretch/>
        </p:blipFill>
        <p:spPr>
          <a:xfrm>
            <a:off x="11250336" y="0"/>
            <a:ext cx="3380064" cy="82296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6C22936-0A4B-BBAF-924E-897E5497BE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9" t="-1457" r="22405" b="1457"/>
          <a:stretch/>
        </p:blipFill>
        <p:spPr bwMode="auto">
          <a:xfrm>
            <a:off x="11250335" y="785542"/>
            <a:ext cx="3575564" cy="648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2">
            <a:extLst>
              <a:ext uri="{FF2B5EF4-FFF2-40B4-BE49-F238E27FC236}">
                <a16:creationId xmlns:a16="http://schemas.microsoft.com/office/drawing/2014/main" id="{CEC19E2F-201A-5252-7A40-6373FFC4AEE5}"/>
              </a:ext>
            </a:extLst>
          </p:cNvPr>
          <p:cNvSpPr/>
          <p:nvPr/>
        </p:nvSpPr>
        <p:spPr>
          <a:xfrm>
            <a:off x="841417" y="598829"/>
            <a:ext cx="9092327" cy="6111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4812"/>
              </a:lnSpc>
            </a:pPr>
            <a:r>
              <a:rPr lang="en-US" sz="5500" b="1" dirty="0" err="1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Definitionen</a:t>
            </a:r>
            <a:r>
              <a:rPr lang="en-US" sz="5500" b="1" dirty="0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 und </a:t>
            </a:r>
          </a:p>
          <a:p>
            <a:pPr>
              <a:lnSpc>
                <a:spcPts val="4812"/>
              </a:lnSpc>
            </a:pPr>
            <a:r>
              <a:rPr lang="en-US" sz="5500" b="1" dirty="0" err="1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Grundprinzipien</a:t>
            </a:r>
            <a:endParaRPr lang="en-US" sz="5500" dirty="0">
              <a:solidFill>
                <a:srgbClr val="48423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3391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0" y="16669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  <p:txBody>
          <a:bodyPr/>
          <a:lstStyle/>
          <a:p>
            <a:endParaRPr lang="en-DE">
              <a:solidFill>
                <a:srgbClr val="484237"/>
              </a:solidFill>
              <a:latin typeface="+mj-lt"/>
            </a:endParaRPr>
          </a:p>
        </p:txBody>
      </p:sp>
      <p:sp>
        <p:nvSpPr>
          <p:cNvPr id="4" name="Text 2"/>
          <p:cNvSpPr/>
          <p:nvPr/>
        </p:nvSpPr>
        <p:spPr>
          <a:xfrm>
            <a:off x="2037993" y="1048941"/>
            <a:ext cx="1038225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5500" b="1" dirty="0" err="1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Philosophische</a:t>
            </a:r>
            <a:r>
              <a:rPr lang="en-US" sz="5500" b="1" dirty="0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 </a:t>
            </a:r>
            <a:r>
              <a:rPr lang="en-US" sz="5500" b="1" dirty="0" err="1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Positionen</a:t>
            </a:r>
            <a:endParaRPr lang="en-US" sz="5500" dirty="0">
              <a:solidFill>
                <a:srgbClr val="484237"/>
              </a:solidFill>
              <a:latin typeface="+mj-lt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279" y="2340054"/>
            <a:ext cx="555427" cy="55542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781554" y="311765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Determinismus</a:t>
            </a:r>
            <a:endParaRPr lang="en-US" sz="2800" dirty="0">
              <a:solidFill>
                <a:srgbClr val="484237"/>
              </a:solidFill>
              <a:latin typeface="+mj-lt"/>
            </a:endParaRPr>
          </a:p>
        </p:txBody>
      </p:sp>
      <p:sp>
        <p:nvSpPr>
          <p:cNvPr id="7" name="Text 4"/>
          <p:cNvSpPr/>
          <p:nvPr/>
        </p:nvSpPr>
        <p:spPr>
          <a:xfrm>
            <a:off x="1781554" y="4114800"/>
            <a:ext cx="3920847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DE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von lat. </a:t>
            </a:r>
            <a:r>
              <a:rPr lang="de-DE" sz="2200" i="1" dirty="0" err="1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determinare</a:t>
            </a:r>
            <a:r>
              <a:rPr lang="de-DE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= abgrenzen, bestimmen</a:t>
            </a:r>
            <a:endParaRPr lang="en-DE" sz="2200" dirty="0">
              <a:solidFill>
                <a:srgbClr val="484237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DE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alle Ereignisse sind durch vorhergehende Ursachen vollständig bestimmt</a:t>
            </a:r>
            <a:endParaRPr lang="en-DE" sz="2200" dirty="0">
              <a:solidFill>
                <a:srgbClr val="484237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DE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Vertreter: Albert Einstein, Max Planck, John Locke</a:t>
            </a:r>
            <a:endParaRPr lang="en-DE" sz="2200" dirty="0">
              <a:solidFill>
                <a:srgbClr val="484237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840" y="2340054"/>
            <a:ext cx="555427" cy="55542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5958840" y="3117652"/>
            <a:ext cx="323492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800" b="1" dirty="0" err="1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Kompatibilismus</a:t>
            </a:r>
            <a:r>
              <a:rPr lang="en-US" sz="2800" b="1" dirty="0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 vs. </a:t>
            </a:r>
          </a:p>
          <a:p>
            <a:pPr marL="0" indent="0" algn="l">
              <a:lnSpc>
                <a:spcPts val="2734"/>
              </a:lnSpc>
              <a:buNone/>
            </a:pPr>
            <a:r>
              <a:rPr lang="en-US" sz="2800" b="1" dirty="0" err="1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Inkompatibilismus</a:t>
            </a:r>
            <a:endParaRPr lang="en-US" sz="2800" dirty="0">
              <a:solidFill>
                <a:srgbClr val="484237"/>
              </a:solidFill>
              <a:latin typeface="+mj-lt"/>
            </a:endParaRPr>
          </a:p>
        </p:txBody>
      </p:sp>
      <p:sp>
        <p:nvSpPr>
          <p:cNvPr id="13" name="Text 8"/>
          <p:cNvSpPr/>
          <p:nvPr/>
        </p:nvSpPr>
        <p:spPr>
          <a:xfrm>
            <a:off x="5958840" y="4131469"/>
            <a:ext cx="3920989" cy="23327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2200" dirty="0" err="1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Kompatibilismus</a:t>
            </a:r>
            <a:r>
              <a:rPr lang="en-US" sz="2200" dirty="0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: </a:t>
            </a:r>
            <a:r>
              <a:rPr lang="en-US" sz="2200" dirty="0" err="1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Vereinbarkeit</a:t>
            </a:r>
            <a:r>
              <a:rPr lang="en-US" sz="2200" dirty="0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 von </a:t>
            </a:r>
            <a:r>
              <a:rPr lang="en-US" sz="2200" dirty="0" err="1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Determinismus</a:t>
            </a:r>
            <a:r>
              <a:rPr lang="en-US" sz="2200" dirty="0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 und </a:t>
            </a:r>
            <a:r>
              <a:rPr lang="en-US" sz="2200" dirty="0" err="1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Willensfreiheit</a:t>
            </a:r>
            <a:endParaRPr lang="en-US" sz="2200" dirty="0">
              <a:solidFill>
                <a:srgbClr val="484237"/>
              </a:solidFill>
              <a:latin typeface="+mj-lt"/>
              <a:ea typeface="Gelasio" pitchFamily="34" charset="-122"/>
              <a:cs typeface="Gelasio" pitchFamily="34" charset="-120"/>
            </a:endParaRPr>
          </a:p>
          <a:p>
            <a:pPr marL="0" indent="0" algn="l">
              <a:lnSpc>
                <a:spcPts val="2624"/>
              </a:lnSpc>
              <a:buNone/>
            </a:pPr>
            <a:r>
              <a:rPr lang="en-US" sz="2200" dirty="0" err="1">
                <a:solidFill>
                  <a:srgbClr val="484237"/>
                </a:solidFill>
                <a:latin typeface="+mj-lt"/>
                <a:ea typeface="Gelasio" pitchFamily="34" charset="-122"/>
              </a:rPr>
              <a:t>Inkompatibilismus</a:t>
            </a:r>
            <a:r>
              <a:rPr lang="en-US" sz="2200" dirty="0">
                <a:solidFill>
                  <a:srgbClr val="484237"/>
                </a:solidFill>
                <a:latin typeface="+mj-lt"/>
                <a:ea typeface="Gelasio" pitchFamily="34" charset="-122"/>
              </a:rPr>
              <a:t>: </a:t>
            </a:r>
            <a:r>
              <a:rPr lang="en-US" sz="2200" dirty="0" err="1">
                <a:solidFill>
                  <a:srgbClr val="484237"/>
                </a:solidFill>
                <a:latin typeface="+mj-lt"/>
                <a:ea typeface="Gelasio" pitchFamily="34" charset="-122"/>
              </a:rPr>
              <a:t>wenn</a:t>
            </a:r>
            <a:r>
              <a:rPr lang="en-US" sz="2200" dirty="0">
                <a:solidFill>
                  <a:srgbClr val="484237"/>
                </a:solidFill>
                <a:latin typeface="+mj-lt"/>
                <a:ea typeface="Gelasio" pitchFamily="34" charset="-122"/>
              </a:rPr>
              <a:t> Wille </a:t>
            </a:r>
            <a:r>
              <a:rPr lang="en-US" sz="2200" dirty="0" err="1">
                <a:solidFill>
                  <a:srgbClr val="484237"/>
                </a:solidFill>
                <a:latin typeface="+mj-lt"/>
                <a:ea typeface="Gelasio" pitchFamily="34" charset="-122"/>
              </a:rPr>
              <a:t>determiniert</a:t>
            </a:r>
            <a:r>
              <a:rPr lang="en-US" sz="2200" dirty="0">
                <a:solidFill>
                  <a:srgbClr val="484237"/>
                </a:solidFill>
                <a:latin typeface="+mj-lt"/>
                <a:ea typeface="Gelasio" pitchFamily="34" charset="-122"/>
              </a:rPr>
              <a:t> </a:t>
            </a:r>
            <a:r>
              <a:rPr lang="en-US" sz="2200" dirty="0" err="1">
                <a:solidFill>
                  <a:srgbClr val="484237"/>
                </a:solidFill>
                <a:latin typeface="+mj-lt"/>
                <a:ea typeface="Gelasio" pitchFamily="34" charset="-122"/>
              </a:rPr>
              <a:t>ist</a:t>
            </a:r>
            <a:r>
              <a:rPr lang="en-US" sz="2200" dirty="0">
                <a:solidFill>
                  <a:srgbClr val="484237"/>
                </a:solidFill>
                <a:latin typeface="+mj-lt"/>
                <a:ea typeface="Gelasio" pitchFamily="34" charset="-122"/>
              </a:rPr>
              <a:t>, so </a:t>
            </a:r>
            <a:r>
              <a:rPr lang="en-US" sz="2200" dirty="0" err="1">
                <a:solidFill>
                  <a:srgbClr val="484237"/>
                </a:solidFill>
                <a:latin typeface="+mj-lt"/>
                <a:ea typeface="Gelasio" pitchFamily="34" charset="-122"/>
              </a:rPr>
              <a:t>kann</a:t>
            </a:r>
            <a:r>
              <a:rPr lang="en-US" sz="2200" dirty="0">
                <a:solidFill>
                  <a:srgbClr val="484237"/>
                </a:solidFill>
                <a:latin typeface="+mj-lt"/>
                <a:ea typeface="Gelasio" pitchFamily="34" charset="-122"/>
              </a:rPr>
              <a:t> er </a:t>
            </a:r>
            <a:r>
              <a:rPr lang="en-US" sz="2200" dirty="0" err="1">
                <a:solidFill>
                  <a:srgbClr val="484237"/>
                </a:solidFill>
                <a:latin typeface="+mj-lt"/>
                <a:ea typeface="Gelasio" pitchFamily="34" charset="-122"/>
              </a:rPr>
              <a:t>nicht</a:t>
            </a:r>
            <a:r>
              <a:rPr lang="en-US" sz="2200" dirty="0">
                <a:solidFill>
                  <a:srgbClr val="484237"/>
                </a:solidFill>
                <a:latin typeface="+mj-lt"/>
                <a:ea typeface="Gelasio" pitchFamily="34" charset="-122"/>
              </a:rPr>
              <a:t> </a:t>
            </a:r>
            <a:r>
              <a:rPr lang="en-US" sz="2200" dirty="0" err="1">
                <a:solidFill>
                  <a:srgbClr val="484237"/>
                </a:solidFill>
                <a:latin typeface="+mj-lt"/>
                <a:ea typeface="Gelasio" pitchFamily="34" charset="-122"/>
              </a:rPr>
              <a:t>frei</a:t>
            </a:r>
            <a:r>
              <a:rPr lang="en-US" sz="2200" dirty="0">
                <a:solidFill>
                  <a:srgbClr val="484237"/>
                </a:solidFill>
                <a:latin typeface="+mj-lt"/>
                <a:ea typeface="Gelasio" pitchFamily="34" charset="-122"/>
              </a:rPr>
              <a:t> sein</a:t>
            </a:r>
            <a:endParaRPr lang="en-US" sz="2200" dirty="0">
              <a:solidFill>
                <a:srgbClr val="484237"/>
              </a:solidFill>
              <a:latin typeface="+mj-lt"/>
            </a:endParaRPr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6257" y="2340054"/>
            <a:ext cx="555427" cy="555427"/>
          </a:xfrm>
          <a:prstGeom prst="rect">
            <a:avLst/>
          </a:prstGeom>
        </p:spPr>
      </p:pic>
      <p:sp>
        <p:nvSpPr>
          <p:cNvPr id="16" name="Text 5"/>
          <p:cNvSpPr/>
          <p:nvPr/>
        </p:nvSpPr>
        <p:spPr>
          <a:xfrm>
            <a:off x="10056257" y="311765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800" b="1" dirty="0" err="1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Indeterminismus</a:t>
            </a:r>
            <a:r>
              <a:rPr lang="en-US" sz="2800" b="1" dirty="0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 und</a:t>
            </a:r>
          </a:p>
          <a:p>
            <a:pPr marL="0" indent="0" algn="l">
              <a:lnSpc>
                <a:spcPts val="2734"/>
              </a:lnSpc>
              <a:buNone/>
            </a:pPr>
            <a:r>
              <a:rPr lang="en-US" sz="2800" b="1" dirty="0" err="1">
                <a:solidFill>
                  <a:srgbClr val="484237"/>
                </a:solidFill>
                <a:latin typeface="+mj-lt"/>
                <a:ea typeface="Gelasio" pitchFamily="34" charset="-122"/>
              </a:rPr>
              <a:t>Libertarismus</a:t>
            </a:r>
            <a:endParaRPr lang="en-US" sz="2800" dirty="0">
              <a:solidFill>
                <a:srgbClr val="484237"/>
              </a:solidFill>
              <a:latin typeface="+mj-lt"/>
            </a:endParaRPr>
          </a:p>
        </p:txBody>
      </p:sp>
      <p:sp>
        <p:nvSpPr>
          <p:cNvPr id="17" name="Text 6"/>
          <p:cNvSpPr/>
          <p:nvPr/>
        </p:nvSpPr>
        <p:spPr>
          <a:xfrm>
            <a:off x="10056257" y="4131469"/>
            <a:ext cx="3920989" cy="23327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DE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nicht alle Ereignisse durch vorhergehende Ereignisse bedingt</a:t>
            </a:r>
            <a:endParaRPr lang="en-DE" sz="2200" dirty="0">
              <a:solidFill>
                <a:srgbClr val="484237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DE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Existenz des freien Willens und objektiver Zufälle</a:t>
            </a:r>
            <a:endParaRPr lang="en-DE" sz="2200" dirty="0">
              <a:solidFill>
                <a:srgbClr val="484237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DE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Vertreter: </a:t>
            </a:r>
            <a:r>
              <a:rPr lang="nl-NL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Peter van </a:t>
            </a:r>
            <a:r>
              <a:rPr lang="nl-NL" sz="2200" dirty="0" err="1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Inwagen</a:t>
            </a:r>
            <a:r>
              <a:rPr lang="nl-NL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Geert Keil</a:t>
            </a:r>
            <a:endParaRPr lang="en-DE" sz="2200" dirty="0">
              <a:solidFill>
                <a:srgbClr val="484237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  <p:txBody>
          <a:bodyPr/>
          <a:lstStyle/>
          <a:p>
            <a:endParaRPr lang="en-DE">
              <a:solidFill>
                <a:srgbClr val="484237"/>
              </a:solidFill>
              <a:latin typeface="+mj-lt"/>
            </a:endParaRPr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  <p:txBody>
          <a:bodyPr/>
          <a:lstStyle/>
          <a:p>
            <a:endParaRPr lang="en-DE">
              <a:solidFill>
                <a:srgbClr val="484237"/>
              </a:solidFill>
              <a:latin typeface="+mj-lt"/>
            </a:endParaRPr>
          </a:p>
        </p:txBody>
      </p:sp>
      <p:sp>
        <p:nvSpPr>
          <p:cNvPr id="5" name="Text 2"/>
          <p:cNvSpPr/>
          <p:nvPr/>
        </p:nvSpPr>
        <p:spPr>
          <a:xfrm>
            <a:off x="841417" y="549990"/>
            <a:ext cx="9092327" cy="6111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4812"/>
              </a:lnSpc>
            </a:pPr>
            <a:r>
              <a:rPr lang="en-US" sz="5500" b="1" dirty="0" err="1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Naturwissenschaftliche</a:t>
            </a:r>
            <a:r>
              <a:rPr lang="en-US" sz="5500" b="1" dirty="0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 </a:t>
            </a:r>
          </a:p>
          <a:p>
            <a:pPr>
              <a:lnSpc>
                <a:spcPts val="4812"/>
              </a:lnSpc>
            </a:pPr>
            <a:r>
              <a:rPr lang="en-US" sz="5500" b="1" dirty="0" err="1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Perspektiven</a:t>
            </a:r>
            <a:endParaRPr lang="en-US" sz="5500" dirty="0">
              <a:solidFill>
                <a:srgbClr val="484237"/>
              </a:solidFill>
              <a:latin typeface="+mj-lt"/>
            </a:endParaRPr>
          </a:p>
        </p:txBody>
      </p:sp>
      <p:sp>
        <p:nvSpPr>
          <p:cNvPr id="6" name="Shape 3"/>
          <p:cNvSpPr/>
          <p:nvPr/>
        </p:nvSpPr>
        <p:spPr>
          <a:xfrm>
            <a:off x="841417" y="2041923"/>
            <a:ext cx="9289971" cy="2346960"/>
          </a:xfrm>
          <a:prstGeom prst="roundRect">
            <a:avLst>
              <a:gd name="adj" fmla="val 3713"/>
            </a:avLst>
          </a:prstGeom>
          <a:solidFill>
            <a:srgbClr val="EFE7D6"/>
          </a:solidFill>
          <a:ln/>
        </p:spPr>
        <p:txBody>
          <a:bodyPr/>
          <a:lstStyle/>
          <a:p>
            <a:endParaRPr lang="en-DE">
              <a:solidFill>
                <a:srgbClr val="484237"/>
              </a:solidFill>
              <a:latin typeface="+mj-lt"/>
            </a:endParaRPr>
          </a:p>
        </p:txBody>
      </p:sp>
      <p:sp>
        <p:nvSpPr>
          <p:cNvPr id="7" name="Text 4"/>
          <p:cNvSpPr/>
          <p:nvPr/>
        </p:nvSpPr>
        <p:spPr>
          <a:xfrm>
            <a:off x="1036916" y="2237425"/>
            <a:ext cx="2444711" cy="3055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407"/>
              </a:lnSpc>
            </a:pPr>
            <a:r>
              <a:rPr lang="en-US" sz="2800" b="1" dirty="0" err="1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Klassische</a:t>
            </a:r>
            <a:r>
              <a:rPr lang="en-US" sz="2800" b="1" dirty="0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800" b="1" dirty="0" err="1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Physik</a:t>
            </a:r>
            <a:endParaRPr lang="en-US" sz="2800" b="1" dirty="0">
              <a:solidFill>
                <a:srgbClr val="484237"/>
              </a:solidFill>
              <a:latin typeface="+mj-lt"/>
              <a:ea typeface="Gelasio" pitchFamily="34" charset="-122"/>
              <a:cs typeface="Gelasio" pitchFamily="34" charset="-120"/>
            </a:endParaRPr>
          </a:p>
          <a:p>
            <a:pPr>
              <a:lnSpc>
                <a:spcPts val="2407"/>
              </a:lnSpc>
            </a:pPr>
            <a:endParaRPr lang="en-US" sz="2800" b="1" dirty="0">
              <a:solidFill>
                <a:srgbClr val="484237"/>
              </a:solidFill>
              <a:latin typeface="+mj-lt"/>
              <a:ea typeface="Gelasio" pitchFamily="34" charset="-122"/>
            </a:endParaRPr>
          </a:p>
          <a:p>
            <a:pPr>
              <a:lnSpc>
                <a:spcPts val="2407"/>
              </a:lnSpc>
            </a:pPr>
            <a:endParaRPr lang="en-US" sz="2800" dirty="0">
              <a:solidFill>
                <a:srgbClr val="484237"/>
              </a:solidFill>
              <a:latin typeface="+mj-lt"/>
            </a:endParaRPr>
          </a:p>
        </p:txBody>
      </p:sp>
      <p:sp>
        <p:nvSpPr>
          <p:cNvPr id="8" name="Text 5"/>
          <p:cNvSpPr/>
          <p:nvPr/>
        </p:nvSpPr>
        <p:spPr>
          <a:xfrm>
            <a:off x="1036916" y="2858333"/>
            <a:ext cx="4156235" cy="2346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11"/>
              </a:lnSpc>
            </a:pPr>
            <a:endParaRPr lang="en-US" sz="2400" dirty="0">
              <a:solidFill>
                <a:srgbClr val="484237"/>
              </a:solidFill>
              <a:latin typeface="+mj-lt"/>
            </a:endParaRPr>
          </a:p>
        </p:txBody>
      </p:sp>
      <p:pic>
        <p:nvPicPr>
          <p:cNvPr id="2050" name="Picture 2" descr="Dominosteine Ursache-Wirkungskette - Kresse-Wallner 2009: Foto von alten weißen Dominosteinen, die in einer Reihe ausgestellt waren und umgefallen sind. Die Steine liegen auf einer schwarzen, glänzenden Tischplatte. ">
            <a:extLst>
              <a:ext uri="{FF2B5EF4-FFF2-40B4-BE49-F238E27FC236}">
                <a16:creationId xmlns:a16="http://schemas.microsoft.com/office/drawing/2014/main" id="{69BBF594-C8AE-D02B-05DC-CBF14AE9AA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4" r="26727" b="5314"/>
          <a:stretch/>
        </p:blipFill>
        <p:spPr bwMode="auto">
          <a:xfrm>
            <a:off x="10775163" y="0"/>
            <a:ext cx="38836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35CD37-086A-0F75-88F4-CD6498D094B5}"/>
              </a:ext>
            </a:extLst>
          </p:cNvPr>
          <p:cNvSpPr txBox="1"/>
          <p:nvPr/>
        </p:nvSpPr>
        <p:spPr>
          <a:xfrm>
            <a:off x="1036916" y="2886194"/>
            <a:ext cx="7771804" cy="1456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DE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Gesetze der klassischen Mechanik charakterisieren unsere Welt als deterministisch  </a:t>
            </a:r>
          </a:p>
          <a:p>
            <a:pPr lvl="0">
              <a:lnSpc>
                <a:spcPct val="107000"/>
              </a:lnSpc>
            </a:pPr>
            <a:r>
              <a:rPr lang="de-DE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de-DE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de-DE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200" b="1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Ursache-Wirkungs-Prinzip</a:t>
            </a:r>
            <a:endParaRPr lang="en-DE" sz="2200" b="1" dirty="0">
              <a:solidFill>
                <a:srgbClr val="484237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DE" dirty="0">
              <a:solidFill>
                <a:srgbClr val="484237"/>
              </a:solidFill>
              <a:latin typeface="+mj-lt"/>
            </a:endParaRPr>
          </a:p>
        </p:txBody>
      </p:sp>
      <p:sp>
        <p:nvSpPr>
          <p:cNvPr id="13" name="Shape 3">
            <a:extLst>
              <a:ext uri="{FF2B5EF4-FFF2-40B4-BE49-F238E27FC236}">
                <a16:creationId xmlns:a16="http://schemas.microsoft.com/office/drawing/2014/main" id="{14298320-A491-1356-4715-F556F5069C93}"/>
              </a:ext>
            </a:extLst>
          </p:cNvPr>
          <p:cNvSpPr/>
          <p:nvPr/>
        </p:nvSpPr>
        <p:spPr>
          <a:xfrm>
            <a:off x="841417" y="4704276"/>
            <a:ext cx="9289971" cy="2975334"/>
          </a:xfrm>
          <a:prstGeom prst="roundRect">
            <a:avLst>
              <a:gd name="adj" fmla="val 3713"/>
            </a:avLst>
          </a:prstGeom>
          <a:solidFill>
            <a:srgbClr val="EFE7D6"/>
          </a:solidFill>
          <a:ln/>
        </p:spPr>
        <p:txBody>
          <a:bodyPr/>
          <a:lstStyle/>
          <a:p>
            <a:endParaRPr lang="en-DE">
              <a:solidFill>
                <a:srgbClr val="484237"/>
              </a:solidFill>
              <a:latin typeface="+mj-lt"/>
            </a:endParaRPr>
          </a:p>
        </p:txBody>
      </p:sp>
      <p:sp>
        <p:nvSpPr>
          <p:cNvPr id="14" name="Text 4">
            <a:extLst>
              <a:ext uri="{FF2B5EF4-FFF2-40B4-BE49-F238E27FC236}">
                <a16:creationId xmlns:a16="http://schemas.microsoft.com/office/drawing/2014/main" id="{7D1CB5DF-763B-C308-5203-123B54B51AFD}"/>
              </a:ext>
            </a:extLst>
          </p:cNvPr>
          <p:cNvSpPr/>
          <p:nvPr/>
        </p:nvSpPr>
        <p:spPr>
          <a:xfrm>
            <a:off x="1036916" y="4871917"/>
            <a:ext cx="2444711" cy="3055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407"/>
              </a:lnSpc>
            </a:pPr>
            <a:r>
              <a:rPr lang="en-US" sz="2800" b="1" dirty="0" err="1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Quantenmechanik</a:t>
            </a:r>
            <a:endParaRPr lang="en-US" sz="2800" b="1" dirty="0">
              <a:solidFill>
                <a:srgbClr val="484237"/>
              </a:solidFill>
              <a:latin typeface="+mj-lt"/>
              <a:ea typeface="Gelasio" pitchFamily="34" charset="-122"/>
              <a:cs typeface="Gelasio" pitchFamily="34" charset="-120"/>
            </a:endParaRPr>
          </a:p>
          <a:p>
            <a:pPr>
              <a:lnSpc>
                <a:spcPts val="2407"/>
              </a:lnSpc>
            </a:pPr>
            <a:endParaRPr lang="en-US" sz="2800" b="1" dirty="0">
              <a:solidFill>
                <a:srgbClr val="484237"/>
              </a:solidFill>
              <a:latin typeface="+mj-lt"/>
              <a:ea typeface="Gelasio" pitchFamily="34" charset="-122"/>
            </a:endParaRPr>
          </a:p>
          <a:p>
            <a:pPr>
              <a:lnSpc>
                <a:spcPts val="2407"/>
              </a:lnSpc>
            </a:pPr>
            <a:endParaRPr lang="en-US" sz="2800" dirty="0">
              <a:solidFill>
                <a:srgbClr val="484237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2DC446-7AA3-E570-711C-9992EFE451E9}"/>
              </a:ext>
            </a:extLst>
          </p:cNvPr>
          <p:cNvSpPr txBox="1"/>
          <p:nvPr/>
        </p:nvSpPr>
        <p:spPr>
          <a:xfrm>
            <a:off x="1036916" y="5459726"/>
            <a:ext cx="8896828" cy="248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DE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Quantenmechanik: bestimmte Ereignisse auf atomarer oder subatomarer Ebene unbestimmt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DE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vgl</a:t>
            </a:r>
            <a:r>
              <a:rPr lang="en-US" sz="2200" dirty="0">
                <a:solidFill>
                  <a:srgbClr val="484237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.: </a:t>
            </a:r>
            <a:r>
              <a:rPr lang="en-US" sz="2200" dirty="0" err="1">
                <a:solidFill>
                  <a:srgbClr val="484237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Schrödingers</a:t>
            </a:r>
            <a:r>
              <a:rPr lang="en-US" sz="2200" dirty="0">
                <a:solidFill>
                  <a:srgbClr val="484237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484237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Katze</a:t>
            </a:r>
            <a:endParaRPr lang="en-US" sz="2200" dirty="0">
              <a:solidFill>
                <a:srgbClr val="484237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200" b="1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ABER</a:t>
            </a:r>
            <a:r>
              <a:rPr lang="en-US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2200" dirty="0" err="1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Schlussfolgerung</a:t>
            </a:r>
            <a:r>
              <a:rPr lang="en-US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200" dirty="0" err="1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dass</a:t>
            </a:r>
            <a:r>
              <a:rPr lang="en-US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Quantenphänomene</a:t>
            </a:r>
            <a:r>
              <a:rPr lang="en-US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freien</a:t>
            </a:r>
            <a:r>
              <a:rPr lang="en-US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Willen</a:t>
            </a:r>
            <a:r>
              <a:rPr lang="en-US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ermöglichen</a:t>
            </a:r>
            <a:r>
              <a:rPr lang="en-US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nicht</a:t>
            </a:r>
            <a:r>
              <a:rPr lang="en-US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automatisch</a:t>
            </a:r>
            <a:r>
              <a:rPr lang="en-US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richtig</a:t>
            </a:r>
            <a:endParaRPr lang="en-DE" sz="2200" dirty="0">
              <a:solidFill>
                <a:srgbClr val="484237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DE" dirty="0">
              <a:solidFill>
                <a:srgbClr val="48423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8262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  <p:txBody>
          <a:bodyPr/>
          <a:lstStyle/>
          <a:p>
            <a:endParaRPr lang="en-DE">
              <a:solidFill>
                <a:srgbClr val="484237"/>
              </a:solidFill>
              <a:latin typeface="+mj-lt"/>
            </a:endParaRPr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  <p:txBody>
          <a:bodyPr/>
          <a:lstStyle/>
          <a:p>
            <a:endParaRPr lang="en-DE">
              <a:solidFill>
                <a:srgbClr val="484237"/>
              </a:solidFill>
              <a:latin typeface="+mj-lt"/>
            </a:endParaRPr>
          </a:p>
        </p:txBody>
      </p:sp>
      <p:sp>
        <p:nvSpPr>
          <p:cNvPr id="6" name="Shape 3"/>
          <p:cNvSpPr/>
          <p:nvPr/>
        </p:nvSpPr>
        <p:spPr>
          <a:xfrm>
            <a:off x="841417" y="2041923"/>
            <a:ext cx="9289971" cy="2346960"/>
          </a:xfrm>
          <a:prstGeom prst="roundRect">
            <a:avLst>
              <a:gd name="adj" fmla="val 3713"/>
            </a:avLst>
          </a:prstGeom>
          <a:solidFill>
            <a:srgbClr val="EFE7D6"/>
          </a:solidFill>
          <a:ln/>
        </p:spPr>
        <p:txBody>
          <a:bodyPr/>
          <a:lstStyle/>
          <a:p>
            <a:endParaRPr lang="en-DE">
              <a:solidFill>
                <a:srgbClr val="484237"/>
              </a:solidFill>
              <a:latin typeface="+mj-lt"/>
            </a:endParaRPr>
          </a:p>
        </p:txBody>
      </p:sp>
      <p:sp>
        <p:nvSpPr>
          <p:cNvPr id="7" name="Text 4"/>
          <p:cNvSpPr/>
          <p:nvPr/>
        </p:nvSpPr>
        <p:spPr>
          <a:xfrm>
            <a:off x="1036916" y="2237425"/>
            <a:ext cx="2444711" cy="3055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407"/>
              </a:lnSpc>
            </a:pPr>
            <a:r>
              <a:rPr lang="en-US" sz="2800" b="1" dirty="0" err="1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Klassische</a:t>
            </a:r>
            <a:r>
              <a:rPr lang="en-US" sz="2800" b="1" dirty="0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800" b="1" dirty="0" err="1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Physik</a:t>
            </a:r>
            <a:endParaRPr lang="en-US" sz="2800" b="1" dirty="0">
              <a:solidFill>
                <a:srgbClr val="484237"/>
              </a:solidFill>
              <a:latin typeface="+mj-lt"/>
              <a:ea typeface="Gelasio" pitchFamily="34" charset="-122"/>
              <a:cs typeface="Gelasio" pitchFamily="34" charset="-120"/>
            </a:endParaRPr>
          </a:p>
          <a:p>
            <a:pPr>
              <a:lnSpc>
                <a:spcPts val="2407"/>
              </a:lnSpc>
            </a:pPr>
            <a:endParaRPr lang="en-US" sz="2800" b="1" dirty="0">
              <a:solidFill>
                <a:srgbClr val="484237"/>
              </a:solidFill>
              <a:latin typeface="+mj-lt"/>
              <a:ea typeface="Gelasio" pitchFamily="34" charset="-122"/>
            </a:endParaRPr>
          </a:p>
          <a:p>
            <a:pPr>
              <a:lnSpc>
                <a:spcPts val="2407"/>
              </a:lnSpc>
            </a:pPr>
            <a:endParaRPr lang="en-US" sz="2800" dirty="0">
              <a:solidFill>
                <a:srgbClr val="484237"/>
              </a:solidFill>
              <a:latin typeface="+mj-lt"/>
            </a:endParaRPr>
          </a:p>
        </p:txBody>
      </p:sp>
      <p:sp>
        <p:nvSpPr>
          <p:cNvPr id="8" name="Text 5"/>
          <p:cNvSpPr/>
          <p:nvPr/>
        </p:nvSpPr>
        <p:spPr>
          <a:xfrm>
            <a:off x="1036916" y="2858333"/>
            <a:ext cx="4156235" cy="2346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11"/>
              </a:lnSpc>
            </a:pPr>
            <a:endParaRPr lang="en-US" sz="2400" dirty="0">
              <a:solidFill>
                <a:srgbClr val="484237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35CD37-086A-0F75-88F4-CD6498D094B5}"/>
              </a:ext>
            </a:extLst>
          </p:cNvPr>
          <p:cNvSpPr txBox="1"/>
          <p:nvPr/>
        </p:nvSpPr>
        <p:spPr>
          <a:xfrm>
            <a:off x="1036916" y="2886194"/>
            <a:ext cx="7253644" cy="1456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DE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Gesetze der klassischen Mechanik charakterisieren unsere Welt als deterministisch  </a:t>
            </a:r>
          </a:p>
          <a:p>
            <a:pPr lvl="0">
              <a:lnSpc>
                <a:spcPct val="107000"/>
              </a:lnSpc>
            </a:pPr>
            <a:r>
              <a:rPr lang="de-DE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de-DE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de-DE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200" b="1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Ursache-Wirkungs-Prinzip</a:t>
            </a:r>
            <a:endParaRPr lang="en-DE" sz="2200" b="1" dirty="0">
              <a:solidFill>
                <a:srgbClr val="484237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DE" dirty="0">
              <a:solidFill>
                <a:srgbClr val="484237"/>
              </a:solidFill>
              <a:latin typeface="+mj-lt"/>
            </a:endParaRPr>
          </a:p>
        </p:txBody>
      </p:sp>
      <p:sp>
        <p:nvSpPr>
          <p:cNvPr id="13" name="Shape 3">
            <a:extLst>
              <a:ext uri="{FF2B5EF4-FFF2-40B4-BE49-F238E27FC236}">
                <a16:creationId xmlns:a16="http://schemas.microsoft.com/office/drawing/2014/main" id="{14298320-A491-1356-4715-F556F5069C93}"/>
              </a:ext>
            </a:extLst>
          </p:cNvPr>
          <p:cNvSpPr/>
          <p:nvPr/>
        </p:nvSpPr>
        <p:spPr>
          <a:xfrm>
            <a:off x="841417" y="4704275"/>
            <a:ext cx="9289971" cy="2999731"/>
          </a:xfrm>
          <a:prstGeom prst="roundRect">
            <a:avLst>
              <a:gd name="adj" fmla="val 3713"/>
            </a:avLst>
          </a:prstGeom>
          <a:solidFill>
            <a:srgbClr val="EFE7D6"/>
          </a:solidFill>
          <a:ln/>
        </p:spPr>
        <p:txBody>
          <a:bodyPr/>
          <a:lstStyle/>
          <a:p>
            <a:endParaRPr lang="en-DE">
              <a:solidFill>
                <a:srgbClr val="484237"/>
              </a:solidFill>
              <a:latin typeface="+mj-lt"/>
            </a:endParaRPr>
          </a:p>
        </p:txBody>
      </p:sp>
      <p:sp>
        <p:nvSpPr>
          <p:cNvPr id="14" name="Text 4">
            <a:extLst>
              <a:ext uri="{FF2B5EF4-FFF2-40B4-BE49-F238E27FC236}">
                <a16:creationId xmlns:a16="http://schemas.microsoft.com/office/drawing/2014/main" id="{7D1CB5DF-763B-C308-5203-123B54B51AFD}"/>
              </a:ext>
            </a:extLst>
          </p:cNvPr>
          <p:cNvSpPr/>
          <p:nvPr/>
        </p:nvSpPr>
        <p:spPr>
          <a:xfrm>
            <a:off x="1036916" y="4871917"/>
            <a:ext cx="2444711" cy="3055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407"/>
              </a:lnSpc>
            </a:pPr>
            <a:r>
              <a:rPr lang="en-US" sz="2800" b="1" dirty="0" err="1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Quantenmechanik</a:t>
            </a:r>
            <a:endParaRPr lang="en-US" sz="2800" b="1" dirty="0">
              <a:solidFill>
                <a:srgbClr val="484237"/>
              </a:solidFill>
              <a:latin typeface="+mj-lt"/>
              <a:ea typeface="Gelasio" pitchFamily="34" charset="-122"/>
              <a:cs typeface="Gelasio" pitchFamily="34" charset="-120"/>
            </a:endParaRPr>
          </a:p>
          <a:p>
            <a:pPr>
              <a:lnSpc>
                <a:spcPts val="2407"/>
              </a:lnSpc>
            </a:pPr>
            <a:endParaRPr lang="en-US" sz="2800" b="1" dirty="0">
              <a:solidFill>
                <a:srgbClr val="484237"/>
              </a:solidFill>
              <a:latin typeface="+mj-lt"/>
              <a:ea typeface="Gelasio" pitchFamily="34" charset="-122"/>
            </a:endParaRPr>
          </a:p>
          <a:p>
            <a:pPr>
              <a:lnSpc>
                <a:spcPts val="2407"/>
              </a:lnSpc>
            </a:pPr>
            <a:endParaRPr lang="en-US" sz="2800" dirty="0">
              <a:solidFill>
                <a:srgbClr val="484237"/>
              </a:solidFill>
              <a:latin typeface="+mj-lt"/>
            </a:endParaRPr>
          </a:p>
        </p:txBody>
      </p:sp>
      <p:pic>
        <p:nvPicPr>
          <p:cNvPr id="3074" name="Picture 2" descr="Die seltsame Welt der Atome: Schrödingers Katze erhellt das Quantenreich">
            <a:extLst>
              <a:ext uri="{FF2B5EF4-FFF2-40B4-BE49-F238E27FC236}">
                <a16:creationId xmlns:a16="http://schemas.microsoft.com/office/drawing/2014/main" id="{424E2D87-57B3-8452-B81E-1B87E638E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2775388"/>
            <a:ext cx="6069928" cy="385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89B20C-FA09-4F2C-A885-43CFC8170AC1}"/>
              </a:ext>
            </a:extLst>
          </p:cNvPr>
          <p:cNvSpPr txBox="1"/>
          <p:nvPr/>
        </p:nvSpPr>
        <p:spPr>
          <a:xfrm>
            <a:off x="1036916" y="5459726"/>
            <a:ext cx="8396644" cy="248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DE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Quantenmechanik: bestimmte Ereignisse auf            (</a:t>
            </a:r>
            <a:r>
              <a:rPr lang="de-DE" sz="2200" dirty="0" err="1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sub</a:t>
            </a:r>
            <a:r>
              <a:rPr lang="de-DE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)atomarer Ebene unbestimmt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DE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vgl</a:t>
            </a:r>
            <a:r>
              <a:rPr lang="en-US" sz="2200" dirty="0">
                <a:solidFill>
                  <a:srgbClr val="484237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.: </a:t>
            </a:r>
            <a:r>
              <a:rPr lang="en-US" sz="2200" dirty="0" err="1">
                <a:solidFill>
                  <a:srgbClr val="484237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Schrödingers</a:t>
            </a:r>
            <a:r>
              <a:rPr lang="en-US" sz="2200" dirty="0">
                <a:solidFill>
                  <a:srgbClr val="484237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484237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Katze</a:t>
            </a:r>
            <a:endParaRPr lang="en-US" sz="2200" dirty="0">
              <a:solidFill>
                <a:srgbClr val="484237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200" b="1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ABER</a:t>
            </a:r>
            <a:r>
              <a:rPr lang="en-US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2200" dirty="0" err="1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Schlussfolgerung</a:t>
            </a:r>
            <a:r>
              <a:rPr lang="en-US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200" dirty="0" err="1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dass</a:t>
            </a:r>
            <a:r>
              <a:rPr lang="en-US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Quantenphänomene</a:t>
            </a:r>
            <a:r>
              <a:rPr lang="en-US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freien</a:t>
            </a:r>
            <a:r>
              <a:rPr lang="en-US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Willen</a:t>
            </a:r>
            <a:r>
              <a:rPr lang="en-US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ermöglichen</a:t>
            </a:r>
            <a:r>
              <a:rPr lang="en-US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nicht</a:t>
            </a:r>
            <a:r>
              <a:rPr lang="en-US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automatisch</a:t>
            </a:r>
            <a:r>
              <a:rPr lang="en-US" sz="2200" dirty="0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rgbClr val="484237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richtig</a:t>
            </a:r>
            <a:endParaRPr lang="en-DE" sz="2200" dirty="0">
              <a:solidFill>
                <a:srgbClr val="484237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DE" dirty="0">
              <a:solidFill>
                <a:srgbClr val="484237"/>
              </a:solidFill>
              <a:latin typeface="+mj-lt"/>
            </a:endParaRPr>
          </a:p>
        </p:txBody>
      </p:sp>
      <p:sp>
        <p:nvSpPr>
          <p:cNvPr id="10" name="Text 2">
            <a:extLst>
              <a:ext uri="{FF2B5EF4-FFF2-40B4-BE49-F238E27FC236}">
                <a16:creationId xmlns:a16="http://schemas.microsoft.com/office/drawing/2014/main" id="{8D7BF4C6-C24D-8E04-699F-12BC27C28350}"/>
              </a:ext>
            </a:extLst>
          </p:cNvPr>
          <p:cNvSpPr/>
          <p:nvPr/>
        </p:nvSpPr>
        <p:spPr>
          <a:xfrm>
            <a:off x="841417" y="549990"/>
            <a:ext cx="9092327" cy="6111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4812"/>
              </a:lnSpc>
            </a:pPr>
            <a:r>
              <a:rPr lang="en-US" sz="5500" b="1" dirty="0" err="1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Naturwissenschaftliche</a:t>
            </a:r>
            <a:r>
              <a:rPr lang="en-US" sz="5500" b="1" dirty="0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 </a:t>
            </a:r>
          </a:p>
          <a:p>
            <a:pPr>
              <a:lnSpc>
                <a:spcPts val="4812"/>
              </a:lnSpc>
            </a:pPr>
            <a:r>
              <a:rPr lang="en-US" sz="5500" b="1" dirty="0" err="1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Perspektiven</a:t>
            </a:r>
            <a:endParaRPr lang="en-US" sz="5500" dirty="0">
              <a:solidFill>
                <a:srgbClr val="48423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9942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  <p:txBody>
          <a:bodyPr/>
          <a:lstStyle/>
          <a:p>
            <a:endParaRPr lang="en-DE">
              <a:latin typeface="+mj-lt"/>
            </a:endParaRPr>
          </a:p>
        </p:txBody>
      </p:sp>
      <p:sp>
        <p:nvSpPr>
          <p:cNvPr id="5" name="Text 2"/>
          <p:cNvSpPr/>
          <p:nvPr/>
        </p:nvSpPr>
        <p:spPr>
          <a:xfrm>
            <a:off x="1012145" y="772421"/>
            <a:ext cx="5066943" cy="6334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4987"/>
              </a:lnSpc>
            </a:pPr>
            <a:r>
              <a:rPr lang="en-US" sz="3991" b="1" dirty="0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Libet-Experiment</a:t>
            </a:r>
            <a:endParaRPr lang="en-US" sz="3991" dirty="0">
              <a:latin typeface="+mj-lt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124127" y="1786772"/>
            <a:ext cx="1013341" cy="226207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441432" y="1989418"/>
            <a:ext cx="2533412" cy="3167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493"/>
              </a:lnSpc>
            </a:pPr>
            <a:r>
              <a:rPr lang="en-US" sz="2000" b="1" dirty="0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Versuchsaufbau</a:t>
            </a:r>
            <a:endParaRPr lang="en-US" sz="2000" dirty="0">
              <a:latin typeface="+mj-lt"/>
            </a:endParaRPr>
          </a:p>
        </p:txBody>
      </p:sp>
      <p:sp>
        <p:nvSpPr>
          <p:cNvPr id="8" name="Text 4"/>
          <p:cNvSpPr/>
          <p:nvPr/>
        </p:nvSpPr>
        <p:spPr>
          <a:xfrm>
            <a:off x="2441436" y="2427688"/>
            <a:ext cx="5776838" cy="121586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93"/>
              </a:lnSpc>
            </a:pPr>
            <a:r>
              <a:rPr lang="de-DE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Proband*in angewiesen, Hand zu völlig frei gewähltem Zeitpunkt zu bewegen </a:t>
            </a:r>
            <a:r>
              <a:rPr lang="de-DE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de-DE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merkt sich dabei anhand einer Uhr den Zeitpunkt der Handlungsentscheidung</a:t>
            </a:r>
            <a:endParaRPr lang="en-US" sz="2000" dirty="0">
              <a:latin typeface="+mj-lt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124127" y="4048842"/>
            <a:ext cx="1013341" cy="185677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441436" y="4155522"/>
            <a:ext cx="2792849" cy="3167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493"/>
              </a:lnSpc>
            </a:pPr>
            <a:r>
              <a:rPr lang="en-US" sz="2000" b="1" dirty="0" err="1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Messung</a:t>
            </a:r>
            <a:endParaRPr lang="en-US" sz="2000" dirty="0">
              <a:latin typeface="+mj-lt"/>
            </a:endParaRPr>
          </a:p>
        </p:txBody>
      </p:sp>
      <p:sp>
        <p:nvSpPr>
          <p:cNvPr id="11" name="Text 6"/>
          <p:cNvSpPr/>
          <p:nvPr/>
        </p:nvSpPr>
        <p:spPr>
          <a:xfrm>
            <a:off x="2441435" y="4593792"/>
            <a:ext cx="5509175" cy="121586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93"/>
              </a:lnSpc>
            </a:pPr>
            <a:r>
              <a:rPr lang="de-DE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Messung der Hirnströme (Bereitschaftspotential)</a:t>
            </a:r>
          </a:p>
          <a:p>
            <a:pPr>
              <a:lnSpc>
                <a:spcPts val="2393"/>
              </a:lnSpc>
            </a:pPr>
            <a:r>
              <a:rPr lang="de-DE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und Muskelbewegungen</a:t>
            </a:r>
            <a:endParaRPr lang="en-US" sz="2000" dirty="0">
              <a:latin typeface="+mj-lt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124127" y="5905621"/>
            <a:ext cx="1013341" cy="1755459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441432" y="6108265"/>
            <a:ext cx="3603308" cy="3167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493"/>
              </a:lnSpc>
            </a:pPr>
            <a:r>
              <a:rPr lang="en-US" sz="2000" b="1" dirty="0" err="1">
                <a:solidFill>
                  <a:srgbClr val="484237"/>
                </a:solidFill>
                <a:latin typeface="+mj-lt"/>
                <a:ea typeface="Gelasio" pitchFamily="34" charset="-122"/>
              </a:rPr>
              <a:t>Ergebnis</a:t>
            </a:r>
            <a:endParaRPr lang="en-US" sz="2000" dirty="0">
              <a:latin typeface="+mj-lt"/>
            </a:endParaRPr>
          </a:p>
        </p:txBody>
      </p:sp>
      <p:sp>
        <p:nvSpPr>
          <p:cNvPr id="14" name="Text 8"/>
          <p:cNvSpPr/>
          <p:nvPr/>
        </p:nvSpPr>
        <p:spPr>
          <a:xfrm>
            <a:off x="2441435" y="6546533"/>
            <a:ext cx="5270005" cy="9119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93"/>
              </a:lnSpc>
            </a:pPr>
            <a:r>
              <a:rPr lang="de-DE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Gehirn leitet Willensprozess ein, bevor man sich diesem bewusst ist</a:t>
            </a:r>
            <a:endParaRPr lang="en-US" sz="2000" dirty="0">
              <a:latin typeface="+mj-lt"/>
            </a:endParaRPr>
          </a:p>
        </p:txBody>
      </p:sp>
      <p:pic>
        <p:nvPicPr>
          <p:cNvPr id="16" name="Picture 15" descr="A cartoon of a person sitting on a chair&#10;&#10;Description automatically generated">
            <a:extLst>
              <a:ext uri="{FF2B5EF4-FFF2-40B4-BE49-F238E27FC236}">
                <a16:creationId xmlns:a16="http://schemas.microsoft.com/office/drawing/2014/main" id="{8AA2C49C-C7A7-D6B1-3C31-6C678961DB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273" y="990938"/>
            <a:ext cx="5509175" cy="6247724"/>
          </a:xfrm>
          <a:prstGeom prst="rect">
            <a:avLst/>
          </a:prstGeom>
          <a:ln w="38100">
            <a:solidFill>
              <a:srgbClr val="484237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  <p:txBody>
          <a:bodyPr/>
          <a:lstStyle/>
          <a:p>
            <a:endParaRPr lang="en-DE">
              <a:latin typeface="+mj-lt"/>
            </a:endParaRPr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  <p:txBody>
          <a:bodyPr/>
          <a:lstStyle/>
          <a:p>
            <a:endParaRPr lang="en-DE">
              <a:latin typeface="+mj-lt"/>
            </a:endParaRPr>
          </a:p>
        </p:txBody>
      </p:sp>
      <p:sp>
        <p:nvSpPr>
          <p:cNvPr id="5" name="Text 2"/>
          <p:cNvSpPr/>
          <p:nvPr/>
        </p:nvSpPr>
        <p:spPr>
          <a:xfrm>
            <a:off x="841418" y="1137523"/>
            <a:ext cx="9092327" cy="6111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4812"/>
              </a:lnSpc>
            </a:pPr>
            <a:r>
              <a:rPr lang="en-US" sz="4500" b="1" dirty="0" err="1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Naturwissenschaftliche</a:t>
            </a:r>
            <a:r>
              <a:rPr lang="en-US" sz="4500" b="1" dirty="0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 </a:t>
            </a:r>
            <a:r>
              <a:rPr lang="en-US" sz="4500" b="1" dirty="0" err="1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Perspektiven</a:t>
            </a:r>
            <a:endParaRPr lang="en-US" sz="4500" dirty="0">
              <a:latin typeface="+mj-lt"/>
            </a:endParaRPr>
          </a:p>
        </p:txBody>
      </p:sp>
      <p:sp>
        <p:nvSpPr>
          <p:cNvPr id="6" name="Shape 3"/>
          <p:cNvSpPr/>
          <p:nvPr/>
        </p:nvSpPr>
        <p:spPr>
          <a:xfrm>
            <a:off x="841417" y="2041922"/>
            <a:ext cx="9289971" cy="4872949"/>
          </a:xfrm>
          <a:prstGeom prst="roundRect">
            <a:avLst>
              <a:gd name="adj" fmla="val 3713"/>
            </a:avLst>
          </a:prstGeom>
          <a:solidFill>
            <a:srgbClr val="EFE7D6"/>
          </a:solidFill>
          <a:ln/>
        </p:spPr>
        <p:txBody>
          <a:bodyPr/>
          <a:lstStyle/>
          <a:p>
            <a:endParaRPr lang="en-DE">
              <a:latin typeface="+mj-lt"/>
            </a:endParaRPr>
          </a:p>
        </p:txBody>
      </p:sp>
      <p:sp>
        <p:nvSpPr>
          <p:cNvPr id="7" name="Text 4"/>
          <p:cNvSpPr/>
          <p:nvPr/>
        </p:nvSpPr>
        <p:spPr>
          <a:xfrm>
            <a:off x="1036916" y="2237425"/>
            <a:ext cx="2444711" cy="3055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407"/>
              </a:lnSpc>
            </a:pPr>
            <a:r>
              <a:rPr lang="en-US" sz="2800" b="1" dirty="0" err="1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Neurowissenschaft</a:t>
            </a:r>
            <a:r>
              <a:rPr lang="en-US" sz="2800" b="1" dirty="0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 – </a:t>
            </a:r>
          </a:p>
          <a:p>
            <a:pPr>
              <a:lnSpc>
                <a:spcPts val="2407"/>
              </a:lnSpc>
            </a:pPr>
            <a:r>
              <a:rPr lang="en-US" sz="2800" b="1" dirty="0" err="1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Entscheidungssysteme</a:t>
            </a:r>
            <a:r>
              <a:rPr lang="en-US" sz="2800" b="1" dirty="0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800" b="1" dirty="0" err="1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im</a:t>
            </a:r>
            <a:r>
              <a:rPr lang="en-US" sz="2800" b="1" dirty="0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800" b="1" dirty="0" err="1">
                <a:solidFill>
                  <a:srgbClr val="484237"/>
                </a:solidFill>
                <a:latin typeface="+mj-lt"/>
                <a:ea typeface="Gelasio" pitchFamily="34" charset="-122"/>
                <a:cs typeface="Gelasio" pitchFamily="34" charset="-120"/>
              </a:rPr>
              <a:t>Gehirn</a:t>
            </a:r>
            <a:endParaRPr lang="en-US" sz="2800" b="1" dirty="0">
              <a:solidFill>
                <a:srgbClr val="484237"/>
              </a:solidFill>
              <a:latin typeface="+mj-lt"/>
              <a:ea typeface="Gelasio" pitchFamily="34" charset="-122"/>
              <a:cs typeface="Gelasio" pitchFamily="34" charset="-120"/>
            </a:endParaRPr>
          </a:p>
          <a:p>
            <a:pPr>
              <a:lnSpc>
                <a:spcPts val="2407"/>
              </a:lnSpc>
            </a:pPr>
            <a:endParaRPr lang="en-US" sz="2800" b="1" dirty="0">
              <a:solidFill>
                <a:srgbClr val="484237"/>
              </a:solidFill>
              <a:latin typeface="+mj-lt"/>
              <a:ea typeface="Gelasio" pitchFamily="34" charset="-122"/>
            </a:endParaRPr>
          </a:p>
          <a:p>
            <a:pPr>
              <a:lnSpc>
                <a:spcPts val="2407"/>
              </a:lnSpc>
            </a:pPr>
            <a:endParaRPr lang="en-US" sz="2800" dirty="0">
              <a:latin typeface="+mj-lt"/>
            </a:endParaRPr>
          </a:p>
        </p:txBody>
      </p:sp>
      <p:sp>
        <p:nvSpPr>
          <p:cNvPr id="8" name="Text 5"/>
          <p:cNvSpPr/>
          <p:nvPr/>
        </p:nvSpPr>
        <p:spPr>
          <a:xfrm>
            <a:off x="1036916" y="2858333"/>
            <a:ext cx="4156235" cy="2346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11"/>
              </a:lnSpc>
            </a:pPr>
            <a:endParaRPr lang="en-US" sz="24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35CD37-086A-0F75-88F4-CD6498D094B5}"/>
              </a:ext>
            </a:extLst>
          </p:cNvPr>
          <p:cNvSpPr txBox="1"/>
          <p:nvPr/>
        </p:nvSpPr>
        <p:spPr>
          <a:xfrm>
            <a:off x="1070012" y="3160674"/>
            <a:ext cx="6735484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de-DE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a. 90-95% aller Entscheidungen unbewusst</a:t>
            </a:r>
            <a:endParaRPr lang="en-DE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Neokortex für bewusstes Denken zuständig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Amygdala (Mandelkern) empfängt im Zwischenhirn Empfindungen, die intuitive Entscheidungen/Handlungen beeinflussen</a:t>
            </a:r>
            <a:endParaRPr lang="en-DE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Studie 2023: Anwendung von im Hippocampus gespeichertem Wissen auf neue Situationen</a:t>
            </a:r>
            <a:endParaRPr lang="en-DE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DE" dirty="0">
              <a:latin typeface="+mj-lt"/>
            </a:endParaRPr>
          </a:p>
        </p:txBody>
      </p:sp>
      <p:pic>
        <p:nvPicPr>
          <p:cNvPr id="9" name="Picture 8" descr="Where are memories stored in the brain">
            <a:extLst>
              <a:ext uri="{FF2B5EF4-FFF2-40B4-BE49-F238E27FC236}">
                <a16:creationId xmlns:a16="http://schemas.microsoft.com/office/drawing/2014/main" id="{58B09672-07BF-5D9E-F7A4-9268252070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5" r="18157"/>
          <a:stretch/>
        </p:blipFill>
        <p:spPr bwMode="auto">
          <a:xfrm>
            <a:off x="9466868" y="2886194"/>
            <a:ext cx="4093520" cy="4872949"/>
          </a:xfrm>
          <a:prstGeom prst="rect">
            <a:avLst/>
          </a:prstGeom>
          <a:noFill/>
          <a:ln w="38100">
            <a:solidFill>
              <a:srgbClr val="484237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2330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856</Words>
  <Application>Microsoft Office PowerPoint</Application>
  <PresentationFormat>Custom</PresentationFormat>
  <Paragraphs>155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Symbol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Graichen, Ida Lilith</cp:lastModifiedBy>
  <cp:revision>3</cp:revision>
  <dcterms:created xsi:type="dcterms:W3CDTF">2024-06-06T11:44:11Z</dcterms:created>
  <dcterms:modified xsi:type="dcterms:W3CDTF">2024-06-07T06:30:27Z</dcterms:modified>
</cp:coreProperties>
</file>