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58" r:id="rId6"/>
    <p:sldId id="268" r:id="rId7"/>
    <p:sldId id="262" r:id="rId8"/>
    <p:sldId id="260" r:id="rId9"/>
    <p:sldId id="269" r:id="rId10"/>
    <p:sldId id="263" r:id="rId11"/>
    <p:sldId id="264" r:id="rId12"/>
    <p:sldId id="270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EC9E-420A-4A67-A3E7-0D656A29BCEB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68ACE-161A-4F29-A659-E61845E33D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613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68ACE-161A-4F29-A659-E61845E33D6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02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ec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ec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c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ec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bgerundetes Rechtec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4C6EBC0-08B6-48D8-B334-8E4E6C61AC6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3047ADE-1027-40AE-813B-2B0EFD68FF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BC0-08B6-48D8-B334-8E4E6C61AC6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7ADE-1027-40AE-813B-2B0EFD68FF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BC0-08B6-48D8-B334-8E4E6C61AC6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7ADE-1027-40AE-813B-2B0EFD68FF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BC0-08B6-48D8-B334-8E4E6C61AC6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7ADE-1027-40AE-813B-2B0EFD68FF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BC0-08B6-48D8-B334-8E4E6C61AC6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7ADE-1027-40AE-813B-2B0EFD68FF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BC0-08B6-48D8-B334-8E4E6C61AC6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7ADE-1027-40AE-813B-2B0EFD68FF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C6EBC0-08B6-48D8-B334-8E4E6C61AC6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047ADE-1027-40AE-813B-2B0EFD68FFAF}" type="slidenum">
              <a:rPr lang="de-DE" smtClean="0"/>
              <a:t>‹Nr.›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4C6EBC0-08B6-48D8-B334-8E4E6C61AC6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3047ADE-1027-40AE-813B-2B0EFD68FF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BC0-08B6-48D8-B334-8E4E6C61AC6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7ADE-1027-40AE-813B-2B0EFD68FF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BC0-08B6-48D8-B334-8E4E6C61AC6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7ADE-1027-40AE-813B-2B0EFD68FF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BC0-08B6-48D8-B334-8E4E6C61AC6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7ADE-1027-40AE-813B-2B0EFD68FFAF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c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ec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ec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ec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4C6EBC0-08B6-48D8-B334-8E4E6C61AC6E}" type="datetimeFigureOut">
              <a:rPr lang="de-DE" smtClean="0"/>
              <a:t>11.07.2019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3047ADE-1027-40AE-813B-2B0EFD68FFAF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Altruismus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Altruist </a:t>
            </a:r>
            <a:r>
              <a:rPr lang="de-DE" dirty="0" smtClean="0"/>
              <a:t>gleich </a:t>
            </a:r>
            <a:r>
              <a:rPr lang="de-DE" dirty="0" smtClean="0"/>
              <a:t>versteckter Egoist?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9823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29879"/>
            <a:ext cx="8229600" cy="1066800"/>
          </a:xfrm>
        </p:spPr>
        <p:txBody>
          <a:bodyPr>
            <a:normAutofit/>
          </a:bodyPr>
          <a:lstStyle/>
          <a:p>
            <a:r>
              <a:rPr lang="de-DE" sz="3200" dirty="0" smtClean="0"/>
              <a:t>Belding-Ziesel</a:t>
            </a:r>
            <a:endParaRPr lang="de-DE" sz="3200" dirty="0"/>
          </a:p>
        </p:txBody>
      </p:sp>
      <p:pic>
        <p:nvPicPr>
          <p:cNvPr id="5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2583324"/>
            <a:ext cx="3975116" cy="350997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23528" y="134076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 Narrow" panose="020B0606020202030204" pitchFamily="34" charset="0"/>
              </a:rPr>
              <a:t>Einige </a:t>
            </a:r>
            <a:r>
              <a:rPr lang="de-DE" dirty="0">
                <a:latin typeface="Arial Narrow" panose="020B0606020202030204" pitchFamily="34" charset="0"/>
              </a:rPr>
              <a:t>Individuen stehen Wache, alarmieren die Gruppe bei Gefahr durch Alarmpfiff, die Gruppe rennt weg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 Narrow" panose="020B0606020202030204" pitchFamily="34" charset="0"/>
              </a:rPr>
              <a:t>„</a:t>
            </a:r>
            <a:r>
              <a:rPr lang="de-DE" dirty="0">
                <a:latin typeface="Arial Narrow" panose="020B0606020202030204" pitchFamily="34" charset="0"/>
              </a:rPr>
              <a:t>Warner“ wird dreimal häufiger vom Angreifer getötet, als der Rest der Gruppe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148064" y="292494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Helvetica" panose="020B0604020202020204" pitchFamily="34" charset="0"/>
              </a:rPr>
              <a:t>Wie ist zu erklären, das Weibchen sehr viel häufiger Wache stehen als Männchen?</a:t>
            </a:r>
            <a:endParaRPr lang="de-DE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/>
              <a:t>Motive für Altruismus 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08912" cy="2592288"/>
          </a:xfrm>
        </p:spPr>
        <p:txBody>
          <a:bodyPr>
            <a:normAutofit fontScale="77500" lnSpcReduction="20000"/>
          </a:bodyPr>
          <a:lstStyle/>
          <a:p>
            <a:endParaRPr lang="de-DE" dirty="0" smtClean="0"/>
          </a:p>
          <a:p>
            <a:r>
              <a:rPr lang="de-DE" dirty="0" smtClean="0"/>
              <a:t>Verwandtenselektion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Reziprozität (</a:t>
            </a:r>
            <a:r>
              <a:rPr lang="de-DE" dirty="0" err="1" smtClean="0"/>
              <a:t>Trivers</a:t>
            </a:r>
            <a:r>
              <a:rPr lang="de-DE" dirty="0" smtClean="0"/>
              <a:t>; 1971 „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theory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reciproce</a:t>
            </a:r>
            <a:r>
              <a:rPr lang="de-DE" dirty="0" smtClean="0"/>
              <a:t> </a:t>
            </a:r>
            <a:r>
              <a:rPr lang="de-DE" dirty="0" err="1" smtClean="0"/>
              <a:t>altruism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pPr marL="109728" indent="0">
              <a:buNone/>
            </a:pPr>
            <a:r>
              <a:rPr lang="de-DE" dirty="0" smtClean="0"/>
              <a:t> 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407707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Kann damit, altruistisches Verhalten beim Menschen vollständig erklärt werden?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5962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2" y="2348880"/>
            <a:ext cx="7042379" cy="430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066800"/>
          </a:xfrm>
        </p:spPr>
        <p:txBody>
          <a:bodyPr/>
          <a:lstStyle/>
          <a:p>
            <a:r>
              <a:rPr lang="de-DE" dirty="0" smtClean="0"/>
              <a:t>Pure </a:t>
            </a:r>
            <a:r>
              <a:rPr lang="de-DE" dirty="0" err="1" smtClean="0"/>
              <a:t>altruismus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963552"/>
          </a:xfrm>
        </p:spPr>
        <p:txBody>
          <a:bodyPr>
            <a:normAutofit/>
          </a:bodyPr>
          <a:lstStyle/>
          <a:p>
            <a:r>
              <a:rPr lang="de-DE" sz="2000" dirty="0" smtClean="0"/>
              <a:t>Daniel C. </a:t>
            </a:r>
            <a:r>
              <a:rPr lang="de-DE" sz="2000" dirty="0" err="1" smtClean="0"/>
              <a:t>Batson</a:t>
            </a:r>
            <a:r>
              <a:rPr lang="de-DE" sz="2000" dirty="0" smtClean="0"/>
              <a:t> (Sozialpsychologe): Empathie-Altruismus-Hypothese (1991) 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80787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196752"/>
            <a:ext cx="7200800" cy="430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35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066800"/>
          </a:xfrm>
        </p:spPr>
        <p:txBody>
          <a:bodyPr/>
          <a:lstStyle/>
          <a:p>
            <a:pPr algn="l"/>
            <a:r>
              <a:rPr lang="de-DE" dirty="0" smtClean="0"/>
              <a:t>Elaine-Experiment </a:t>
            </a:r>
            <a:endParaRPr lang="de-DE" dirty="0"/>
          </a:p>
        </p:txBody>
      </p:sp>
      <p:pic>
        <p:nvPicPr>
          <p:cNvPr id="4" name="Bild 2" descr="https://d2wg98g6yh9seo.cloudfront.net/users/192336/192336_yuKuHiTeXexukaCa776962976743267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655780" cy="41103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4860032" y="2348880"/>
            <a:ext cx="4283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Studententinnen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Aufgabe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Elaine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beobachten;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erhält Elektroschocks (Gesichtsausdruck, Körperbewegung, Erregungswerte vermitteln starke Schmerzen)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Abbruch des Experiments in Mitte des 2.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Durchgangs: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Elaine berichtet von traumatischer Kindheitserfahrung mit Elektroschocks; möchte dennoch Experiment durchführen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Versuchsleiterin schlägt vor, ob die (eigentliche) Probandin einspringen möchte</a:t>
            </a:r>
          </a:p>
          <a:p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87521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de-DE" dirty="0" smtClean="0"/>
              <a:t>Negative-Relief-Model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/>
          <a:lstStyle/>
          <a:p>
            <a:r>
              <a:rPr lang="de-DE" dirty="0" smtClean="0"/>
              <a:t>Nach Robert </a:t>
            </a:r>
            <a:r>
              <a:rPr lang="de-DE" dirty="0" err="1" smtClean="0"/>
              <a:t>Cialdini</a:t>
            </a:r>
            <a:r>
              <a:rPr lang="de-DE" dirty="0" smtClean="0"/>
              <a:t> (Psychologe und Unternehmer)</a:t>
            </a:r>
          </a:p>
          <a:p>
            <a:endParaRPr lang="de-DE" dirty="0" smtClean="0"/>
          </a:p>
          <a:p>
            <a:pPr marL="109728" indent="0">
              <a:buNone/>
            </a:pPr>
            <a:r>
              <a:rPr lang="de-DE" dirty="0"/>
              <a:t>Theorie </a:t>
            </a:r>
            <a:r>
              <a:rPr lang="de-DE" dirty="0" err="1"/>
              <a:t>Cialdinis</a:t>
            </a:r>
            <a:r>
              <a:rPr lang="de-DE" dirty="0"/>
              <a:t>: </a:t>
            </a:r>
          </a:p>
          <a:p>
            <a:pPr marL="109728" indent="0">
              <a:buNone/>
            </a:pPr>
            <a:r>
              <a:rPr lang="de-DE" dirty="0"/>
              <a:t> </a:t>
            </a:r>
          </a:p>
          <a:p>
            <a:pPr lvl="0"/>
            <a:r>
              <a:rPr lang="de-DE" dirty="0"/>
              <a:t>Hilfeverhalten ist egoistisch motiviert</a:t>
            </a:r>
          </a:p>
          <a:p>
            <a:pPr lvl="0"/>
            <a:r>
              <a:rPr lang="de-DE" dirty="0"/>
              <a:t>Leid anderer erzeugt negative Gefühle</a:t>
            </a:r>
          </a:p>
          <a:p>
            <a:pPr lvl="0"/>
            <a:r>
              <a:rPr lang="de-DE" dirty="0"/>
              <a:t>Motivation eigene Gefühle zu verbessern </a:t>
            </a:r>
          </a:p>
          <a:p>
            <a:pPr marL="109728" indent="0">
              <a:buNone/>
            </a:pPr>
            <a:r>
              <a:rPr lang="de-DE" dirty="0"/>
              <a:t>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74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6" y="1124744"/>
            <a:ext cx="8374880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75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6" y="2146707"/>
            <a:ext cx="7349798" cy="469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251520" y="548680"/>
            <a:ext cx="4032448" cy="2031325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Altruismus (lat</a:t>
            </a:r>
            <a:r>
              <a:rPr lang="de-D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alter ; „andere</a:t>
            </a:r>
            <a:r>
              <a:rPr lang="de-D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“) &gt; </a:t>
            </a:r>
          </a:p>
          <a:p>
            <a:r>
              <a:rPr lang="de-D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August Comte (1798 – 1857) gilt als Begründer des Begriffes </a:t>
            </a:r>
            <a:endParaRPr lang="de-D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de-DE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D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„</a:t>
            </a:r>
            <a:r>
              <a:rPr lang="de-D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Catéchsime</a:t>
            </a:r>
            <a:r>
              <a:rPr lang="de-D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positiviste</a:t>
            </a:r>
            <a:r>
              <a:rPr lang="de-D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 (1852)</a:t>
            </a:r>
            <a:endParaRPr lang="de-D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48680"/>
            <a:ext cx="18002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54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720088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2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Bild 2" descr="https://upload.wikimedia.org/wikipedia/commons/3/32/Thomas_Robert_Malthu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08720"/>
            <a:ext cx="3168352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https://upload.wikimedia.org/wikipedia/commons/4/42/Charles_Darwin_aged_5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151376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255008" y="4565065"/>
            <a:ext cx="39604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Thomas Robert </a:t>
            </a:r>
            <a:r>
              <a:rPr lang="de-DE" sz="11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Matlhus</a:t>
            </a:r>
            <a:r>
              <a:rPr lang="de-DE" sz="1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(1766 – 1834 ); </a:t>
            </a:r>
            <a:r>
              <a:rPr lang="en-US" sz="11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Lehrstuhl</a:t>
            </a:r>
            <a:r>
              <a:rPr lang="en-US" sz="11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1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für</a:t>
            </a:r>
            <a:r>
              <a:rPr lang="en-US" sz="11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1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politische</a:t>
            </a:r>
            <a:r>
              <a:rPr lang="en-US" sz="11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1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Ökonomie</a:t>
            </a:r>
            <a:r>
              <a:rPr lang="en-US" sz="11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 Hauptwerk: </a:t>
            </a:r>
            <a:r>
              <a:rPr lang="en-US" sz="1100" i="1" dirty="0" smtClean="0"/>
              <a:t>Principles </a:t>
            </a:r>
            <a:r>
              <a:rPr lang="en-US" sz="1100" i="1" dirty="0"/>
              <a:t>of Political Economy</a:t>
            </a:r>
            <a:r>
              <a:rPr lang="en-US" sz="1100" dirty="0"/>
              <a:t> (1820</a:t>
            </a:r>
            <a:r>
              <a:rPr lang="en-US" sz="1100" dirty="0" smtClean="0"/>
              <a:t>)</a:t>
            </a:r>
          </a:p>
          <a:p>
            <a:endParaRPr lang="en-US" sz="1100" dirty="0"/>
          </a:p>
          <a:p>
            <a:r>
              <a:rPr lang="de-DE" sz="1100" dirty="0" smtClean="0"/>
              <a:t>„In </a:t>
            </a:r>
            <a:r>
              <a:rPr lang="de-DE" sz="1100" dirty="0"/>
              <a:t>einer </a:t>
            </a:r>
            <a:r>
              <a:rPr lang="de-DE" sz="1100" dirty="0" smtClean="0"/>
              <a:t>gesellschaftlichen </a:t>
            </a:r>
            <a:r>
              <a:rPr lang="de-DE" sz="1100" dirty="0"/>
              <a:t>Situation, in der die Menschen im Überfluss lebten, </a:t>
            </a:r>
            <a:r>
              <a:rPr lang="de-DE" sz="1100" dirty="0" smtClean="0"/>
              <a:t>würde </a:t>
            </a:r>
            <a:r>
              <a:rPr lang="de-DE" sz="1100" dirty="0"/>
              <a:t>das </a:t>
            </a:r>
            <a:r>
              <a:rPr lang="de-DE" sz="1100" dirty="0" smtClean="0"/>
              <a:t>enge Prinzip </a:t>
            </a:r>
            <a:r>
              <a:rPr lang="de-DE" sz="1100" dirty="0"/>
              <a:t>der Eigennützigkeit verschwinden" (Malthus </a:t>
            </a:r>
            <a:r>
              <a:rPr lang="de-DE" sz="1100" dirty="0" smtClean="0"/>
              <a:t>1798</a:t>
            </a:r>
            <a:r>
              <a:rPr lang="de-DE" sz="1100" dirty="0"/>
              <a:t>)</a:t>
            </a:r>
            <a:r>
              <a:rPr lang="de-DE" sz="1100" dirty="0" smtClean="0"/>
              <a:t>.</a:t>
            </a:r>
          </a:p>
          <a:p>
            <a:endParaRPr lang="de-DE" sz="1100" dirty="0"/>
          </a:p>
          <a:p>
            <a:r>
              <a:rPr lang="de-DE" sz="1100" dirty="0" smtClean="0"/>
              <a:t>"</a:t>
            </a:r>
            <a:r>
              <a:rPr lang="de-DE" sz="1100" dirty="0" err="1"/>
              <a:t>DerMensch</a:t>
            </a:r>
            <a:r>
              <a:rPr lang="de-DE" sz="1100" dirty="0"/>
              <a:t> kann nicht im Überfluss leben" (Malthus </a:t>
            </a:r>
            <a:r>
              <a:rPr lang="de-DE" sz="1100" dirty="0" smtClean="0"/>
              <a:t>1798</a:t>
            </a:r>
            <a:r>
              <a:rPr lang="de-DE" sz="1100" dirty="0"/>
              <a:t>)</a:t>
            </a:r>
            <a:endParaRPr lang="en-US" sz="1100" dirty="0" smtClean="0"/>
          </a:p>
          <a:p>
            <a:endParaRPr lang="en-US" sz="11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16016" y="4565065"/>
            <a:ext cx="31513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Charles Robert Darwin (1809 – 1882 ); The </a:t>
            </a:r>
            <a:r>
              <a:rPr lang="de-DE" sz="11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origin</a:t>
            </a:r>
            <a:r>
              <a:rPr lang="de-DE" sz="1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1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de-DE" sz="1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1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Species</a:t>
            </a:r>
            <a:r>
              <a:rPr lang="de-DE" sz="11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1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(1859)</a:t>
            </a:r>
          </a:p>
          <a:p>
            <a:pPr lvl="0"/>
            <a:endParaRPr lang="de-DE" sz="1100" dirty="0" smtClean="0"/>
          </a:p>
          <a:p>
            <a:pPr lvl="0"/>
            <a:endParaRPr lang="de-DE" sz="1100" dirty="0"/>
          </a:p>
          <a:p>
            <a:pPr lvl="0"/>
            <a:r>
              <a:rPr lang="de-DE" sz="1100" dirty="0" smtClean="0"/>
              <a:t>"</a:t>
            </a:r>
            <a:r>
              <a:rPr lang="de-DE" sz="1100" dirty="0"/>
              <a:t>Der </a:t>
            </a:r>
            <a:r>
              <a:rPr lang="de-DE" sz="1100" dirty="0" err="1"/>
              <a:t>Kampfums</a:t>
            </a:r>
            <a:r>
              <a:rPr lang="de-DE" sz="1100" dirty="0"/>
              <a:t> Überleben </a:t>
            </a:r>
            <a:r>
              <a:rPr lang="de-DE" sz="1100" dirty="0" smtClean="0"/>
              <a:t>ist </a:t>
            </a:r>
            <a:r>
              <a:rPr lang="de-DE" sz="1100" dirty="0"/>
              <a:t>die Doktrin von Malthus mit vielfacher Gewalt auf das ganze Tier- und Pflanzenreich angewendet" (Darwin </a:t>
            </a:r>
            <a:r>
              <a:rPr lang="de-DE" sz="1100" dirty="0" smtClean="0"/>
              <a:t>1859).</a:t>
            </a:r>
            <a:endParaRPr lang="de-DE" sz="1100" dirty="0"/>
          </a:p>
          <a:p>
            <a:endParaRPr lang="de-DE" sz="11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18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56" y="692696"/>
            <a:ext cx="8229600" cy="1066800"/>
          </a:xfrm>
        </p:spPr>
        <p:txBody>
          <a:bodyPr/>
          <a:lstStyle/>
          <a:p>
            <a:pPr algn="l"/>
            <a:r>
              <a:rPr lang="de-DE" dirty="0" err="1" smtClean="0"/>
              <a:t>Darwin‘s</a:t>
            </a:r>
            <a:r>
              <a:rPr lang="de-DE" dirty="0" smtClean="0"/>
              <a:t> puzzle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829168"/>
          </a:xfrm>
        </p:spPr>
        <p:txBody>
          <a:bodyPr/>
          <a:lstStyle/>
          <a:p>
            <a:pPr marL="109728" indent="0">
              <a:buNone/>
            </a:pPr>
            <a:r>
              <a:rPr lang="de-DE" sz="1600" dirty="0" smtClean="0"/>
              <a:t>- Altruismus =&gt;  durch eigene </a:t>
            </a:r>
            <a:r>
              <a:rPr lang="de-DE" sz="1600" dirty="0"/>
              <a:t>Ressourcen die Fitness anderer </a:t>
            </a:r>
            <a:r>
              <a:rPr lang="de-DE" sz="1600" dirty="0" smtClean="0"/>
              <a:t>erhöhen</a:t>
            </a:r>
            <a:r>
              <a:rPr lang="de-DE" sz="1600" dirty="0"/>
              <a:t>, ohne </a:t>
            </a:r>
            <a:r>
              <a:rPr lang="de-DE" sz="1600" dirty="0" smtClean="0"/>
              <a:t> </a:t>
            </a:r>
            <a:r>
              <a:rPr lang="de-DE" sz="1600" dirty="0"/>
              <a:t>eigenen Vorteil zu </a:t>
            </a:r>
            <a:r>
              <a:rPr lang="de-DE" sz="1600" dirty="0" smtClean="0"/>
              <a:t>haben</a:t>
            </a:r>
          </a:p>
          <a:p>
            <a:pPr lvl="0"/>
            <a:r>
              <a:rPr lang="de-DE" sz="1600" dirty="0"/>
              <a:t>„Er, der bereit ist sein Leben hinzugeben, statt seine Kameraden im Stich zu lassen, wird oft keine Nachkommen mehr zurück lassen, die seine noble Natur erben könnten” (Darwin,  1871</a:t>
            </a:r>
            <a:r>
              <a:rPr lang="de-DE" sz="1600" dirty="0" smtClean="0"/>
              <a:t>)</a:t>
            </a:r>
          </a:p>
          <a:p>
            <a:pPr lvl="0"/>
            <a:endParaRPr lang="de-DE" sz="1600" dirty="0"/>
          </a:p>
          <a:p>
            <a:r>
              <a:rPr lang="de-DE" sz="2000" dirty="0" smtClean="0"/>
              <a:t>Warum sind „altruistische Gene“ dennoch nicht ausgestorben?</a:t>
            </a:r>
          </a:p>
          <a:p>
            <a:pPr marL="109728" indent="0">
              <a:buNone/>
            </a:pPr>
            <a:endParaRPr lang="de-DE" sz="2000" dirty="0" smtClean="0"/>
          </a:p>
          <a:p>
            <a:pPr marL="109728" indent="0">
              <a:buNone/>
            </a:pPr>
            <a:endParaRPr lang="de-DE" sz="2000" dirty="0"/>
          </a:p>
          <a:p>
            <a:pPr marL="109728" indent="0">
              <a:buNone/>
            </a:pPr>
            <a:endParaRPr lang="de-DE" sz="2000" dirty="0" smtClean="0"/>
          </a:p>
          <a:p>
            <a:pPr marL="109728" indent="0">
              <a:buNone/>
            </a:pPr>
            <a:r>
              <a:rPr lang="de-DE" sz="2000" dirty="0" smtClean="0"/>
              <a:t>			         </a:t>
            </a:r>
            <a:r>
              <a:rPr lang="de-DE" sz="1600" dirty="0" smtClean="0"/>
              <a:t>Beispiel:</a:t>
            </a:r>
          </a:p>
          <a:p>
            <a:pPr marL="109728" indent="0">
              <a:buNone/>
            </a:pPr>
            <a:r>
              <a:rPr lang="de-DE" sz="1600" dirty="0" smtClean="0"/>
              <a:t>			    Arbeiterbienen </a:t>
            </a:r>
          </a:p>
          <a:p>
            <a:pPr marL="109728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		 (soziale Insekten) </a:t>
            </a:r>
          </a:p>
          <a:p>
            <a:pPr marL="109728" indent="0">
              <a:buNone/>
            </a:pPr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4" name="Inhaltsplatzhalt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42394" y="3482742"/>
            <a:ext cx="226772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4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229600" cy="1066800"/>
          </a:xfrm>
        </p:spPr>
        <p:txBody>
          <a:bodyPr>
            <a:normAutofit/>
          </a:bodyPr>
          <a:lstStyle/>
          <a:p>
            <a:r>
              <a:rPr lang="de-DE" sz="3600" dirty="0" err="1"/>
              <a:t>e</a:t>
            </a:r>
            <a:r>
              <a:rPr lang="de-DE" sz="3600" dirty="0" err="1" smtClean="0"/>
              <a:t>usocial</a:t>
            </a:r>
            <a:r>
              <a:rPr lang="de-DE" sz="3600" dirty="0" smtClean="0"/>
              <a:t> </a:t>
            </a:r>
            <a:r>
              <a:rPr lang="de-DE" sz="3600" dirty="0" err="1" smtClean="0"/>
              <a:t>insects</a:t>
            </a:r>
            <a:endParaRPr lang="de-DE" sz="3600" dirty="0"/>
          </a:p>
        </p:txBody>
      </p:sp>
      <p:pic>
        <p:nvPicPr>
          <p:cNvPr id="5" name="Inhaltsplatzhalt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9992" y="1317831"/>
            <a:ext cx="4464496" cy="237626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5536" y="3501008"/>
            <a:ext cx="84969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de-DE" dirty="0"/>
          </a:p>
          <a:p>
            <a:pPr lvl="0"/>
            <a:endParaRPr lang="de-DE" sz="1600" b="1" dirty="0" smtClean="0"/>
          </a:p>
          <a:p>
            <a:pPr lvl="0"/>
            <a:r>
              <a:rPr lang="de-DE" sz="1600" b="1" dirty="0" smtClean="0"/>
              <a:t>Wie konnten </a:t>
            </a:r>
            <a:r>
              <a:rPr lang="de-DE" sz="1600" b="1" dirty="0"/>
              <a:t>Individuen, die keine Nachkommen zeugen konnten, Körper entwickeln, die sich grundlegend von denen ihrer fruchtbaren Eltern </a:t>
            </a:r>
            <a:r>
              <a:rPr lang="de-DE" sz="1600" b="1" dirty="0" smtClean="0"/>
              <a:t>unterscheiden? </a:t>
            </a:r>
            <a:endParaRPr lang="de-DE" sz="1600" b="1" dirty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Darwins Erklärung:  Verhalten stellt Nutzen  </a:t>
            </a:r>
            <a:r>
              <a:rPr lang="de-DE" dirty="0"/>
              <a:t>für die Kolonie oder </a:t>
            </a:r>
            <a:r>
              <a:rPr lang="de-DE" dirty="0" smtClean="0"/>
              <a:t>Eltern dar – Altruismus um Gruppe zu stärken</a:t>
            </a:r>
            <a:endParaRPr lang="de-DE" dirty="0"/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184482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/>
              <a:t>unfruchtbare Weibchen unterscheiden sich stark in ihrer Struktur und Instinkt von männlichen und fruchtbaren weiblichen Bienen, sterben aber dennoch nicht aus</a:t>
            </a:r>
          </a:p>
        </p:txBody>
      </p:sp>
    </p:spTree>
    <p:extLst>
      <p:ext uri="{BB962C8B-B14F-4D97-AF65-F5344CB8AC3E}">
        <p14:creationId xmlns:p14="http://schemas.microsoft.com/office/powerpoint/2010/main" val="253587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08912" cy="850776"/>
          </a:xfrm>
        </p:spPr>
        <p:txBody>
          <a:bodyPr>
            <a:normAutofit/>
          </a:bodyPr>
          <a:lstStyle/>
          <a:p>
            <a:pPr algn="l"/>
            <a:r>
              <a:rPr lang="de-DE" sz="3200" dirty="0" smtClean="0"/>
              <a:t>Hamiltons Ungleichung  </a:t>
            </a:r>
            <a:endParaRPr lang="de-DE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482413" y="1412776"/>
            <a:ext cx="410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Altruistische Merkmale setzen sich durch wenn gilt: </a:t>
            </a:r>
          </a:p>
          <a:p>
            <a:r>
              <a:rPr lang="de-D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de-D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c &gt; 0</a:t>
            </a: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 …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Verwandtschaftskoeffizient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b…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(Nutzen für Hilfeempfänger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 …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(Kosten für Helfer)</a:t>
            </a:r>
          </a:p>
          <a:p>
            <a:r>
              <a:rPr lang="de-DE" dirty="0"/>
              <a:t> 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2750" y="4941168"/>
            <a:ext cx="811932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latin typeface="Arial Narrow" panose="020B0606020202030204" pitchFamily="34" charset="0"/>
              </a:rPr>
              <a:t>Die Häufigkeit der eigenen Allele können durch  direkte eigene Fortpflanzung (direkte Fitness) oder durch erfolgreich Fortpflanzung von Verwandten (indirekte Fitness) erhöht werden. </a:t>
            </a:r>
          </a:p>
          <a:p>
            <a:endParaRPr lang="de-DE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>
                <a:latin typeface="Arial Narrow" panose="020B0606020202030204" pitchFamily="34" charset="0"/>
              </a:rPr>
              <a:t>Direkte Fitness + indirekte Fitness = Gesamtfitness </a:t>
            </a:r>
            <a:endParaRPr lang="de-DE" b="1" dirty="0">
              <a:latin typeface="Arial Narrow" panose="020B0606020202030204" pitchFamily="34" charset="0"/>
            </a:endParaRPr>
          </a:p>
          <a:p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1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299183"/>
            <a:ext cx="2736304" cy="2520280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Bahnschrift Light" panose="020B0502040204020203" pitchFamily="34" charset="0"/>
              </a:rPr>
              <a:t/>
            </a:r>
            <a:br>
              <a:rPr lang="de-DE" dirty="0">
                <a:latin typeface="Bahnschrift Light" panose="020B0502040204020203" pitchFamily="34" charset="0"/>
              </a:rPr>
            </a:br>
            <a:r>
              <a:rPr lang="de-DE" dirty="0" smtClean="0">
                <a:latin typeface="Bahnschrift Light" panose="020B0502040204020203" pitchFamily="34" charset="0"/>
              </a:rPr>
              <a:t/>
            </a:r>
            <a:br>
              <a:rPr lang="de-DE" dirty="0" smtClean="0">
                <a:latin typeface="Bahnschrift Light" panose="020B0502040204020203" pitchFamily="34" charset="0"/>
              </a:rPr>
            </a:br>
            <a:r>
              <a:rPr lang="de-DE" dirty="0" smtClean="0">
                <a:latin typeface="Bahnschrift Light" panose="020B0502040204020203" pitchFamily="34" charset="0"/>
              </a:rPr>
              <a:t>- </a:t>
            </a:r>
            <a:r>
              <a:rPr lang="de-DE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 </a:t>
            </a:r>
            <a:r>
              <a:rPr lang="de-DE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 b &gt; r x 2 </a:t>
            </a:r>
            <a:r>
              <a:rPr lang="de-DE" dirty="0" smtClean="0">
                <a:latin typeface="Bahnschrift Light" panose="020B0502040204020203" pitchFamily="34" charset="0"/>
              </a:rPr>
              <a:t/>
            </a:r>
            <a:br>
              <a:rPr lang="de-DE" dirty="0" smtClean="0">
                <a:latin typeface="Bahnschrift Light" panose="020B0502040204020203" pitchFamily="34" charset="0"/>
              </a:rPr>
            </a:br>
            <a:r>
              <a:rPr lang="de-DE" dirty="0" smtClean="0">
                <a:latin typeface="Bahnschrift Light" panose="020B0502040204020203" pitchFamily="34" charset="0"/>
              </a:rPr>
              <a:t>- </a:t>
            </a:r>
            <a:r>
              <a:rPr lang="de-DE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0,25 </a:t>
            </a:r>
            <a:r>
              <a:rPr lang="de-DE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 5 </a:t>
            </a:r>
            <a:r>
              <a:rPr lang="de-DE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&gt; </a:t>
            </a:r>
            <a:r>
              <a:rPr lang="de-DE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0,5 x </a:t>
            </a:r>
            <a:r>
              <a:rPr lang="de-DE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br>
              <a:rPr lang="de-DE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DE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de-DE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DE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- 1,25 </a:t>
            </a:r>
            <a:r>
              <a:rPr lang="de-DE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&gt; </a:t>
            </a:r>
            <a:r>
              <a:rPr lang="de-DE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de-DE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de-DE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DE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br>
              <a:rPr lang="de-DE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620688"/>
            <a:ext cx="8640960" cy="2160240"/>
          </a:xfrm>
        </p:spPr>
        <p:txBody>
          <a:bodyPr/>
          <a:lstStyle/>
          <a:p>
            <a:pPr marL="109728" indent="0">
              <a:buNone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Beispiel 1</a:t>
            </a:r>
            <a:r>
              <a:rPr lang="de-DE" b="1" dirty="0"/>
              <a:t>:</a:t>
            </a:r>
            <a:r>
              <a:rPr lang="de-DE" dirty="0"/>
              <a:t> </a:t>
            </a:r>
            <a:r>
              <a:rPr 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Ein Tier, das auf zwei eigene Nachkommen verzichtet (C = 2), </a:t>
            </a:r>
            <a:r>
              <a:rPr lang="de-DE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dafür aber </a:t>
            </a:r>
            <a:r>
              <a:rPr 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einem Geschwister (Verwandtschaftsgrad zwischen Geschwistern bei diploiden Organismen r = 0,5) hilft, fünf zusätzliche Nachkommen (B = 5) zu bekommen, hat eine höhere Gesamtfitness als ein Tier, das „egoistisch“ nicht hilft. </a:t>
            </a:r>
          </a:p>
          <a:p>
            <a:pPr marL="109728" indent="0">
              <a:buNone/>
            </a:pPr>
            <a:endParaRPr lang="de-DE" dirty="0"/>
          </a:p>
        </p:txBody>
      </p:sp>
      <p:pic>
        <p:nvPicPr>
          <p:cNvPr id="4" name="Grafik 3" descr="http://tierdoku.com/images/thumb/250px-Belding-Ziesel-15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94" y="2867135"/>
            <a:ext cx="3320942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4141642" y="2867135"/>
            <a:ext cx="1368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Bsp.: </a:t>
            </a:r>
          </a:p>
          <a:p>
            <a:endParaRPr lang="de-D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DE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Alarm-Rufe der Belding-</a:t>
            </a:r>
            <a:r>
              <a:rPr lang="de-D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Zisel</a:t>
            </a:r>
            <a:endParaRPr lang="de-DE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de-D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4722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hea">
  <a:themeElements>
    <a:clrScheme name="Rhe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533</Words>
  <Application>Microsoft Office PowerPoint</Application>
  <PresentationFormat>Bildschirmpräsentation (4:3)</PresentationFormat>
  <Paragraphs>88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Rhea</vt:lpstr>
      <vt:lpstr>Altruismus </vt:lpstr>
      <vt:lpstr>PowerPoint-Präsentation</vt:lpstr>
      <vt:lpstr>PowerPoint-Präsentation</vt:lpstr>
      <vt:lpstr>PowerPoint-Präsentation</vt:lpstr>
      <vt:lpstr> </vt:lpstr>
      <vt:lpstr>Darwin‘s puzzle </vt:lpstr>
      <vt:lpstr>eusocial insects</vt:lpstr>
      <vt:lpstr>Hamiltons Ungleichung  </vt:lpstr>
      <vt:lpstr>  - r x b &gt; r x 2  - 0,25 x 5 &gt; 0,5 x 2   - 1,25  &gt; 1     </vt:lpstr>
      <vt:lpstr>Belding-Ziesel</vt:lpstr>
      <vt:lpstr>Motive für Altruismus </vt:lpstr>
      <vt:lpstr>Pure altruismus</vt:lpstr>
      <vt:lpstr>PowerPoint-Präsentation</vt:lpstr>
      <vt:lpstr>Elaine-Experiment </vt:lpstr>
      <vt:lpstr>Negative-Relief-Model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Altruismus</dc:title>
  <dc:creator>Lina</dc:creator>
  <cp:lastModifiedBy>Lina</cp:lastModifiedBy>
  <cp:revision>22</cp:revision>
  <dcterms:created xsi:type="dcterms:W3CDTF">2019-07-08T16:14:39Z</dcterms:created>
  <dcterms:modified xsi:type="dcterms:W3CDTF">2019-07-11T08:04:43Z</dcterms:modified>
</cp:coreProperties>
</file>