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0080625" cy="7559675" type="screen4x3"/>
  <p:notesSz cx="7559675" cy="10691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732" y="-108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" name="Datumsplatzhalter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4" name="Fußzeilenplatzhalter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20782A38-F7A5-45CE-9C6C-2680D5180C34}" type="slidenum">
              <a:t>‹Nr.›</a:t>
            </a:fld>
            <a:endParaRPr lang="de-DE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de-DE"/>
          </a:p>
        </p:txBody>
      </p:sp>
      <p:sp>
        <p:nvSpPr>
          <p:cNvPr id="4" name="Kopfzeilenplatzhalt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de-DE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5" name="Datumsplatzhalter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de-DE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de-DE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de-DE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E1C89AC4-80D6-4892-A14B-68BD605DF8D3}" type="slidenum"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de-DE" sz="2000" b="0" i="0" u="none" strike="noStrike" kern="1200">
        <a:ln>
          <a:noFill/>
        </a:ln>
        <a:latin typeface="Arial" pitchFamily="18"/>
        <a:ea typeface="Microsoft YaHei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D5D03B4-B9E3-4BD8-8A6E-907145A87A57}" type="slidenum">
              <a:t>‹Nr.›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4379666-1085-4E36-B22F-514449E344AD}" type="slidenum">
              <a:t>‹Nr.›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FBE2B48-6C48-4197-9CD1-5A60706602B1}" type="slidenum">
              <a:t>‹Nr.›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EA1520D-8BEA-4FC7-8A4E-366CC69A9127}" type="slidenum">
              <a:t>‹Nr.›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516E4A2-B593-4877-BAA4-6C1E3AEBB116}" type="slidenum">
              <a:t>‹Nr.›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EA19BBF-14C1-4E76-94E4-2554B7F85390}" type="slidenum">
              <a:t>‹Nr.›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CBF7E5D-2064-4556-A8B4-965EE833D9A1}" type="slidenum">
              <a:t>‹Nr.›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A044EE8-A691-4A07-BEB2-8D5B381643DA}" type="slidenum">
              <a:t>‹Nr.›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E8E764B-ADA2-4E9C-BEAE-A0392C0BE2E1}" type="slidenum">
              <a:t>‹Nr.›</a:t>
            </a:fld>
            <a:endParaRPr lang="de-DE"/>
          </a:p>
        </p:txBody>
      </p:sp>
    </p:spTree>
  </p:cSld>
  <p:clrMapOvr>
    <a:masterClrMapping/>
  </p:clrMapOvr>
  <p:transition/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35CAA6C-5664-40C9-A747-E9B99D72772F}" type="slidenum">
              <a:t>‹Nr.›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18DC77D-7E28-428F-8BBE-7ED93482DD44}" type="slidenum">
              <a:t>‹Nr.›</a:t>
            </a:fld>
            <a:endParaRPr lang="de-DE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de-DE"/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de-DE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de-DE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de-DE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11517D48-933F-4926-8BC2-992C89288F85}" type="slidenum"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hangingPunct="0">
        <a:tabLst/>
        <a:defRPr lang="de-DE" sz="4400" b="0" i="0" u="none" strike="noStrike" kern="1200">
          <a:ln>
            <a:noFill/>
          </a:ln>
          <a:latin typeface="Arial" pitchFamily="18"/>
          <a:ea typeface="Microsoft YaHei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414"/>
        </a:spcAft>
        <a:tabLst/>
        <a:defRPr lang="de-DE" sz="3200" b="0" i="0" u="none" strike="noStrike" kern="1200">
          <a:ln>
            <a:noFill/>
          </a:ln>
          <a:latin typeface="Arial" pitchFamily="18"/>
          <a:ea typeface="Microsoft YaHei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de-DE"/>
              <a:t>„No-Miracles“-Argument</a:t>
            </a:r>
          </a:p>
        </p:txBody>
      </p:sp>
      <p:sp>
        <p:nvSpPr>
          <p:cNvPr id="3" name="Untertitel 2"/>
          <p:cNvSpPr txBox="1">
            <a:spLocks noGrp="1"/>
          </p:cNvSpPr>
          <p:nvPr>
            <p:ph type="subTitle" idx="4294967295"/>
          </p:nvPr>
        </p:nvSpPr>
        <p:spPr/>
        <p:txBody>
          <a:bodyPr anchor="ctr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lang="de-DE"/>
              <a:t>Gero Pfau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de-DE"/>
              <a:t>Also:</a:t>
            </a:r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9pPr>
          </a:lstStyle>
          <a:p>
            <a:pPr lvl="0">
              <a:buNone/>
            </a:pPr>
            <a:r>
              <a:rPr lang="de-DE"/>
              <a:t>Könnte es nicht andere, bessere Erklärungen für den Erfolg unserer wissenschaftlichen Theorien geben?</a:t>
            </a:r>
          </a:p>
          <a:p>
            <a:pPr lvl="0">
              <a:buNone/>
            </a:pPr>
            <a:r>
              <a:rPr lang="de-DE"/>
              <a:t>=&gt; Van Fraassen:</a:t>
            </a:r>
          </a:p>
          <a:p>
            <a:pPr lvl="0" algn="ctr">
              <a:buNone/>
            </a:pPr>
            <a:r>
              <a:rPr lang="de-DE" sz="2400"/>
              <a:t>„I claim that the success of current scientific theories is no miracle. It is not even surprising to the scientific (Darwinist) mind. For any scientific theory is born into a life of fierce competition, a jungle red in tooth and claw. Only the successful theories survive—the ones which in fact latched on to actual regularities in nature. (van Fraassen, 1980: 40)“</a:t>
            </a:r>
          </a:p>
          <a:p>
            <a:pPr lvl="0" algn="l">
              <a:buNone/>
            </a:pPr>
            <a:r>
              <a:rPr lang="de-DE" sz="1800"/>
              <a:t>(Quelle: Van Fraassen B. (1980). </a:t>
            </a:r>
            <a:r>
              <a:rPr lang="de-DE" sz="1800" i="1"/>
              <a:t>The Scientific Image. </a:t>
            </a:r>
            <a:r>
              <a:rPr lang="de-DE" sz="1800"/>
              <a:t>Oxford: Oxford University Press)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de-DE"/>
              <a:t>Was heißt hier „latched on to […] regularities“?</a:t>
            </a:r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9pPr>
          </a:lstStyle>
          <a:p>
            <a:pPr lvl="0">
              <a:buNone/>
            </a:pPr>
            <a:r>
              <a:rPr lang="de-DE" sz="2400"/>
              <a:t>„Science aims to give us theories which are empirically adequate; and acceptance of a theory involves as belief only that it is empirically adequate.“ (Van Fraassen,1980: 12)</a:t>
            </a:r>
          </a:p>
          <a:p>
            <a:pPr lvl="0">
              <a:buNone/>
            </a:pPr>
            <a:endParaRPr lang="de-DE" sz="2400"/>
          </a:p>
          <a:p>
            <a:pPr lvl="0">
              <a:buNone/>
            </a:pPr>
            <a:r>
              <a:rPr lang="de-DE" sz="2400" b="1"/>
              <a:t>Empirische Adäquatheit</a:t>
            </a:r>
            <a:r>
              <a:rPr lang="de-DE" sz="2400"/>
              <a:t>: „a theory is empirically adequate exactly if what it says about the observable things and events in the world is true—exactly if it ‘saves the phenomena.’“ (ebd.)</a:t>
            </a:r>
          </a:p>
          <a:p>
            <a:pPr lvl="0">
              <a:buNone/>
            </a:pPr>
            <a:endParaRPr lang="de-DE" sz="2400"/>
          </a:p>
          <a:p>
            <a:pPr lvl="0">
              <a:buNone/>
            </a:pPr>
            <a:r>
              <a:rPr lang="de-DE" sz="2400"/>
              <a:t>Idee: Akzeptanz einer Theorie heißt, dass Sätze über empirisch Beobachtbares in Theorien eingebettet werden können, schließt aber nicht Wahrheit von Sätzen über Nicht-Beobachtbares ein.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de-DE"/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9pPr>
          </a:lstStyle>
          <a:p>
            <a:pPr lvl="0" algn="ctr">
              <a:buNone/>
            </a:pPr>
            <a:r>
              <a:rPr lang="de-DE" sz="2400"/>
              <a:t>„I claim that the success of current scientific theories is no miracle. It is not even surprising to the scientific (Darwinist) mind. For any scientific theory is born into a life of fierce competition, a jungle red in tooth and claw. Only the successful theories survive—the ones which in fact latched on to actual regularities in nature. (van Fraassen, 1980: 40)“</a:t>
            </a:r>
          </a:p>
          <a:p>
            <a:pPr lvl="0" algn="l">
              <a:buNone/>
            </a:pPr>
            <a:r>
              <a:rPr lang="de-DE" sz="2400"/>
              <a:t>=&gt; Wettbwerb der Theorien zielt auf empirische Adäquatheit, nicht auf Wahrheit ab.</a:t>
            </a:r>
          </a:p>
          <a:p>
            <a:pPr lvl="0" algn="l">
              <a:buNone/>
            </a:pPr>
            <a:r>
              <a:rPr lang="de-DE" sz="2400"/>
              <a:t>=&gt; Kein Wunder, dass wir empir. adäquate, (aber u.U. falsche) Theorien akzeptieren.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de-DE"/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4294967295"/>
          </p:nvPr>
        </p:nvSpPr>
        <p:spPr>
          <a:xfrm>
            <a:off x="1368360" y="3240000"/>
            <a:ext cx="9071640" cy="49892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9pPr>
          </a:lstStyle>
          <a:p>
            <a:pPr lvl="0">
              <a:buNone/>
            </a:pPr>
            <a:r>
              <a:rPr lang="de-DE" sz="3600"/>
              <a:t>Ein weiteres Gegenargument: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de-DE"/>
              <a:t>Larry Laudans, Erklären durch Referenz?</a:t>
            </a:r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9pPr>
          </a:lstStyle>
          <a:p>
            <a:pPr lvl="0">
              <a:buNone/>
            </a:pPr>
            <a:r>
              <a:rPr lang="de-DE" sz="2200"/>
              <a:t>Putnams These: Erfolg der wiss. Theorien erklärt durch Referenz theor. Begriffe.</a:t>
            </a:r>
          </a:p>
          <a:p>
            <a:pPr lvl="0">
              <a:buNone/>
            </a:pPr>
            <a:r>
              <a:rPr lang="de-DE" sz="2200"/>
              <a:t> Putnams Beispiele: „Bohr's 'electron', Newton's 'mass', Mendel's 'gene',and Dalton's 'atom' are all referring terms, while 'phlogiston' and 'aether' are not (Putnam, 1978: 20-22).</a:t>
            </a:r>
          </a:p>
          <a:p>
            <a:pPr lvl="0">
              <a:buNone/>
            </a:pPr>
            <a:endParaRPr lang="de-DE" sz="2200"/>
          </a:p>
          <a:p>
            <a:pPr lvl="0">
              <a:buNone/>
            </a:pPr>
            <a:r>
              <a:rPr lang="de-DE" sz="2200"/>
              <a:t>=&gt; Laudans </a:t>
            </a:r>
            <a:r>
              <a:rPr lang="de-DE" sz="2200" b="1"/>
              <a:t>erster</a:t>
            </a:r>
            <a:r>
              <a:rPr lang="de-DE" sz="2200"/>
              <a:t> Einwand: </a:t>
            </a:r>
            <a:r>
              <a:rPr lang="de-DE" sz="2400"/>
              <a:t>es gab viele referierende Theorien, die in der Vergangenheit nicht erfolgreich waren (BSP: Wegeners Urkontinent).</a:t>
            </a:r>
          </a:p>
          <a:p>
            <a:pPr lvl="0">
              <a:buNone/>
            </a:pPr>
            <a:endParaRPr lang="de-DE" sz="2400"/>
          </a:p>
          <a:p>
            <a:pPr lvl="0">
              <a:buNone/>
            </a:pPr>
            <a:r>
              <a:rPr lang="de-DE" sz="1800"/>
              <a:t>(vgl. Laudan L (1981): </a:t>
            </a:r>
            <a:r>
              <a:rPr lang="de-DE" sz="1800" i="1"/>
              <a:t>A confutation of Convergent Realism</a:t>
            </a:r>
            <a:r>
              <a:rPr lang="de-DE" sz="1800"/>
              <a:t>. In: Philosophy of Science, 48, 1981, 1, 19-49)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de-DE"/>
              <a:t>Laudans „Pessimistische Meta-Induktion“</a:t>
            </a:r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9071640" cy="561312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9pPr>
          </a:lstStyle>
          <a:p>
            <a:pPr lvl="0">
              <a:buNone/>
            </a:pPr>
            <a:endParaRPr lang="de-DE" sz="2200"/>
          </a:p>
          <a:p>
            <a:pPr lvl="0">
              <a:buNone/>
            </a:pPr>
            <a:r>
              <a:rPr lang="de-DE" sz="2800"/>
              <a:t>Laudans Gegenbeispiel zur These „Wenn eine Theorie erfolgreich ist, referieren ihre theoretischen Begriffe“:</a:t>
            </a:r>
          </a:p>
          <a:p>
            <a:pPr lvl="0">
              <a:buNone/>
            </a:pPr>
            <a:r>
              <a:rPr lang="de-DE" sz="2800"/>
              <a:t>Es gab in der Vergangenheit viele Theorien, die erfolgreich, aus heutiger Sicht aber nicht referierend waren (Bsp: Phlogiston).</a:t>
            </a:r>
          </a:p>
          <a:p>
            <a:pPr lvl="0">
              <a:buNone/>
            </a:pPr>
            <a:endParaRPr lang="de-DE" sz="2800"/>
          </a:p>
          <a:p>
            <a:pPr lvl="0">
              <a:buNone/>
            </a:pPr>
            <a:endParaRPr lang="de-DE" sz="2800"/>
          </a:p>
          <a:p>
            <a:pPr lvl="0">
              <a:buNone/>
            </a:pPr>
            <a:endParaRPr lang="de-DE" sz="2800"/>
          </a:p>
          <a:p>
            <a:pPr lvl="0">
              <a:buNone/>
            </a:pPr>
            <a:endParaRPr lang="de-DE" sz="2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de-DE"/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9071640" cy="533772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9pPr>
          </a:lstStyle>
          <a:p>
            <a:pPr lvl="0">
              <a:buNone/>
            </a:pPr>
            <a:r>
              <a:rPr lang="de-DE"/>
              <a:t>Laudans komplette Liste</a:t>
            </a:r>
          </a:p>
          <a:p>
            <a:pPr lvl="0">
              <a:buNone/>
            </a:pPr>
            <a:r>
              <a:rPr lang="de-DE" sz="1600"/>
              <a:t> „ -the humoral theory of medicine;</a:t>
            </a:r>
          </a:p>
          <a:p>
            <a:pPr lvl="0">
              <a:buNone/>
            </a:pPr>
            <a:r>
              <a:rPr lang="de-DE" sz="1600"/>
              <a:t> - the effluvial theory of static electricity;</a:t>
            </a:r>
          </a:p>
          <a:p>
            <a:pPr lvl="0">
              <a:buNone/>
            </a:pPr>
            <a:r>
              <a:rPr lang="de-DE" sz="1600"/>
              <a:t> -'catastrophist' geology, with its commitment to a universal</a:t>
            </a:r>
          </a:p>
          <a:p>
            <a:pPr lvl="0">
              <a:buNone/>
            </a:pPr>
            <a:r>
              <a:rPr lang="de-DE" sz="1600"/>
              <a:t>  (Noachian) deluge;</a:t>
            </a:r>
          </a:p>
          <a:p>
            <a:pPr lvl="0">
              <a:buNone/>
            </a:pPr>
            <a:r>
              <a:rPr lang="de-DE" sz="1600"/>
              <a:t> - the phlogiston theory of chemistry;</a:t>
            </a:r>
          </a:p>
          <a:p>
            <a:pPr lvl="0">
              <a:buNone/>
            </a:pPr>
            <a:r>
              <a:rPr lang="de-DE" sz="1600"/>
              <a:t> -the caloric theory of heat;</a:t>
            </a:r>
          </a:p>
          <a:p>
            <a:pPr lvl="0">
              <a:buNone/>
            </a:pPr>
            <a:r>
              <a:rPr lang="de-DE" sz="1600"/>
              <a:t> -the vibratory theory of heat;</a:t>
            </a:r>
          </a:p>
          <a:p>
            <a:pPr lvl="0">
              <a:buNone/>
            </a:pPr>
            <a:r>
              <a:rPr lang="de-DE" sz="1600"/>
              <a:t> -the vital force theories of physiology;</a:t>
            </a:r>
          </a:p>
          <a:p>
            <a:pPr lvl="0">
              <a:buNone/>
            </a:pPr>
            <a:r>
              <a:rPr lang="de-DE" sz="1600"/>
              <a:t> -the electromagnetic aether;</a:t>
            </a:r>
          </a:p>
          <a:p>
            <a:pPr lvl="0">
              <a:buNone/>
            </a:pPr>
            <a:r>
              <a:rPr lang="de-DE" sz="1600"/>
              <a:t> -the optical aether;</a:t>
            </a:r>
          </a:p>
          <a:p>
            <a:pPr lvl="0">
              <a:buNone/>
            </a:pPr>
            <a:r>
              <a:rPr lang="de-DE" sz="1600"/>
              <a:t> -the theory of circular inertia;</a:t>
            </a:r>
          </a:p>
          <a:p>
            <a:pPr lvl="0">
              <a:buNone/>
            </a:pPr>
            <a:r>
              <a:rPr lang="de-DE" sz="1600"/>
              <a:t> -theories of spontaneous gene.“  (Laudan, 1981: 33.)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de-DE"/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9pPr>
          </a:lstStyle>
          <a:p>
            <a:pPr lvl="0">
              <a:buNone/>
            </a:pPr>
            <a:r>
              <a:rPr lang="de-DE"/>
              <a:t>Laudans induktives Argument:</a:t>
            </a:r>
          </a:p>
          <a:p>
            <a:pPr lvl="0">
              <a:buNone/>
            </a:pPr>
            <a:r>
              <a:rPr lang="de-DE" sz="2400"/>
              <a:t>P1 Es gibt viele „veraltete“ Theorien, die erfolgreich, aber aus heutiger Sicht nicht-referierend waren.</a:t>
            </a:r>
          </a:p>
          <a:p>
            <a:pPr lvl="0">
              <a:buNone/>
            </a:pPr>
            <a:r>
              <a:rPr lang="de-DE" sz="2400"/>
              <a:t>P2 Unsere gegenwärtigen Theorien sind der Art nach nicht von den „veralteten“ Theorien verschieden. Wir haben also keinen Grund anzunehmen, dass nicht auch sie in Zukunft durch bessere ersetzt werden.</a:t>
            </a:r>
          </a:p>
          <a:p>
            <a:pPr lvl="0">
              <a:buNone/>
            </a:pPr>
            <a:r>
              <a:rPr lang="de-DE" sz="2400"/>
              <a:t>K Wir haben positive Gründe nicht an die Existenz der Gegenstände zu glauben, die von unseren heutigen Gründen postuliert werden.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de-DE"/>
              <a:t>Ausblick</a:t>
            </a:r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4294967295"/>
          </p:nvPr>
        </p:nvSpPr>
        <p:spPr>
          <a:xfrm>
            <a:off x="576000" y="3218759"/>
            <a:ext cx="9071640" cy="49892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9pPr>
          </a:lstStyle>
          <a:p>
            <a:pPr lvl="0" algn="ctr">
              <a:buNone/>
            </a:pPr>
            <a:r>
              <a:rPr lang="de-DE"/>
              <a:t>Ian Hackings Entitätsrealismus als Alternative zu Putnam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de-DE"/>
              <a:t>Stile des Vernunftgebrauchs</a:t>
            </a:r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4294967295"/>
          </p:nvPr>
        </p:nvSpPr>
        <p:spPr>
          <a:xfrm>
            <a:off x="503999" y="1610280"/>
            <a:ext cx="9071640" cy="523332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9pPr>
          </a:lstStyle>
          <a:p>
            <a:pPr marL="360000" lvl="0" indent="0" algn="just">
              <a:buNone/>
            </a:pPr>
            <a:r>
              <a:rPr lang="de-DE">
                <a:latin typeface="Times New Roman" pitchFamily="18"/>
              </a:rPr>
              <a:t>(a) the simple postulation established in the mathematical sciences,</a:t>
            </a:r>
          </a:p>
          <a:p>
            <a:pPr marL="360000" lvl="0" indent="0" algn="just">
              <a:buNone/>
            </a:pPr>
            <a:r>
              <a:rPr lang="de-DE">
                <a:latin typeface="Times New Roman" pitchFamily="18"/>
              </a:rPr>
              <a:t>(b) the experimental exploration and measurement of more complex observable relations,</a:t>
            </a:r>
          </a:p>
          <a:p>
            <a:pPr marL="360000" lvl="0" indent="0" algn="just">
              <a:buNone/>
            </a:pPr>
            <a:r>
              <a:rPr lang="de-DE">
                <a:latin typeface="Times New Roman" pitchFamily="18"/>
              </a:rPr>
              <a:t>(c) the hypothetical construction of analogical models,</a:t>
            </a:r>
          </a:p>
          <a:p>
            <a:pPr marL="360000" lvl="0" indent="0" algn="just">
              <a:buNone/>
            </a:pPr>
            <a:r>
              <a:rPr lang="de-DE">
                <a:latin typeface="Times New Roman" pitchFamily="18"/>
              </a:rPr>
              <a:t>(d) the ordering of variety by comparison and taxonomy,.</a:t>
            </a:r>
          </a:p>
          <a:p>
            <a:pPr marL="360000" lvl="0" indent="0" algn="just">
              <a:buNone/>
            </a:pPr>
            <a:r>
              <a:rPr lang="de-DE">
                <a:latin typeface="Times New Roman" pitchFamily="18"/>
              </a:rPr>
              <a:t>(e) the statistical analysis of regularities of populations and the calculus of probabilities,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de-DE"/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4294967295"/>
          </p:nvPr>
        </p:nvSpPr>
        <p:spPr>
          <a:xfrm>
            <a:off x="5018400" y="1769040"/>
            <a:ext cx="4557240" cy="49892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9pPr>
          </a:lstStyle>
          <a:p>
            <a:pPr lvl="0">
              <a:buNone/>
            </a:pPr>
            <a:r>
              <a:rPr lang="de-DE"/>
              <a:t>„Realism is the only philosophy that does not make the success of science a miracle“ (Putnam,1975: 73).</a:t>
            </a:r>
          </a:p>
          <a:p>
            <a:pPr lvl="0">
              <a:buNone/>
            </a:pPr>
            <a:r>
              <a:rPr lang="de-DE" sz="1800"/>
              <a:t>(Quelle: Putnam, H. (1975): </a:t>
            </a:r>
            <a:r>
              <a:rPr lang="de-DE" sz="1800" i="1"/>
              <a:t>Mathematics, Matter and Method: Philosophical Papers, volume 1,</a:t>
            </a:r>
            <a:r>
              <a:rPr lang="de-DE" sz="1800"/>
              <a:t> London: Cambridge University Press.)</a:t>
            </a:r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360000" y="2390400"/>
            <a:ext cx="4514400" cy="30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de-DE"/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9pPr>
          </a:lstStyle>
          <a:p>
            <a:pPr lvl="0">
              <a:buNone/>
            </a:pPr>
            <a:r>
              <a:rPr lang="de-DE"/>
              <a:t>Stile sind selbstauthentifizierend und können nicht kritisch gegeneinander abgewogen werden.</a:t>
            </a:r>
          </a:p>
          <a:p>
            <a:pPr lvl="0">
              <a:buNone/>
            </a:pPr>
            <a:r>
              <a:rPr lang="de-DE"/>
              <a:t>Stile bestimmen erst, was Erfolg ist.</a:t>
            </a:r>
          </a:p>
          <a:p>
            <a:pPr lvl="0">
              <a:buNone/>
            </a:pPr>
            <a:r>
              <a:rPr lang="de-DE"/>
              <a:t>=&gt; No-Miracles Argument ist zirkulär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de-DE"/>
              <a:t>Hackings Gegenentwurf</a:t>
            </a:r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9pPr>
          </a:lstStyle>
          <a:p>
            <a:pPr lvl="0">
              <a:buNone/>
            </a:pPr>
            <a:r>
              <a:rPr lang="de-DE"/>
              <a:t>Trennung Realismus in Bezug auf Theorien und in Bezug auf Entitäten.</a:t>
            </a:r>
          </a:p>
          <a:p>
            <a:pPr lvl="0">
              <a:buNone/>
            </a:pPr>
            <a:r>
              <a:rPr lang="de-DE"/>
              <a:t>Entitäten sind genau dann real, wenn wir unter Verwendung ihrer kausalen Eigenschaften neue Phänomene erzeugen können.</a:t>
            </a:r>
          </a:p>
          <a:p>
            <a:pPr lvl="0">
              <a:buNone/>
            </a:pPr>
            <a:r>
              <a:rPr lang="de-DE"/>
              <a:t>BSP: Elektronenkanone „PEGGY II“ zur Untersuchung neutraler schwacher Ströme</a:t>
            </a:r>
          </a:p>
          <a:p>
            <a:pPr lvl="0">
              <a:buNone/>
            </a:pPr>
            <a:r>
              <a:rPr lang="de-DE"/>
              <a:t>=&gt; Kein Schluss auf die Beste Erklärung!</a:t>
            </a:r>
          </a:p>
          <a:p>
            <a:pPr lvl="0">
              <a:buNone/>
            </a:pPr>
            <a:r>
              <a:rPr lang="de-DE" sz="1800"/>
              <a:t>(vgl. Hacking I. (1983): Representing and intervening : introductory topics in the philosophy of natural science, Cambridge: Cambridge Univ. Press)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de-DE"/>
              <a:t>Wissenschaftstheoretischer Realismus</a:t>
            </a:r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9pPr>
          </a:lstStyle>
          <a:p>
            <a:pPr lvl="0">
              <a:buNone/>
            </a:pPr>
            <a:r>
              <a:rPr lang="de-DE">
                <a:latin typeface="sans-serif" pitchFamily="32"/>
              </a:rPr>
              <a:t>„A  realist, with respect to a given theory or discourse, holds that (1) the sentences of that theory or discourse are true or false; and (2) that what makes them true or false is something external.“ (Putnam, 1975: 70).</a:t>
            </a:r>
          </a:p>
          <a:p>
            <a:pPr lvl="0">
              <a:buNone/>
            </a:pPr>
            <a:endParaRPr lang="de-DE">
              <a:latin typeface="sans-serif" pitchFamily="32"/>
            </a:endParaRPr>
          </a:p>
          <a:p>
            <a:pPr lvl="0">
              <a:buNone/>
            </a:pPr>
            <a:r>
              <a:rPr lang="de-DE" sz="2400">
                <a:latin typeface="sans-serif" pitchFamily="32"/>
              </a:rPr>
              <a:t>Wenn Sätze wahr oder falsch sind und die Welt der „truthmaker“ dieser Sätze ist, heißt das, dass theoretische Begriffe referieren.</a:t>
            </a:r>
          </a:p>
          <a:p>
            <a:pPr lvl="0">
              <a:buNone/>
            </a:pPr>
            <a:r>
              <a:rPr lang="de-DE" sz="2400">
                <a:latin typeface="sans-serif" pitchFamily="32"/>
              </a:rPr>
              <a:t>=&gt; Die von unseren Theorien beschriebenen Entitäten gibt es!</a:t>
            </a:r>
          </a:p>
          <a:p>
            <a:pPr lvl="0">
              <a:buNone/>
            </a:pPr>
            <a:endParaRPr 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de-DE"/>
              <a:t>Putnams Argument</a:t>
            </a:r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9071640" cy="614916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9pPr>
          </a:lstStyle>
          <a:p>
            <a:pPr lvl="0">
              <a:buNone/>
            </a:pPr>
            <a:r>
              <a:rPr lang="de-DE"/>
              <a:t>P1: Unsere aktuellen wissenschaftlichen Theorien sind erfolgreich.</a:t>
            </a:r>
          </a:p>
          <a:p>
            <a:pPr lvl="0">
              <a:buNone/>
            </a:pPr>
            <a:r>
              <a:rPr lang="de-DE"/>
              <a:t>P2: Der Erfolg unserer aktuellen Wissenschaftlichen Theorien lässt sich entweder am besten dadurch erklären, dass es Wunder gibt oder dadurch, dass unsere wissenschaftlichen Theorien (annähernd) wahr sind.</a:t>
            </a:r>
          </a:p>
          <a:p>
            <a:pPr lvl="0">
              <a:buNone/>
            </a:pPr>
            <a:r>
              <a:rPr lang="de-DE"/>
              <a:t>P3: Es gibt keine Wunder.</a:t>
            </a:r>
          </a:p>
          <a:p>
            <a:pPr lvl="0">
              <a:buNone/>
            </a:pPr>
            <a:r>
              <a:rPr lang="de-DE"/>
              <a:t>K Unsere Theorien sind (annähernd) wahr.</a:t>
            </a:r>
          </a:p>
          <a:p>
            <a:pPr lvl="0">
              <a:buNone/>
            </a:pPr>
            <a:endParaRPr 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>
          <a:xfrm>
            <a:off x="576360" y="2697840"/>
            <a:ext cx="9071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de-DE"/>
              <a:t>Erklärung der Prämissen</a:t>
            </a:r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9pPr>
          </a:lstStyle>
          <a:p>
            <a:pPr marL="0" indent="0"/>
            <a:endParaRPr 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de-DE"/>
              <a:t>Erfolg wiss. Theorien</a:t>
            </a:r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9pPr>
          </a:lstStyle>
          <a:p>
            <a:pPr lvl="0">
              <a:buNone/>
            </a:pPr>
            <a:r>
              <a:rPr lang="de-DE"/>
              <a:t>„Realism is the only philosophy that does not make the success of science a miracle“ (Putnam,1975: 73).</a:t>
            </a:r>
          </a:p>
          <a:p>
            <a:pPr lvl="0">
              <a:buNone/>
            </a:pPr>
            <a:r>
              <a:rPr lang="de-DE"/>
              <a:t>P1: Unsere aktuellen wissenschaftlichen Theorien sind erfolgreich.</a:t>
            </a:r>
          </a:p>
          <a:p>
            <a:pPr lvl="0">
              <a:buNone/>
            </a:pPr>
            <a:r>
              <a:rPr lang="de-DE"/>
              <a:t>= Explanandum, d.h. das zu Erklärende.</a:t>
            </a:r>
          </a:p>
          <a:p>
            <a:pPr lvl="0">
              <a:buNone/>
            </a:pPr>
            <a:r>
              <a:rPr lang="de-DE"/>
              <a:t>→ Was ist mit </a:t>
            </a:r>
            <a:r>
              <a:rPr lang="de-DE" b="1"/>
              <a:t>„success“</a:t>
            </a:r>
            <a:r>
              <a:rPr lang="de-DE"/>
              <a:t> gemeint?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de-DE"/>
              <a:t>P1„Success“</a:t>
            </a:r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9pPr>
          </a:lstStyle>
          <a:p>
            <a:pPr lvl="0">
              <a:buNone/>
            </a:pPr>
            <a:r>
              <a:rPr lang="de-DE"/>
              <a:t>Unsere Theorien ermöglichen, präzise Vorhersagen zu treffen und einen weiten Bereich von Phänomenen zu erklären.</a:t>
            </a:r>
          </a:p>
          <a:p>
            <a:pPr lvl="0">
              <a:buNone/>
            </a:pPr>
            <a:r>
              <a:rPr lang="de-DE"/>
              <a:t>Technologischer Nutzen durch wiss. Theorien, z.B. Satellitenbau</a:t>
            </a:r>
          </a:p>
          <a:p>
            <a:pPr lvl="0">
              <a:buNone/>
            </a:pPr>
            <a:endParaRPr 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de-DE"/>
              <a:t>P2: Was heißt „erklärt am besten“?</a:t>
            </a:r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9pPr>
          </a:lstStyle>
          <a:p>
            <a:pPr lvl="0">
              <a:buNone/>
            </a:pPr>
            <a:r>
              <a:rPr lang="de-DE" sz="2800"/>
              <a:t>P1: Unsere aktuellen wissenschaftlichen Theorien sind erfolgreich.</a:t>
            </a:r>
          </a:p>
          <a:p>
            <a:pPr lvl="0">
              <a:buNone/>
            </a:pPr>
            <a:r>
              <a:rPr lang="de-DE" sz="2800"/>
              <a:t>P2: Der Erfolg unserer aktuellen Wissenschaftlichen Theorien lässt sich entweder </a:t>
            </a:r>
            <a:r>
              <a:rPr lang="de-DE" sz="2800" b="1"/>
              <a:t>am besten dadurch erklären</a:t>
            </a:r>
            <a:r>
              <a:rPr lang="de-DE" sz="2800"/>
              <a:t>, dass es Wunder gibt oder dadurch, dass unsere wissenschaftlichen Theorien (annähernd) wahr sind.</a:t>
            </a:r>
          </a:p>
          <a:p>
            <a:pPr lvl="0">
              <a:buNone/>
            </a:pPr>
            <a:r>
              <a:rPr lang="de-DE" sz="2800"/>
              <a:t>P3: Es gibt keine Wunder.</a:t>
            </a:r>
          </a:p>
          <a:p>
            <a:pPr lvl="0">
              <a:buNone/>
            </a:pPr>
            <a:r>
              <a:rPr lang="de-DE" sz="2800"/>
              <a:t>K Unsere Theorien sind (annähernd) wahr.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de-DE"/>
              <a:t>Schluss auf die beste Erklärung (Abduktion)</a:t>
            </a:r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9pPr>
          </a:lstStyle>
          <a:p>
            <a:pPr lvl="0">
              <a:buNone/>
            </a:pPr>
            <a:endParaRPr lang="de-DE" sz="2000"/>
          </a:p>
          <a:p>
            <a:pPr lvl="0">
              <a:buNone/>
            </a:pPr>
            <a:r>
              <a:rPr lang="de-DE" sz="2000"/>
              <a:t>.</a:t>
            </a:r>
          </a:p>
          <a:p>
            <a:pPr lvl="0">
              <a:buNone/>
            </a:pPr>
            <a:r>
              <a:rPr lang="de-DE" sz="2000"/>
              <a:t>P1 X ist ein Phänomen.</a:t>
            </a:r>
          </a:p>
          <a:p>
            <a:pPr lvl="0">
              <a:buNone/>
            </a:pPr>
            <a:r>
              <a:rPr lang="de-DE" sz="2000"/>
              <a:t>P2 Die Hypothese H erklärt X.</a:t>
            </a:r>
          </a:p>
          <a:p>
            <a:pPr lvl="0">
              <a:buNone/>
            </a:pPr>
            <a:r>
              <a:rPr lang="de-DE" sz="2000"/>
              <a:t>P3 Keine andere Hypothese erklärt X so gut, wie H.</a:t>
            </a:r>
          </a:p>
          <a:p>
            <a:pPr lvl="0">
              <a:buNone/>
            </a:pPr>
            <a:r>
              <a:rPr lang="de-DE" sz="2000"/>
              <a:t>K H ist wahr.  </a:t>
            </a:r>
          </a:p>
          <a:p>
            <a:pPr lvl="0">
              <a:buNone/>
            </a:pPr>
            <a:endParaRPr lang="de-DE" sz="2000"/>
          </a:p>
          <a:p>
            <a:pPr lvl="0">
              <a:buNone/>
            </a:pPr>
            <a:r>
              <a:rPr lang="de-DE" sz="2000"/>
              <a:t>Problem: Schlüsse auf die beste Erklärung gehören zu induktiven Schlüssen, d.h. Die Wahrheit der Prämissen garantiert </a:t>
            </a:r>
            <a:r>
              <a:rPr lang="de-DE" sz="2000" b="1"/>
              <a:t>nicht </a:t>
            </a:r>
            <a:r>
              <a:rPr lang="de-DE" sz="2000"/>
              <a:t>die Wahrheit der Konklusion.</a:t>
            </a:r>
          </a:p>
          <a:p>
            <a:pPr lvl="0">
              <a:buNone/>
            </a:pPr>
            <a:r>
              <a:rPr lang="de-DE" sz="2000"/>
              <a:t>=&gt; Wir können uns täuschen. BSP: Phlogiston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1282</Words>
  <Application>Microsoft Office PowerPoint</Application>
  <PresentationFormat>Bildschirmpräsentation (4:3)</PresentationFormat>
  <Paragraphs>100</Paragraphs>
  <Slides>21</Slides>
  <Notes>21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2" baseType="lpstr">
      <vt:lpstr>Standard</vt:lpstr>
      <vt:lpstr>„No-Miracles“-Argument</vt:lpstr>
      <vt:lpstr>Folie 2</vt:lpstr>
      <vt:lpstr>Wissenschaftstheoretischer Realismus</vt:lpstr>
      <vt:lpstr>Putnams Argument</vt:lpstr>
      <vt:lpstr>Erklärung der Prämissen</vt:lpstr>
      <vt:lpstr>Erfolg wiss. Theorien</vt:lpstr>
      <vt:lpstr>P1„Success“</vt:lpstr>
      <vt:lpstr>P2: Was heißt „erklärt am besten“?</vt:lpstr>
      <vt:lpstr>Schluss auf die beste Erklärung (Abduktion)</vt:lpstr>
      <vt:lpstr>Also:</vt:lpstr>
      <vt:lpstr>Was heißt hier „latched on to […] regularities“?</vt:lpstr>
      <vt:lpstr>Folie 12</vt:lpstr>
      <vt:lpstr>Folie 13</vt:lpstr>
      <vt:lpstr>Larry Laudans, Erklären durch Referenz?</vt:lpstr>
      <vt:lpstr>Laudans „Pessimistische Meta-Induktion“</vt:lpstr>
      <vt:lpstr>Folie 16</vt:lpstr>
      <vt:lpstr>Folie 17</vt:lpstr>
      <vt:lpstr>Ausblick</vt:lpstr>
      <vt:lpstr>Stile des Vernunftgebrauchs</vt:lpstr>
      <vt:lpstr>Folie 20</vt:lpstr>
      <vt:lpstr>Hackings Gegenentwurf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„No-Miracles“-Argument</dc:title>
  <dc:creator>Morgner</dc:creator>
  <cp:lastModifiedBy>Morgner</cp:lastModifiedBy>
  <cp:revision>78</cp:revision>
  <dcterms:created xsi:type="dcterms:W3CDTF">2018-05-21T18:47:46Z</dcterms:created>
  <dcterms:modified xsi:type="dcterms:W3CDTF">2018-06-04T15:33:10Z</dcterms:modified>
</cp:coreProperties>
</file>