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0" y="-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50D4988-DEDE-4E2A-B96D-4BB7EA544D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Äthertheorie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483E4D69-9CBB-467D-927C-E7B26C1F5C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de-DE" dirty="0"/>
          </a:p>
          <a:p>
            <a:r>
              <a:rPr lang="de-DE" dirty="0"/>
              <a:t>Georg </a:t>
            </a:r>
            <a:r>
              <a:rPr lang="de-DE" dirty="0" err="1"/>
              <a:t>Pönisch</a:t>
            </a:r>
            <a:endParaRPr lang="de-DE" dirty="0"/>
          </a:p>
          <a:p>
            <a:r>
              <a:rPr lang="de-DE" dirty="0"/>
              <a:t>28.06. 2018	</a:t>
            </a:r>
          </a:p>
        </p:txBody>
      </p:sp>
    </p:spTree>
    <p:extLst>
      <p:ext uri="{BB962C8B-B14F-4D97-AF65-F5344CB8AC3E}">
        <p14:creationId xmlns:p14="http://schemas.microsoft.com/office/powerpoint/2010/main" xmlns="" val="2046912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66258FD-F7F3-440B-B30E-6100D58E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Äthertheorie heute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7A9E32DB-E397-4102-A6F9-11C65461D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Ätherkonzept weitgehend verworfen </a:t>
            </a:r>
          </a:p>
          <a:p>
            <a:pPr lvl="1"/>
            <a:r>
              <a:rPr lang="de-DE" dirty="0"/>
              <a:t>Ersetzt durch spezielle Relativitätstheorie (kein Medium für Licht, Lichtgeschwindigkeit im Vakuum kann nicht überschritten werden)</a:t>
            </a:r>
          </a:p>
          <a:p>
            <a:r>
              <a:rPr lang="de-DE" dirty="0" err="1"/>
              <a:t>Lorentz‘sche</a:t>
            </a:r>
            <a:r>
              <a:rPr lang="de-DE" dirty="0"/>
              <a:t> Äthertheorie</a:t>
            </a:r>
          </a:p>
          <a:p>
            <a:pPr lvl="1"/>
            <a:r>
              <a:rPr lang="de-DE" dirty="0"/>
              <a:t>Äther absolut unbewegt</a:t>
            </a:r>
          </a:p>
          <a:p>
            <a:pPr lvl="1"/>
            <a:r>
              <a:rPr lang="de-DE" dirty="0"/>
              <a:t>Längenkontraktion und Zeitdilatation als Prozesse für Maßstäbe die zum Ether bewegt sind </a:t>
            </a:r>
          </a:p>
          <a:p>
            <a:pPr lvl="1"/>
            <a:r>
              <a:rPr lang="de-DE" dirty="0"/>
              <a:t>Lehnt Relativitätsprinzip ab</a:t>
            </a:r>
          </a:p>
        </p:txBody>
      </p:sp>
    </p:spTree>
    <p:extLst>
      <p:ext uri="{BB962C8B-B14F-4D97-AF65-F5344CB8AC3E}">
        <p14:creationId xmlns:p14="http://schemas.microsoft.com/office/powerpoint/2010/main" xmlns="" val="2263032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F7CB36C-98AD-4158-A55A-21FBE5366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Anregungen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C88384A4-DD24-49FD-8314-457BFDCDF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Vertreter der Äthertheorie vorhanden</a:t>
            </a:r>
          </a:p>
          <a:p>
            <a:endParaRPr lang="de-DE" dirty="0"/>
          </a:p>
          <a:p>
            <a:r>
              <a:rPr lang="de-DE" dirty="0"/>
              <a:t>Gibt es einen leeren Raum?</a:t>
            </a:r>
          </a:p>
          <a:p>
            <a:endParaRPr lang="de-DE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220674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E1D72A3-2C91-4BD3-8371-2F49CD698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Gliederung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D0D671E7-BA76-4B7F-915A-211F8A3CB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1) Einführung</a:t>
            </a:r>
          </a:p>
          <a:p>
            <a:endParaRPr lang="de-DE" dirty="0"/>
          </a:p>
          <a:p>
            <a:r>
              <a:rPr lang="de-DE" dirty="0"/>
              <a:t>2)Theorien im 19. Jhd.</a:t>
            </a:r>
          </a:p>
          <a:p>
            <a:endParaRPr lang="de-DE" dirty="0"/>
          </a:p>
          <a:p>
            <a:r>
              <a:rPr lang="de-DE" dirty="0"/>
              <a:t>3) Experimente und Probleme</a:t>
            </a:r>
          </a:p>
          <a:p>
            <a:endParaRPr lang="de-DE" dirty="0"/>
          </a:p>
          <a:p>
            <a:r>
              <a:rPr lang="de-DE" dirty="0"/>
              <a:t>4) Äthertheorie heute</a:t>
            </a:r>
          </a:p>
        </p:txBody>
      </p:sp>
    </p:spTree>
    <p:extLst>
      <p:ext uri="{BB962C8B-B14F-4D97-AF65-F5344CB8AC3E}">
        <p14:creationId xmlns:p14="http://schemas.microsoft.com/office/powerpoint/2010/main" xmlns="" val="1673885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8FECBE7-1013-4850-A896-1117B0835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Ätherbegriff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AA9DF876-4869-4EEC-8EAD-F3204BD85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sz="2000" dirty="0"/>
          </a:p>
          <a:p>
            <a:r>
              <a:rPr lang="de-DE" sz="2000" dirty="0"/>
              <a:t>Ursprung in aristotelischer </a:t>
            </a:r>
            <a:r>
              <a:rPr lang="de-DE" sz="2000" dirty="0" err="1"/>
              <a:t>Elementenlehre</a:t>
            </a:r>
            <a:r>
              <a:rPr lang="de-DE" sz="2000" dirty="0"/>
              <a:t> als alles ausfüllender Stoff</a:t>
            </a:r>
          </a:p>
          <a:p>
            <a:endParaRPr lang="de-DE" sz="2000" dirty="0"/>
          </a:p>
          <a:p>
            <a:r>
              <a:rPr lang="de-DE" sz="2000" dirty="0"/>
              <a:t>Im 17. Jhd. Überlegungen zum Licht: Wellen verlangen nach Ausbreitungsmedium </a:t>
            </a:r>
          </a:p>
          <a:p>
            <a:endParaRPr lang="de-DE" sz="2000" dirty="0"/>
          </a:p>
          <a:p>
            <a:r>
              <a:rPr lang="de-DE" sz="2000" dirty="0"/>
              <a:t>Später Ausweitung aus gesamtes elektromagnetisches Spektrum </a:t>
            </a:r>
          </a:p>
        </p:txBody>
      </p:sp>
    </p:spTree>
    <p:extLst>
      <p:ext uri="{BB962C8B-B14F-4D97-AF65-F5344CB8AC3E}">
        <p14:creationId xmlns:p14="http://schemas.microsoft.com/office/powerpoint/2010/main" xmlns="" val="3778720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14E567F-8134-445C-A4EB-D4E06939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Eigenschaften des Äthers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FB622D6C-BC86-46AC-B3E8-EE484B4B2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000" dirty="0"/>
              <a:t>Alles durchdringend</a:t>
            </a:r>
          </a:p>
          <a:p>
            <a:endParaRPr lang="de-DE" sz="2000" dirty="0"/>
          </a:p>
          <a:p>
            <a:r>
              <a:rPr lang="de-DE" sz="2000" dirty="0"/>
              <a:t>Sehr geringe Dichte „dünn“</a:t>
            </a:r>
          </a:p>
          <a:p>
            <a:endParaRPr lang="de-DE" sz="2000" dirty="0"/>
          </a:p>
          <a:p>
            <a:r>
              <a:rPr lang="de-DE" sz="2000" dirty="0"/>
              <a:t>Höchst elastisch</a:t>
            </a:r>
          </a:p>
          <a:p>
            <a:endParaRPr lang="de-DE" sz="2000" dirty="0"/>
          </a:p>
          <a:p>
            <a:r>
              <a:rPr lang="de-DE" sz="2000" dirty="0"/>
              <a:t>Komplett in Ruhe </a:t>
            </a:r>
          </a:p>
        </p:txBody>
      </p:sp>
      <p:pic>
        <p:nvPicPr>
          <p:cNvPr id="4" name="Inhaltsplatzhalter 4">
            <a:extLst>
              <a:ext uri="{FF2B5EF4-FFF2-40B4-BE49-F238E27FC236}">
                <a16:creationId xmlns:a16="http://schemas.microsoft.com/office/drawing/2014/main" xmlns="" id="{5C953E49-7DB1-4A21-B523-A32D7DC66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2145" y="2657599"/>
            <a:ext cx="3853079" cy="2130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1692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285AFDE-7019-4120-B680-79F997537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943" y="624403"/>
            <a:ext cx="8911687" cy="1280890"/>
          </a:xfrm>
        </p:spPr>
        <p:txBody>
          <a:bodyPr/>
          <a:lstStyle/>
          <a:p>
            <a:r>
              <a:rPr lang="de-DE" dirty="0"/>
              <a:t>Theorien des 19. Jhd. 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xmlns="" id="{42C81319-E855-49E0-BAE7-2251B41363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86963" y="2545738"/>
            <a:ext cx="3992732" cy="576262"/>
          </a:xfrm>
        </p:spPr>
        <p:txBody>
          <a:bodyPr/>
          <a:lstStyle/>
          <a:p>
            <a:r>
              <a:rPr lang="de-DE" b="1" dirty="0"/>
              <a:t>Ruhender Äther (teilweise Mitführung) –A. J. Fresnel 1819</a:t>
            </a:r>
          </a:p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E6A9E118-2C88-4908-AAA2-01B4D1F0C31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Größtenteils unbewegt</a:t>
            </a:r>
          </a:p>
          <a:p>
            <a:endParaRPr lang="de-DE" dirty="0"/>
          </a:p>
          <a:p>
            <a:r>
              <a:rPr lang="de-DE" dirty="0"/>
              <a:t>Mitführung IM Körper durch „Zusammendrücken“ des Äthers</a:t>
            </a:r>
          </a:p>
          <a:p>
            <a:endParaRPr lang="de-DE" dirty="0"/>
          </a:p>
          <a:p>
            <a:r>
              <a:rPr lang="de-DE" dirty="0"/>
              <a:t>Entstehung „Ätherwind“</a:t>
            </a: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xmlns="" id="{68A9F56F-5220-4F87-AE82-E97DF34958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506629" y="2257607"/>
            <a:ext cx="3999001" cy="576262"/>
          </a:xfrm>
        </p:spPr>
        <p:txBody>
          <a:bodyPr/>
          <a:lstStyle/>
          <a:p>
            <a:r>
              <a:rPr lang="de-DE" b="1" dirty="0"/>
              <a:t>Vollständig mitgeführter Äther – G. G. Stokes 1855</a:t>
            </a:r>
          </a:p>
          <a:p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2E63B7E8-DDF7-436D-8371-6236ACD8CB1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Materie beeinflusst Äther und bewegt diesen mit</a:t>
            </a:r>
          </a:p>
          <a:p>
            <a:r>
              <a:rPr lang="de-DE" dirty="0"/>
              <a:t>Abnahme dieser Bewegung mit zunehmendem Abstand</a:t>
            </a:r>
          </a:p>
          <a:p>
            <a:r>
              <a:rPr lang="de-DE" dirty="0"/>
              <a:t>inkompressibel</a:t>
            </a: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774276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xmlns="" id="{AC442D2F-E639-443E-B4ED-5CD9B3BD8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/>
              <a:t>Probleme und Nachweißversuche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	 vollständig mitgeführter Äther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E9749CF0-5006-47D1-97DA-6F5F73CF2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Aberration des Lichts 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xmlns="" id="{1F604064-C91C-441E-AAD2-F2A3C2F1A8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8523" y="2616832"/>
            <a:ext cx="3313112" cy="284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2691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9A3CE59-9F3C-4976-B0B3-08418D93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/>
              <a:t>Probleme und Nachweißversuche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	 teilweise mitgeführter Äther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DB761F84-C4BB-4EC7-8EBA-6D161FC0D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Fizeau</a:t>
            </a:r>
            <a:r>
              <a:rPr lang="de-DE" dirty="0"/>
              <a:t> Experiment (1851):</a:t>
            </a:r>
          </a:p>
          <a:p>
            <a:pPr lvl="1"/>
            <a:r>
              <a:rPr lang="de-DE" dirty="0"/>
              <a:t>Untersuchung der teilweisen Mitnahme des Äthers durch Materie</a:t>
            </a:r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marL="457200" lvl="1" indent="0">
              <a:buNone/>
            </a:pPr>
            <a:r>
              <a:rPr lang="de-DE" dirty="0"/>
              <a:t> 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Ergebnis: Medium beeinflusst Geschwindigkeit des Lichts </a:t>
            </a:r>
          </a:p>
          <a:p>
            <a:pPr marL="457200" lvl="1" indent="0">
              <a:buNone/>
            </a:pP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xmlns="" id="{885154DC-CF4C-492F-8EF4-E42447B36A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12" y="3268968"/>
            <a:ext cx="8549268" cy="106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57519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4F65488-5D40-4C37-B85D-FEE59AE18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/>
              <a:t>Probleme und Nachweißversuche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	 teilweise mitgeführter Äther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51BFC6D1-BCC3-4365-84B6-9E068E2CB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r>
              <a:rPr lang="de-DE" dirty="0"/>
              <a:t>Michelson- Morley Experiment (1887)</a:t>
            </a:r>
          </a:p>
          <a:p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xmlns="" id="{BB68EF77-B426-4B26-B351-EC826053AB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4459" y="3352800"/>
            <a:ext cx="3913251" cy="2558422"/>
          </a:xfrm>
          <a:prstGeom prst="rect">
            <a:avLst/>
          </a:prstGeom>
        </p:spPr>
      </p:pic>
      <p:sp>
        <p:nvSpPr>
          <p:cNvPr id="9" name="AutoShape 4" descr="Bildergebnis für michelson morley exp">
            <a:extLst>
              <a:ext uri="{FF2B5EF4-FFF2-40B4-BE49-F238E27FC236}">
                <a16:creationId xmlns:a16="http://schemas.microsoft.com/office/drawing/2014/main" xmlns="" id="{9CD8748A-DAD7-403C-BFC1-067D8736B22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" name="AutoShape 8" descr="data:image/jpeg;base64,/9j/4AAQSkZJRgABAQAAAQABAAD/2wCEAAkGBxAPEBAQEBAVEhAQDxAXEBEQDxUVFRYQFhYXGBUVFRUYHTQgGBsmGxYVITEiJSorLi4uGCAzOTQtNygtLisBCgoKDg0OFw8PFy0dFR0rLS0rLS0tLS0rLS0rLi0tLS0tLS0rKy0rLS0tLS0tLSstNy0tLS0tLSsrKysrLS4rK//AABEIALgBEgMBIgACEQEDEQH/xAAbAAEAAgMBAQAAAAAAAAAAAAAAAwUCBAYBB//EAEUQAAIBAwIEBAMEBgcFCQAAAAECAwAEERIhBQYTMRQiQVEHMmEjcYGRFTM0VJPSFlJzobHBwyVCktHwFyRDU2J1srO0/8QAFwEBAQEBAAAAAAAAAAAAAAAAAAECA//EABkRAQEBAQEBAAAAAAAAAAAAAAABEQIxIf/aAAwDAQACEQMRAD8A+40pSgUpSgUpXN/EGSZbE+HlMVw09qsLCTR9o8yIFJ9QdWMGg6SlfKLznK6lea5GuCJOCXUsduJAjG4iZUmkIZTurF1XKkeTON6tuauPSz2fEUWPRHB1Y1mW6KTdaIxFSUUAqrltiD2AJ2apo+g0rib3nedGEMdkJZ1kuxKiXICiK3MetldlGSRKmxAAOcnG9a0HMz2cnTKNLFPxW8R5ZZnIhAZMRrs251NpUlV8uAdxV0d/SuFtufJ3EQ8CvUn8C0QF35RDd9URGRun5XBj3UBtmyCcYqbi3M7XHDZJLYyQXjWqyx6Yiyq+sLoErp0my3lx3wc4FNHaUr5kvP8AK89m7B4raOzvZL1RGNT3VtHmeEahnCEpuMAl8Z2IF9/TZuosAspGuGuEi6aTRYy9v4hW1sQP1YbI9CvrkZmjr6VwHA+cGhjWGSO5u5TPelmjTWUt0vHhQtjvtv8Ach+mei4LzIt3M8KwujwmYT6in2TpJoRWAOfOAzqRsVFUXtK45viDFi6dbS5eK1SVuqI1COkMgSUqzMB5clsE5IU+u1Ln4gRRFepaXCJ0bWWaQmArDDcOY42fEuT5sZ0g4GT6UHY0ri1+I0DCV0tLp40eNYpFjj0z651gBiZnA+dl2YgkEHtnGR536bzCS3mZvFLDFbokIlRhaLcuJHM+g7a9wdsY37kOypXGf9pFp0er0bjUzwiKEpF1JFli60ci/aaQhTJ8zAjGMZwDsRc+WzyiJYbjDCLErRKseuWAzxoctrDFQRuuxG9B1deE1W8tcTa8tLe5aMxNNErlCc4yM7H1HqDtt6CrOgUpXL3PFZYrviYaX7G34dbTRqygqkjeJDHyjUR9kpwSfpQdRSvnttxziPSMLJKbtL2BHhzb9VojaiaTpygdEZIcjPoCMgkY3obm4uP0XKt/IpukhZ4Y4YRGyxqZLh21oX3OlNiMahUHZ1iRWVYmsrEZXascYqQ1gaNI3qFqmcVA1RWNKYpUVa0pSurkUpSgVhJGrDDKGGQcMAdx2O9Z0oIJbOJyS0aMSMEsgJ077bjtufzrCTh0DMzNDGWZQrMY1JZAQQpJG4BAOPpW1Sg1H4ZbsAGgjIEhcAxKcSHu42+b6968HCrcOJBbxCQMzBxEmoO3zMGxnJwMn1rcpQaKcGtVGBbRACUSACJP1ozh+3zDJ3+tetwm2MHhjBH4cYxD016eAdQ8mMd9/vrdpQaD8FtWdZGt4i6dXSxiXI6uerjb/eyc++d6wt+AWkZjKW8amKQvGQgyshUIWB99AC/cAO1WVKCqHLlmNOLdBoLlcLjd21vnHzAsAxByCRmpODcK8P1mZ+pNcTGSaTQEydKogCjsFREX64z3NWNKCoflmybXm3UiRizLltJYuJG8mcDU6qzADzEAnNVNvyNCl31sqbZLeCOK00SYQwv1I2Z+riQBiSFZcDC4xjfraUFQOWbPf7I4MiuF6smlXVxINC6sIOoqthcAkA+leTcsWbyNK0RLvK0jHqyD7VojCWwGwD0yV29KuKUFEvKFiAoWJkMfQ6bJPKrp0YzFHpcNlcRkqcHcE5zWX9FLPqdXptrEkT/r5ca4ojCh06sHCEjGN85OTvV3Sg0+E8NitIUgh1CKMYQPI7kL6DU5JwOwGdhW5SlAFag4ZAJHl6KdWVdMj6BqdP6rH1H0NbdKDQ/RFsE6Qt4+mz6mURrjXpxqP1wAM98bdq2BZxBo2EahokZYiFGURtOVX2B0rsP6oqelB4a8NHzg4742z70NZowNYtWZrA1G4jaoHqdqheoqOlKUVa0pWMkgUZYgD3JxXRyZUqHxcffqJ/xivZLhFKqzqC3ygsAT9w9aCWlRG4Tca1yO/mG330W5jJADqSewDDJoJaVE1zGDguoI7gsAalJoFKVCLqPONa5zjGsd6CalYo4YZBBB7EHIrKgUpSgUpSgUpSgUpSgUpSgUpSgUpSgUpSgViayrE1mjA1iazNYGo3EbVC9TtUL0VHSsqVMFlXOfEaJn4Vfoil3e1kVEVSzMxGwVRuTXR1p8XvjbwyTLG0pQZEaEBmOcBVztk59a6Obh+ZeHMLO0bQryNxLhrEwwEYt45ARqUZI0KXyT7ntnFeI72qcca7tTdzTXbGKHQSbiwZEWGKI6Tr05k8gzgkk4zk3v9NoGXhrRo0g4kyCMgqBGWUsBJvsfI42zuhqysuPQuivJJFEXmljjBuYm1lJekNLK2CSSvl7gsFO+1CObWBo+JcSZ4youeGWiw+UlXdRKrxq2MMwLLt3wQcYqj514dPJccU6cBljax4csoWHVI0SSSGfwrHy9ZVIIG++PXFd3wXme2ukkPUSN4mn6sbypqRIZXiaRhnZCUOCa9fmWAXMcGoFZLaaYTiRemFikSN1Jz31OB+BFQchexI/FJZWQtZvwm1WUy2sshkQPKXiG2eppZSVwW9MA1ffEGMy2UWI2ZvGcPYKFLMAtxEznA9lDEn0ANdAOJ2+UHWjzJ+rHUXLb48ozvuCK8tOK20zmOK4ikdQSUjlVmADaSSAcgBgR9+1UQ2c7NdXKmVmRY7crGbcqiFteWWbtLqwMgfLge9c3Z8LjHGrgdACFeG2YjPT8nVjmkfCtjGpfI3v2NXU/Mkcd/HYSIyGaF3hmJHTdkGXj9w4XLe2B3qPgfNcF1HNMw8PHDdSQZndVJdNye+23pnOx9qDhuA8T4haWrxxxSGOOzjkVDbHKO1/Kk+jCZZhARJpIY9jgg4P0rgjytAhmcO5L+dVKgprbQcEDfTpycAE5IABFYXvHbaIMDPEZAmpYusgdsozqFXOTlUcj30n2qPhvMVtNBDOZEi61tHOI5ZFDrE6awWGdgAG37eU+1BbUqC2u4pQDHIrgojAo4YFHyUYY9Dg4Prip6BSlKBSlKBSlKBXMc2X13BPZNbRvMgaY3MEYHniwiDcjZgzhhuNg31rp6UHMclcSnaKOG81m7YXUjsVwmEuGTSuQDpAK6dt1xXzO95o5iWedU8SVWaQKo4cGATU2jcRdtI2J7jfevtxt01iTSOoEKh8eYISCVz7ZAP4VoWNuVu7p9bESJbkqx8oI1jyj02AH4VMV8bi5x5gbJBnbSxDY4eCAw7qcRbEeoO9fSPhpxW+ureZ74MHWfTGXh6RK6FJOnAyMnvj39qtuVvluv/cLz/7CKuqSGlKUqoV4a9rE1KMTWBrM1gay3GDVE1StULUVhSvaVFWVa97AzrpVgp1xtllLDyuGxgEd8Y71sVz/AMQLmSHhl9LE7RyR20jRujEFWUZBBFdHJXLyIkbW/Qm0LBxKS70PGXHnD/Yp5xoQdRiO+5Jxua94XyY9vPFMLhJAvjBKklsdLJPci5UoOp5XRxjO+RjYEVl+kpbOzluxFJLIkaO9tJdMzdJSwMsZbV5mXcLsCVxsc1q8W58aDLJbxyxLwtb0yLcneLqhCiDp4J0nUDkb7fWgjk+HbMsqm8xrt7+MFbcgq1zdC5D/AKzcKVC49RncVt3XJAlYMzxaTbXEUsIhkCO880c0kmvq6lbMffOdTas7YrG/53eOO/nS11w2JuVZjMEPVh6XkYaTjUJHIwDgICfmGIeOc0T2Us0k1uC8PDJ5xFHet0mRbhVUFTFs5Ug6vTcY9aCVeRm8mu7aTK2Amd1Jkbwlw86aWz3JfSScnbO5Jr3hvIgjl1yXJdDHeoyxLJA//ebpbnIlSXUukqF27j8qyi5ylFz0JLdQq381szJMzHKWviQ6qUGdhpxnvv8ASooud5mhs5RZgC+kiEJa4wuiS3ebJwpJKmNkIwAe4PsFnxLlKK4ECtIwW2nt5ISGcyYjBV0klZi0gdCynO+D61X2/JMkZLi5VpP0leXaZtyFHiYniaNh1DqxryG27YxvUvLHNUt9cRL01jhk4Va3WnUSwednBXONwNGPTvn6DrqDk+Fcli2EgWcMG4bbWkeuHLJ0VkUSE6t89Q+UAdhvWtwrk3wP2hbxYitbYLD0sOZre3NvmLVJoXWm2GzjLb+bbtaUFLyjwjwVqkOpiFL6BJjUkOo9GI4J+SPQvc7gn1q6pSgUpSgUpSgUpSgUpSgVpW/7RP8A2cH+pW7Wlb/tE/8AZwf6lBo8otqhmb3v+If3XMi/5Vd1z/I/7NIffiHE/wD9k4roKBXma4Nua7xG4nKQjQ2MlysUZjEfV6cYYIsxkJ1qc6spjByD3Azfno25ulnt5ZWjuZEthAiEyL1I4xGBr+dWkAJOAfTNTVdwXrEvVNwfjwu1nZLeZBCVGJVQF3MayaFAfIIDKDqxuaorfn+C4TVbxyZE9kj9VAAouJYU30tkH7V1H/qif23yskdm0grwNmuHvOew9tLJBbzLMIpXjEyxFQixiQTNpk+TdRgHVv2rtYMlQfcUaHqJqmZT7VC+1BhSlKirOorq2jlQxyosiN8ySKGUj6qdjUtK6OTSi4RapnRbQrnRnTCgyUzozgemTj2yarf6JWnikuOmmmO16KW/Rj6KqJeqHVdOz6x3G30zvV/Sg0ZOD2rGVmtoWacATs0KEyAYwJCR5wMDvnsKyuOFW0uTJbxPmPQdcSNmLOdByPlyAcdq3KUGmvCbYMHFvEHEmsMIk1dTGnXnGdWNs98VhHwS0VQq2sKqrlwogQASHILgAbMQTv33Nb9KDUg4XbxsjpBEjxx9ONkiVSsWc9NSBlVzvgbVt0pQKUpQKUpQKUpQKUpQKUpQKUpQUl/xgw30NuzIsL2dzK7MDqDxyQKoBzjBErbYz5dq2hHrluVyV1QxDUpwRnqDIPoasa0rf9on/s4P9Sg5n4T2MkPDvtXZ3kubljqctgiQo2nPbLIzn6uT3Jrs6oeR/wBhiPu9wfzmkNX1B845i5+4VZ3EsIszLcAyLIRbxoCW2fUz+Zg24JAIP1rXsPiZwSSLF0scEr6xNAbcyAZfO7CPDatKt+XtX0TiPC7e5XRcQRzL6CWNXAPuMjY/WnDeHRWsSQQJoiTVoXUxxlix3Y57k1mq4+D4l8CXIS7jXLEkLDIMnGNRwm+wG/0FRP8AEDgDDBuYSNSHBt3ILo2tG+TuG8wPod66zmC9S1tprh4+osMbMUGnJA9AW2H41nHbRsMmFVJyCCi52JHp37ZqNRxlvzTy/cMluht36jIqRmzIUsRoUbpgbHT9xxXf248taXg4gQREgI7EIux/Kt6DtVh14krTufmP4f4VuVp3PzH8P8KvScoa8r3FKy0sqUpW3MpSlApSlApSlApSlApSlApSlApSlApSlApSlApUccyMSFYMVPmAYEg798dux/KpKBVZIrmS7EZCyGCMIx7ByJNJP0BxVnWjCft7j+zh/wBSgovhhayRcMgWRw+TIyEEnyM5YZJ7nJNdXXNcr36W/B7W4lJEaWcckjKjOQpXUzaUBJ752FX9rcpKutDlSdmwQD9VJ7j6jY0E1K8XPr7nsPT0r2g8xTSK9pUGOge1egYrwmsS9Ni/UladyPMamMv0qCRskmpasiLFeV7SstLKlKV0cyqnhPG1nNyHCxG3upoRmQHWI1Vi4yBjZtxvjHerauKveSpZDIwuI9b3V/INUBIEV1B0Sh8+Sy4BzsD2x60HXPexKcGVAfYuo9M+/tv91RHiKCTpnOnpLJ1cr08M2lVznOT37Y+tcmeQ2MwlMkTYlsHIa3zlba3aIrnV2LMG+mMb961W+Hspi6Rnib/Z9nbHVCcE29yZtWM9iDpx6YqDr+J8bitwGYM6GO4dnjCsqpCup9W/0wMZ39qy4HxM3MEczxdEyIHWNpEc9MjKtlT2II+6uSm5BlKsqzRjI4yF+yOFF+QVCjOwTfb127ViOQZOq0haFgbWNIsmRek62rW5jRV2MRLFsH3OxO9B3wkHuPzr3Ir55N8PHCW6Q+HjxaRRTuqFWW4SSFmuosDzSFYtO+Dsu+2D5ecjXRaYKYjFJ+kgMTPG+i8mSX/y2UFdJGNw2d8DNB9FBqo4tzHb2x0sS7ia1jeOLSXRrltMTOCRhSc/XA7GqDjHK11Lw+wtg0bPbNGbiJD0YpVCMpUYRgoBYMAUI27A4xXXHI1zmQARSCSTg7M8k7l2jtAolRmKZYnRkN66twMUH0elfNbPk3iQkszLOelDr8kF2V6beLeZSC0RLL0mWPSNJwmnOCa6fkfgT2cB6/7TI79VhcSSqV6kjRBdZwuFcDYD8ao6OlKUClKUClKUFRwLgxtWmIkJSXSRHliqPqdnZNRJRWLjyZ0rjbGSKt65vmnhF1cz2LW83SjhmZpyGOSNB0+XOGw4Xb1BOdshoeYeCcSmgZLfiOmQshU9IR7BgT549x6+m/b1oOqqrguENzcqGywijyB6Y1g59u4qu4dwrikUQWXiiSOAcu1gv5HDjOPevmnHefXtpZns7yK5kmCdaUWBjj0xrhdLmUltiewxud6mj6byrGBwmxV5OmvgrUM+VG2hdstkDPb8dt6teDcLS0iEEbMY1ZzGrkHpoxJEaYGyLnCg5wMDsBXxDgvK/F+LxwiR3S1ijRYmuMqgRQAvTiXGs4A82N/61fYrax4gkcaeMhcoiqXeyfUxAwWbE+MnvsBSLV3SqoQ3+P19uT7+GkH93VrnjwzjpvZJFvYVtcphGj1KRpGoKmMrvnfV/wAqqO2rw1UyxcQONMtuPvhkOR/x7VzdpwzmBL0SSXlvLb6X8vTKoM9h0lAbOcb6zUo7hjUZqiEXGBjM1i3bOLa4XPfP/jHG2Py+u2LLxffexI9PLcD/ADNZbjZ5k43FYW7XMwYxqUBEagtliAMAkD1961uXeYIOIRGa31aVcowkTSQwAPbt2Irjviq9+OHuLgW3TaeEfYNLr7kgYYYO4Ht2rY+DY/2e/wBbqT/4pUV32a8rDNKotaUpW3MpSob2YxxyOBqKIxC6tOogZAz6Z7UE1K+fJ8SWaJWFg5mm8IbeKOQvrS4jlkUkqmoELDISAp9PrjbTn1mnSFbGQN0UknWVxHJEphMzExsOwGE1Egazp2po7alcLY89S3LQGK2wjeNEw6isw6McboYySoOeqM5+v31Pw3nmMRwLOHMjWdvO0mhE1wPA8sk4jDHSidMqw9CygZyMzR2dKouX+ZBeQyTC2ni6YBCTIFLqU1Aoc4Pt32P51UxfESFktn8JdDxKdSNQkbN4byDrlVcnTl8AfN5Tt2zR2dK5OLn22Z5E6M/kuZ4MlEGZYo3lYaS+pcrGcagO496rY+cZVu30hp7e5k4QLaIqivEl1FM7sdsn9WNiTg00d9Sqjl7mGG/E5hWQLBO0TNImkM699O+cffg79qt6BSlKBSlKBSlKBSlKDwiuJs/h1w6yW4lWLqPpmaPrYZYgQSqxpjA09gSC31rt6juIg6MhOA6spI74IxtQU3D+GXS6i187BgpT7OPZcfLp04GPcbn17VtPZzKCTeSYAJP2MR2H0CVYouAB7ACkqalIzjIIz99BVWSSTxxzRXztHKitGwhiAZGGVYZTsRvU3gZ/3x/4UP8AJXvBOGC0ght1kZ44IIYo9QGdMa6QSQN2Ixn027VYUFd4Gf8AfH/hQ/yU8DP++P8Awof5asK8LVBXGxn/AHt/4MP8tYGxn/e3/hQ/y1Yl6jZxWW5Hy74tWk8Vk7SXLSJJcwhYyqAKQHJfIAOSMDSNhjPck1v/AAiAHDQfeeU/4D/Kul47xm3imtre4RClz1sNJp0q8ShgNLDByCd/TH1r3l3iUVzbRzRRiJJQzLGNI8uojVgD1xn8ait7UP8AoUqSlMVZ0pSujkVDd2scyGOVFdDjKuAQcEEbH6gGpqUFWOXbIAqLWIAiIECJRtFnpYwNtOTj2yaqX5GtjdNc5wD0x01XAESRCLoDB09EqN1Knud8bV1VKCoXlixGMW0a4JIKrpOSmgnI3OVwPwFbMHB7ZFRVhQCOAwoNOcW5xmLf/d8q7fSt6lBoWXB4IY3ijTSjjSw6jsdGNIUMTlQBsACAPTFa55ZtMQKIiotozHFolkQiE6SYmKtl4/KvlbI2G1W9KChk5QsmDZjbU8vUL9eXqa9DR4EmrUF0Oy6c4we1eLydZAgiNww8LpYXEuVNsrLDpOrbCsw+uo5zV/SgruD8EgtOqYVYGZw0rPI7szABRlnJPYCrGlKBSlKBSlKBSlKBSlKBSlfNuK8cvY7u7SCZI88ShiDSo0iCFbPqnCF8DzDBIxk+1B9JpXyePm3iHSuLgSJ1JLHg/TicACKS4/WT+YhVUFmBJ2J0AlQpzO3MXFXjkDz28fQ4XNcXDIAxOZLhI9DqxVdolO2ce5zmpo+nxyKwypDDfcHI22O4rKvl/BOM3VsyW1tFAltDaxGYs4GZpLczmZQ0gdlzpGFU5+0ORjFbS85cQS2tppEt2d7RLt1QSZlgkaNY4Id9psyHJ3GdA31ZDR9Grw181vefL+Jp3MNsYIW4mxGZeoYbGZIpN841tr22wO59ql4rznf6eJGK3SKK3FwlvcM6lurDKsTF0JyVOSw8uw0575pVx9DYVGRXIXXOFyk90gs1aG1jkEk3iAo8Qlt4jGCM6DsucE75xiug4LdzTQRyzxLE8ihtEcpkAU7r5io3xjIxt9ay1GHEuDW9wyNNGHKY06icDzo+dOcZ1Roc/Sqi05Zjt7oXEZUItt0lQhy4zIXJMhfBGWO2n8a6VqgmFRWNKUoLSlKV0cylKUClKUClKUClKUClKUClKUClKUClKUClKUClKUClKUHhUe3p/dXmgew7Y7entWVKDDpL30jOMdh8vt91ePbodJKKShyhKg6T2yvtt7VJSgga0iOcxoc6s5QH5sE+nrgflWLWMJLsYkLSriQmNcuvbDnHmGPQ1s0qUaT8MgJLGCMkx6CTEuTFjGgnHy42x2qVIwoCqAqqAFAAAAHYAegqY1g1ZaiNhUEtTmoXFRpHSvMUpqrSlKV0cilKUClKUClKUClKUClKUClKUClKUClKUClKUClKUClKUClKUClKUGCBt9RB3OMDGF9Ad9z9azpSg8NYGvKVhqMGrXkpSo0i1j3pSlTR/9k=">
            <a:extLst>
              <a:ext uri="{FF2B5EF4-FFF2-40B4-BE49-F238E27FC236}">
                <a16:creationId xmlns:a16="http://schemas.microsoft.com/office/drawing/2014/main" xmlns="" id="{260FBD23-2835-4677-B7CA-9396DFBF15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2425148" cy="2425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2" name="AutoShape 10" descr="data:image/jpeg;base64,/9j/4AAQSkZJRgABAQAAAQABAAD/2wCEAAkGBxAPEBAQEBAVEhAQDxAXEBEQDxUVFRYQFhYXGBUVFRUYHTQgGBsmGxYVITEiJSorLi4uGCAzOTQtNygtLisBCgoKDg0OFw8PFy0dFR0rLS0rLS0tLS0rLS0rLi0tLS0tLS0rKy0rLS0tLS0tLSstNy0tLS0tLSsrKysrLS4rK//AABEIALgBEgMBIgACEQEDEQH/xAAbAAEAAgMBAQAAAAAAAAAAAAAAAwUCBAYBB//EAEUQAAIBAwIEBAMEBgcFCQAAAAECAwAEERIhBQYTMRQiQVEHMmEjcYGRFTM0VJPSFlJzobHBwyVCktHwFyRDU2J1srO0/8QAFwEBAQEBAAAAAAAAAAAAAAAAAAECA//EABkRAQEBAQEBAAAAAAAAAAAAAAABEQIxIf/aAAwDAQACEQMRAD8A+40pSgUpSgUpXN/EGSZbE+HlMVw09qsLCTR9o8yIFJ9QdWMGg6SlfKLznK6lea5GuCJOCXUsduJAjG4iZUmkIZTurF1XKkeTON6tuauPSz2fEUWPRHB1Y1mW6KTdaIxFSUUAqrltiD2AJ2apo+g0rib3nedGEMdkJZ1kuxKiXICiK3MetldlGSRKmxAAOcnG9a0HMz2cnTKNLFPxW8R5ZZnIhAZMRrs251NpUlV8uAdxV0d/SuFtufJ3EQ8CvUn8C0QF35RDd9URGRun5XBj3UBtmyCcYqbi3M7XHDZJLYyQXjWqyx6Yiyq+sLoErp0my3lx3wc4FNHaUr5kvP8AK89m7B4raOzvZL1RGNT3VtHmeEahnCEpuMAl8Z2IF9/TZuosAspGuGuEi6aTRYy9v4hW1sQP1YbI9CvrkZmjr6VwHA+cGhjWGSO5u5TPelmjTWUt0vHhQtjvtv8Ach+mei4LzIt3M8KwujwmYT6in2TpJoRWAOfOAzqRsVFUXtK45viDFi6dbS5eK1SVuqI1COkMgSUqzMB5clsE5IU+u1Ln4gRRFepaXCJ0bWWaQmArDDcOY42fEuT5sZ0g4GT6UHY0ri1+I0DCV0tLp40eNYpFjj0z651gBiZnA+dl2YgkEHtnGR536bzCS3mZvFLDFbokIlRhaLcuJHM+g7a9wdsY37kOypXGf9pFp0er0bjUzwiKEpF1JFli60ci/aaQhTJ8zAjGMZwDsRc+WzyiJYbjDCLErRKseuWAzxoctrDFQRuuxG9B1deE1W8tcTa8tLe5aMxNNErlCc4yM7H1HqDtt6CrOgUpXL3PFZYrviYaX7G34dbTRqygqkjeJDHyjUR9kpwSfpQdRSvnttxziPSMLJKbtL2BHhzb9VojaiaTpygdEZIcjPoCMgkY3obm4uP0XKt/IpukhZ4Y4YRGyxqZLh21oX3OlNiMahUHZ1iRWVYmsrEZXascYqQ1gaNI3qFqmcVA1RWNKYpUVa0pSurkUpSgVhJGrDDKGGQcMAdx2O9Z0oIJbOJyS0aMSMEsgJ077bjtufzrCTh0DMzNDGWZQrMY1JZAQQpJG4BAOPpW1Sg1H4ZbsAGgjIEhcAxKcSHu42+b6968HCrcOJBbxCQMzBxEmoO3zMGxnJwMn1rcpQaKcGtVGBbRACUSACJP1ozh+3zDJ3+tetwm2MHhjBH4cYxD016eAdQ8mMd9/vrdpQaD8FtWdZGt4i6dXSxiXI6uerjb/eyc++d6wt+AWkZjKW8amKQvGQgyshUIWB99AC/cAO1WVKCqHLlmNOLdBoLlcLjd21vnHzAsAxByCRmpODcK8P1mZ+pNcTGSaTQEydKogCjsFREX64z3NWNKCoflmybXm3UiRizLltJYuJG8mcDU6qzADzEAnNVNvyNCl31sqbZLeCOK00SYQwv1I2Z+riQBiSFZcDC4xjfraUFQOWbPf7I4MiuF6smlXVxINC6sIOoqthcAkA+leTcsWbyNK0RLvK0jHqyD7VojCWwGwD0yV29KuKUFEvKFiAoWJkMfQ6bJPKrp0YzFHpcNlcRkqcHcE5zWX9FLPqdXptrEkT/r5ca4ojCh06sHCEjGN85OTvV3Sg0+E8NitIUgh1CKMYQPI7kL6DU5JwOwGdhW5SlAFag4ZAJHl6KdWVdMj6BqdP6rH1H0NbdKDQ/RFsE6Qt4+mz6mURrjXpxqP1wAM98bdq2BZxBo2EahokZYiFGURtOVX2B0rsP6oqelB4a8NHzg4742z70NZowNYtWZrA1G4jaoHqdqheoqOlKUVa0pWMkgUZYgD3JxXRyZUqHxcffqJ/xivZLhFKqzqC3ygsAT9w9aCWlRG4Tca1yO/mG330W5jJADqSewDDJoJaVE1zGDguoI7gsAalJoFKVCLqPONa5zjGsd6CalYo4YZBBB7EHIrKgUpSgUpSgUpSgUpSgUpSgUpSgUpSgUpSgViayrE1mjA1iazNYGo3EbVC9TtUL0VHSsqVMFlXOfEaJn4Vfoil3e1kVEVSzMxGwVRuTXR1p8XvjbwyTLG0pQZEaEBmOcBVztk59a6Obh+ZeHMLO0bQryNxLhrEwwEYt45ARqUZI0KXyT7ntnFeI72qcca7tTdzTXbGKHQSbiwZEWGKI6Tr05k8gzgkk4zk3v9NoGXhrRo0g4kyCMgqBGWUsBJvsfI42zuhqysuPQuivJJFEXmljjBuYm1lJekNLK2CSSvl7gsFO+1CObWBo+JcSZ4youeGWiw+UlXdRKrxq2MMwLLt3wQcYqj514dPJccU6cBljax4csoWHVI0SSSGfwrHy9ZVIIG++PXFd3wXme2ukkPUSN4mn6sbypqRIZXiaRhnZCUOCa9fmWAXMcGoFZLaaYTiRemFikSN1Jz31OB+BFQchexI/FJZWQtZvwm1WUy2sshkQPKXiG2eppZSVwW9MA1ffEGMy2UWI2ZvGcPYKFLMAtxEznA9lDEn0ANdAOJ2+UHWjzJ+rHUXLb48ozvuCK8tOK20zmOK4ikdQSUjlVmADaSSAcgBgR9+1UQ2c7NdXKmVmRY7crGbcqiFteWWbtLqwMgfLge9c3Z8LjHGrgdACFeG2YjPT8nVjmkfCtjGpfI3v2NXU/Mkcd/HYSIyGaF3hmJHTdkGXj9w4XLe2B3qPgfNcF1HNMw8PHDdSQZndVJdNye+23pnOx9qDhuA8T4haWrxxxSGOOzjkVDbHKO1/Kk+jCZZhARJpIY9jgg4P0rgjytAhmcO5L+dVKgprbQcEDfTpycAE5IABFYXvHbaIMDPEZAmpYusgdsozqFXOTlUcj30n2qPhvMVtNBDOZEi61tHOI5ZFDrE6awWGdgAG37eU+1BbUqC2u4pQDHIrgojAo4YFHyUYY9Dg4Prip6BSlKBSlKBSlKBXMc2X13BPZNbRvMgaY3MEYHniwiDcjZgzhhuNg31rp6UHMclcSnaKOG81m7YXUjsVwmEuGTSuQDpAK6dt1xXzO95o5iWedU8SVWaQKo4cGATU2jcRdtI2J7jfevtxt01iTSOoEKh8eYISCVz7ZAP4VoWNuVu7p9bESJbkqx8oI1jyj02AH4VMV8bi5x5gbJBnbSxDY4eCAw7qcRbEeoO9fSPhpxW+ureZ74MHWfTGXh6RK6FJOnAyMnvj39qtuVvluv/cLz/7CKuqSGlKUqoV4a9rE1KMTWBrM1gay3GDVE1StULUVhSvaVFWVa97AzrpVgp1xtllLDyuGxgEd8Y71sVz/AMQLmSHhl9LE7RyR20jRujEFWUZBBFdHJXLyIkbW/Qm0LBxKS70PGXHnD/Yp5xoQdRiO+5Jxua94XyY9vPFMLhJAvjBKklsdLJPci5UoOp5XRxjO+RjYEVl+kpbOzluxFJLIkaO9tJdMzdJSwMsZbV5mXcLsCVxsc1q8W58aDLJbxyxLwtb0yLcneLqhCiDp4J0nUDkb7fWgjk+HbMsqm8xrt7+MFbcgq1zdC5D/AKzcKVC49RncVt3XJAlYMzxaTbXEUsIhkCO880c0kmvq6lbMffOdTas7YrG/53eOO/nS11w2JuVZjMEPVh6XkYaTjUJHIwDgICfmGIeOc0T2Us0k1uC8PDJ5xFHet0mRbhVUFTFs5Ug6vTcY9aCVeRm8mu7aTK2Amd1Jkbwlw86aWz3JfSScnbO5Jr3hvIgjl1yXJdDHeoyxLJA//ebpbnIlSXUukqF27j8qyi5ylFz0JLdQq381szJMzHKWviQ6qUGdhpxnvv8ASooud5mhs5RZgC+kiEJa4wuiS3ebJwpJKmNkIwAe4PsFnxLlKK4ECtIwW2nt5ISGcyYjBV0klZi0gdCynO+D61X2/JMkZLi5VpP0leXaZtyFHiYniaNh1DqxryG27YxvUvLHNUt9cRL01jhk4Va3WnUSwednBXONwNGPTvn6DrqDk+Fcli2EgWcMG4bbWkeuHLJ0VkUSE6t89Q+UAdhvWtwrk3wP2hbxYitbYLD0sOZre3NvmLVJoXWm2GzjLb+bbtaUFLyjwjwVqkOpiFL6BJjUkOo9GI4J+SPQvc7gn1q6pSgUpSgUpSgUpSgUpSgVpW/7RP8A2cH+pW7Wlb/tE/8AZwf6lBo8otqhmb3v+If3XMi/5Vd1z/I/7NIffiHE/wD9k4roKBXma4Nua7xG4nKQjQ2MlysUZjEfV6cYYIsxkJ1qc6spjByD3Azfno25ulnt5ZWjuZEthAiEyL1I4xGBr+dWkAJOAfTNTVdwXrEvVNwfjwu1nZLeZBCVGJVQF3MayaFAfIIDKDqxuaorfn+C4TVbxyZE9kj9VAAouJYU30tkH7V1H/qif23yskdm0grwNmuHvOew9tLJBbzLMIpXjEyxFQixiQTNpk+TdRgHVv2rtYMlQfcUaHqJqmZT7VC+1BhSlKirOorq2jlQxyosiN8ySKGUj6qdjUtK6OTSi4RapnRbQrnRnTCgyUzozgemTj2yarf6JWnikuOmmmO16KW/Rj6KqJeqHVdOz6x3G30zvV/Sg0ZOD2rGVmtoWacATs0KEyAYwJCR5wMDvnsKyuOFW0uTJbxPmPQdcSNmLOdByPlyAcdq3KUGmvCbYMHFvEHEmsMIk1dTGnXnGdWNs98VhHwS0VQq2sKqrlwogQASHILgAbMQTv33Nb9KDUg4XbxsjpBEjxx9ONkiVSsWc9NSBlVzvgbVt0pQKUpQKUpQKUpQKUpQKUpQKUpQUl/xgw30NuzIsL2dzK7MDqDxyQKoBzjBErbYz5dq2hHrluVyV1QxDUpwRnqDIPoasa0rf9on/s4P9Sg5n4T2MkPDvtXZ3kubljqctgiQo2nPbLIzn6uT3Jrs6oeR/wBhiPu9wfzmkNX1B845i5+4VZ3EsIszLcAyLIRbxoCW2fUz+Zg24JAIP1rXsPiZwSSLF0scEr6xNAbcyAZfO7CPDatKt+XtX0TiPC7e5XRcQRzL6CWNXAPuMjY/WnDeHRWsSQQJoiTVoXUxxlix3Y57k1mq4+D4l8CXIS7jXLEkLDIMnGNRwm+wG/0FRP8AEDgDDBuYSNSHBt3ILo2tG+TuG8wPod66zmC9S1tprh4+osMbMUGnJA9AW2H41nHbRsMmFVJyCCi52JHp37ZqNRxlvzTy/cMluht36jIqRmzIUsRoUbpgbHT9xxXf248taXg4gQREgI7EIux/Kt6DtVh14krTufmP4f4VuVp3PzH8P8KvScoa8r3FKy0sqUpW3MpSlApSlApSlApSlApSlApSlApSlApSlApSlApUccyMSFYMVPmAYEg798dux/KpKBVZIrmS7EZCyGCMIx7ByJNJP0BxVnWjCft7j+zh/wBSgovhhayRcMgWRw+TIyEEnyM5YZJ7nJNdXXNcr36W/B7W4lJEaWcckjKjOQpXUzaUBJ752FX9rcpKutDlSdmwQD9VJ7j6jY0E1K8XPr7nsPT0r2g8xTSK9pUGOge1egYrwmsS9Ni/UladyPMamMv0qCRskmpasiLFeV7SstLKlKV0cyqnhPG1nNyHCxG3upoRmQHWI1Vi4yBjZtxvjHerauKveSpZDIwuI9b3V/INUBIEV1B0Sh8+Sy4BzsD2x60HXPexKcGVAfYuo9M+/tv91RHiKCTpnOnpLJ1cr08M2lVznOT37Y+tcmeQ2MwlMkTYlsHIa3zlba3aIrnV2LMG+mMb961W+Hspi6Rnib/Z9nbHVCcE29yZtWM9iDpx6YqDr+J8bitwGYM6GO4dnjCsqpCup9W/0wMZ39qy4HxM3MEczxdEyIHWNpEc9MjKtlT2II+6uSm5BlKsqzRjI4yF+yOFF+QVCjOwTfb127ViOQZOq0haFgbWNIsmRek62rW5jRV2MRLFsH3OxO9B3wkHuPzr3Ir55N8PHCW6Q+HjxaRRTuqFWW4SSFmuosDzSFYtO+Dsu+2D5ecjXRaYKYjFJ+kgMTPG+i8mSX/y2UFdJGNw2d8DNB9FBqo4tzHb2x0sS7ia1jeOLSXRrltMTOCRhSc/XA7GqDjHK11Lw+wtg0bPbNGbiJD0YpVCMpUYRgoBYMAUI27A4xXXHI1zmQARSCSTg7M8k7l2jtAolRmKZYnRkN66twMUH0elfNbPk3iQkszLOelDr8kF2V6beLeZSC0RLL0mWPSNJwmnOCa6fkfgT2cB6/7TI79VhcSSqV6kjRBdZwuFcDYD8ao6OlKUClKUClKUFRwLgxtWmIkJSXSRHliqPqdnZNRJRWLjyZ0rjbGSKt65vmnhF1cz2LW83SjhmZpyGOSNB0+XOGw4Xb1BOdshoeYeCcSmgZLfiOmQshU9IR7BgT549x6+m/b1oOqqrguENzcqGywijyB6Y1g59u4qu4dwrikUQWXiiSOAcu1gv5HDjOPevmnHefXtpZns7yK5kmCdaUWBjj0xrhdLmUltiewxud6mj6byrGBwmxV5OmvgrUM+VG2hdstkDPb8dt6teDcLS0iEEbMY1ZzGrkHpoxJEaYGyLnCg5wMDsBXxDgvK/F+LxwiR3S1ijRYmuMqgRQAvTiXGs4A82N/61fYrax4gkcaeMhcoiqXeyfUxAwWbE+MnvsBSLV3SqoQ3+P19uT7+GkH93VrnjwzjpvZJFvYVtcphGj1KRpGoKmMrvnfV/wAqqO2rw1UyxcQONMtuPvhkOR/x7VzdpwzmBL0SSXlvLb6X8vTKoM9h0lAbOcb6zUo7hjUZqiEXGBjM1i3bOLa4XPfP/jHG2Py+u2LLxffexI9PLcD/ADNZbjZ5k43FYW7XMwYxqUBEagtliAMAkD1961uXeYIOIRGa31aVcowkTSQwAPbt2Irjviq9+OHuLgW3TaeEfYNLr7kgYYYO4Ht2rY+DY/2e/wBbqT/4pUV32a8rDNKotaUpW3MpSob2YxxyOBqKIxC6tOogZAz6Z7UE1K+fJ8SWaJWFg5mm8IbeKOQvrS4jlkUkqmoELDISAp9PrjbTn1mnSFbGQN0UknWVxHJEphMzExsOwGE1Egazp2po7alcLY89S3LQGK2wjeNEw6isw6McboYySoOeqM5+v31Pw3nmMRwLOHMjWdvO0mhE1wPA8sk4jDHSidMqw9CygZyMzR2dKouX+ZBeQyTC2ni6YBCTIFLqU1Aoc4Pt32P51UxfESFktn8JdDxKdSNQkbN4byDrlVcnTl8AfN5Tt2zR2dK5OLn22Z5E6M/kuZ4MlEGZYo3lYaS+pcrGcagO496rY+cZVu30hp7e5k4QLaIqivEl1FM7sdsn9WNiTg00d9Sqjl7mGG/E5hWQLBO0TNImkM699O+cffg79qt6BSlKBSlKBSlKBSlKDwiuJs/h1w6yW4lWLqPpmaPrYZYgQSqxpjA09gSC31rt6juIg6MhOA6spI74IxtQU3D+GXS6i187BgpT7OPZcfLp04GPcbn17VtPZzKCTeSYAJP2MR2H0CVYouAB7ACkqalIzjIIz99BVWSSTxxzRXztHKitGwhiAZGGVYZTsRvU3gZ/3x/4UP8AJXvBOGC0ght1kZ44IIYo9QGdMa6QSQN2Ixn027VYUFd4Gf8AfH/hQ/yU8DP++P8Awof5asK8LVBXGxn/AHt/4MP8tYGxn/e3/hQ/y1Yl6jZxWW5Hy74tWk8Vk7SXLSJJcwhYyqAKQHJfIAOSMDSNhjPck1v/AAiAHDQfeeU/4D/Kul47xm3imtre4RClz1sNJp0q8ShgNLDByCd/TH1r3l3iUVzbRzRRiJJQzLGNI8uojVgD1xn8ait7UP8AoUqSlMVZ0pSujkVDd2scyGOVFdDjKuAQcEEbH6gGpqUFWOXbIAqLWIAiIECJRtFnpYwNtOTj2yaqX5GtjdNc5wD0x01XAESRCLoDB09EqN1Knud8bV1VKCoXlixGMW0a4JIKrpOSmgnI3OVwPwFbMHB7ZFRVhQCOAwoNOcW5xmLf/d8q7fSt6lBoWXB4IY3ijTSjjSw6jsdGNIUMTlQBsACAPTFa55ZtMQKIiotozHFolkQiE6SYmKtl4/KvlbI2G1W9KChk5QsmDZjbU8vUL9eXqa9DR4EmrUF0Oy6c4we1eLydZAgiNww8LpYXEuVNsrLDpOrbCsw+uo5zV/SgruD8EgtOqYVYGZw0rPI7szABRlnJPYCrGlKBSlKBSlKBSlKBSlKBSlfNuK8cvY7u7SCZI88ShiDSo0iCFbPqnCF8DzDBIxk+1B9JpXyePm3iHSuLgSJ1JLHg/TicACKS4/WT+YhVUFmBJ2J0AlQpzO3MXFXjkDz28fQ4XNcXDIAxOZLhI9DqxVdolO2ce5zmpo+nxyKwypDDfcHI22O4rKvl/BOM3VsyW1tFAltDaxGYs4GZpLczmZQ0gdlzpGFU5+0ORjFbS85cQS2tppEt2d7RLt1QSZlgkaNY4Id9psyHJ3GdA31ZDR9Grw181vefL+Jp3MNsYIW4mxGZeoYbGZIpN841tr22wO59ql4rznf6eJGK3SKK3FwlvcM6lurDKsTF0JyVOSw8uw0575pVx9DYVGRXIXXOFyk90gs1aG1jkEk3iAo8Qlt4jGCM6DsucE75xiug4LdzTQRyzxLE8ihtEcpkAU7r5io3xjIxt9ay1GHEuDW9wyNNGHKY06icDzo+dOcZ1Roc/Sqi05Zjt7oXEZUItt0lQhy4zIXJMhfBGWO2n8a6VqgmFRWNKUoLSlKV0cylKUClKUClKUClKUClKUClKUClKUClKUClKUClKUClKUHhUe3p/dXmgew7Y7entWVKDDpL30jOMdh8vt91ePbodJKKShyhKg6T2yvtt7VJSgga0iOcxoc6s5QH5sE+nrgflWLWMJLsYkLSriQmNcuvbDnHmGPQ1s0qUaT8MgJLGCMkx6CTEuTFjGgnHy42x2qVIwoCqAqqAFAAAAHYAegqY1g1ZaiNhUEtTmoXFRpHSvMUpqrSlKV0cilKUClKUClKUClKUClKUClKUClKUClKUClKUClKUClKUClKUClKUGCBt9RB3OMDGF9Ad9z9azpSg8NYGvKVhqMGrXkpSo0i1j3pSlTR/9k=">
            <a:extLst>
              <a:ext uri="{FF2B5EF4-FFF2-40B4-BE49-F238E27FC236}">
                <a16:creationId xmlns:a16="http://schemas.microsoft.com/office/drawing/2014/main" xmlns="" id="{5DA07E61-E9C2-4392-8F85-CFA32257605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xmlns="" id="{316C6739-2681-4D0D-BCCE-34E781F464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1823" y="3069497"/>
            <a:ext cx="3894450" cy="2303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39943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4F65488-5D40-4C37-B85D-FEE59AE18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/>
              <a:t>Probleme und Nachweißversuche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	 teilweise mitgeführter Äther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51BFC6D1-BCC3-4365-84B6-9E068E2CB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r>
              <a:rPr lang="de-DE" dirty="0"/>
              <a:t>Michelson- Morley Experiment (1887)</a:t>
            </a:r>
          </a:p>
          <a:p>
            <a:pPr lvl="1"/>
            <a:r>
              <a:rPr lang="de-DE" dirty="0"/>
              <a:t>Ergebnis: höchstens 8 km/s „Ätherwind“ (erwartet: 30 km/s)</a:t>
            </a:r>
          </a:p>
          <a:p>
            <a:pPr lvl="1"/>
            <a:endParaRPr lang="de-DE" dirty="0"/>
          </a:p>
          <a:p>
            <a:r>
              <a:rPr lang="de-DE" dirty="0">
                <a:sym typeface="Wingdings" panose="05000000000000000000" pitchFamily="2" charset="2"/>
              </a:rPr>
              <a:t>kein Ätherwind, kein ruhiger Äther</a:t>
            </a:r>
          </a:p>
          <a:p>
            <a:endParaRPr lang="de-DE" dirty="0"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Lichtgeschwindigkeit ist konstant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9" name="AutoShape 4" descr="Bildergebnis für michelson morley exp">
            <a:extLst>
              <a:ext uri="{FF2B5EF4-FFF2-40B4-BE49-F238E27FC236}">
                <a16:creationId xmlns:a16="http://schemas.microsoft.com/office/drawing/2014/main" xmlns="" id="{9CD8748A-DAD7-403C-BFC1-067D8736B22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" name="AutoShape 8" descr="data:image/jpeg;base64,/9j/4AAQSkZJRgABAQAAAQABAAD/2wCEAAkGBxAPEBAQEBAVEhAQDxAXEBEQDxUVFRYQFhYXGBUVFRUYHTQgGBsmGxYVITEiJSorLi4uGCAzOTQtNygtLisBCgoKDg0OFw8PFy0dFR0rLS0rLS0tLS0rLS0rLi0tLS0tLS0rKy0rLS0tLS0tLSstNy0tLS0tLSsrKysrLS4rK//AABEIALgBEgMBIgACEQEDEQH/xAAbAAEAAgMBAQAAAAAAAAAAAAAAAwUCBAYBB//EAEUQAAIBAwIEBAMEBgcFCQAAAAECAwAEERIhBQYTMRQiQVEHMmEjcYGRFTM0VJPSFlJzobHBwyVCktHwFyRDU2J1srO0/8QAFwEBAQEBAAAAAAAAAAAAAAAAAAECA//EABkRAQEBAQEBAAAAAAAAAAAAAAABEQIxIf/aAAwDAQACEQMRAD8A+40pSgUpSgUpXN/EGSZbE+HlMVw09qsLCTR9o8yIFJ9QdWMGg6SlfKLznK6lea5GuCJOCXUsduJAjG4iZUmkIZTurF1XKkeTON6tuauPSz2fEUWPRHB1Y1mW6KTdaIxFSUUAqrltiD2AJ2apo+g0rib3nedGEMdkJZ1kuxKiXICiK3MetldlGSRKmxAAOcnG9a0HMz2cnTKNLFPxW8R5ZZnIhAZMRrs251NpUlV8uAdxV0d/SuFtufJ3EQ8CvUn8C0QF35RDd9URGRun5XBj3UBtmyCcYqbi3M7XHDZJLYyQXjWqyx6Yiyq+sLoErp0my3lx3wc4FNHaUr5kvP8AK89m7B4raOzvZL1RGNT3VtHmeEahnCEpuMAl8Z2IF9/TZuosAspGuGuEi6aTRYy9v4hW1sQP1YbI9CvrkZmjr6VwHA+cGhjWGSO5u5TPelmjTWUt0vHhQtjvtv8Ach+mei4LzIt3M8KwujwmYT6in2TpJoRWAOfOAzqRsVFUXtK45viDFi6dbS5eK1SVuqI1COkMgSUqzMB5clsE5IU+u1Ln4gRRFepaXCJ0bWWaQmArDDcOY42fEuT5sZ0g4GT6UHY0ri1+I0DCV0tLp40eNYpFjj0z651gBiZnA+dl2YgkEHtnGR536bzCS3mZvFLDFbokIlRhaLcuJHM+g7a9wdsY37kOypXGf9pFp0er0bjUzwiKEpF1JFli60ci/aaQhTJ8zAjGMZwDsRc+WzyiJYbjDCLErRKseuWAzxoctrDFQRuuxG9B1deE1W8tcTa8tLe5aMxNNErlCc4yM7H1HqDtt6CrOgUpXL3PFZYrviYaX7G34dbTRqygqkjeJDHyjUR9kpwSfpQdRSvnttxziPSMLJKbtL2BHhzb9VojaiaTpygdEZIcjPoCMgkY3obm4uP0XKt/IpukhZ4Y4YRGyxqZLh21oX3OlNiMahUHZ1iRWVYmsrEZXascYqQ1gaNI3qFqmcVA1RWNKYpUVa0pSurkUpSgVhJGrDDKGGQcMAdx2O9Z0oIJbOJyS0aMSMEsgJ077bjtufzrCTh0DMzNDGWZQrMY1JZAQQpJG4BAOPpW1Sg1H4ZbsAGgjIEhcAxKcSHu42+b6968HCrcOJBbxCQMzBxEmoO3zMGxnJwMn1rcpQaKcGtVGBbRACUSACJP1ozh+3zDJ3+tetwm2MHhjBH4cYxD016eAdQ8mMd9/vrdpQaD8FtWdZGt4i6dXSxiXI6uerjb/eyc++d6wt+AWkZjKW8amKQvGQgyshUIWB99AC/cAO1WVKCqHLlmNOLdBoLlcLjd21vnHzAsAxByCRmpODcK8P1mZ+pNcTGSaTQEydKogCjsFREX64z3NWNKCoflmybXm3UiRizLltJYuJG8mcDU6qzADzEAnNVNvyNCl31sqbZLeCOK00SYQwv1I2Z+riQBiSFZcDC4xjfraUFQOWbPf7I4MiuF6smlXVxINC6sIOoqthcAkA+leTcsWbyNK0RLvK0jHqyD7VojCWwGwD0yV29KuKUFEvKFiAoWJkMfQ6bJPKrp0YzFHpcNlcRkqcHcE5zWX9FLPqdXptrEkT/r5ca4ojCh06sHCEjGN85OTvV3Sg0+E8NitIUgh1CKMYQPI7kL6DU5JwOwGdhW5SlAFag4ZAJHl6KdWVdMj6BqdP6rH1H0NbdKDQ/RFsE6Qt4+mz6mURrjXpxqP1wAM98bdq2BZxBo2EahokZYiFGURtOVX2B0rsP6oqelB4a8NHzg4742z70NZowNYtWZrA1G4jaoHqdqheoqOlKUVa0pWMkgUZYgD3JxXRyZUqHxcffqJ/xivZLhFKqzqC3ygsAT9w9aCWlRG4Tca1yO/mG330W5jJADqSewDDJoJaVE1zGDguoI7gsAalJoFKVCLqPONa5zjGsd6CalYo4YZBBB7EHIrKgUpSgUpSgUpSgUpSgUpSgUpSgUpSgUpSgViayrE1mjA1iazNYGo3EbVC9TtUL0VHSsqVMFlXOfEaJn4Vfoil3e1kVEVSzMxGwVRuTXR1p8XvjbwyTLG0pQZEaEBmOcBVztk59a6Obh+ZeHMLO0bQryNxLhrEwwEYt45ARqUZI0KXyT7ntnFeI72qcca7tTdzTXbGKHQSbiwZEWGKI6Tr05k8gzgkk4zk3v9NoGXhrRo0g4kyCMgqBGWUsBJvsfI42zuhqysuPQuivJJFEXmljjBuYm1lJekNLK2CSSvl7gsFO+1CObWBo+JcSZ4youeGWiw+UlXdRKrxq2MMwLLt3wQcYqj514dPJccU6cBljax4csoWHVI0SSSGfwrHy9ZVIIG++PXFd3wXme2ukkPUSN4mn6sbypqRIZXiaRhnZCUOCa9fmWAXMcGoFZLaaYTiRemFikSN1Jz31OB+BFQchexI/FJZWQtZvwm1WUy2sshkQPKXiG2eppZSVwW9MA1ffEGMy2UWI2ZvGcPYKFLMAtxEznA9lDEn0ANdAOJ2+UHWjzJ+rHUXLb48ozvuCK8tOK20zmOK4ikdQSUjlVmADaSSAcgBgR9+1UQ2c7NdXKmVmRY7crGbcqiFteWWbtLqwMgfLge9c3Z8LjHGrgdACFeG2YjPT8nVjmkfCtjGpfI3v2NXU/Mkcd/HYSIyGaF3hmJHTdkGXj9w4XLe2B3qPgfNcF1HNMw8PHDdSQZndVJdNye+23pnOx9qDhuA8T4haWrxxxSGOOzjkVDbHKO1/Kk+jCZZhARJpIY9jgg4P0rgjytAhmcO5L+dVKgprbQcEDfTpycAE5IABFYXvHbaIMDPEZAmpYusgdsozqFXOTlUcj30n2qPhvMVtNBDOZEi61tHOI5ZFDrE6awWGdgAG37eU+1BbUqC2u4pQDHIrgojAo4YFHyUYY9Dg4Prip6BSlKBSlKBSlKBXMc2X13BPZNbRvMgaY3MEYHniwiDcjZgzhhuNg31rp6UHMclcSnaKOG81m7YXUjsVwmEuGTSuQDpAK6dt1xXzO95o5iWedU8SVWaQKo4cGATU2jcRdtI2J7jfevtxt01iTSOoEKh8eYISCVz7ZAP4VoWNuVu7p9bESJbkqx8oI1jyj02AH4VMV8bi5x5gbJBnbSxDY4eCAw7qcRbEeoO9fSPhpxW+ureZ74MHWfTGXh6RK6FJOnAyMnvj39qtuVvluv/cLz/7CKuqSGlKUqoV4a9rE1KMTWBrM1gay3GDVE1StULUVhSvaVFWVa97AzrpVgp1xtllLDyuGxgEd8Y71sVz/AMQLmSHhl9LE7RyR20jRujEFWUZBBFdHJXLyIkbW/Qm0LBxKS70PGXHnD/Yp5xoQdRiO+5Jxua94XyY9vPFMLhJAvjBKklsdLJPci5UoOp5XRxjO+RjYEVl+kpbOzluxFJLIkaO9tJdMzdJSwMsZbV5mXcLsCVxsc1q8W58aDLJbxyxLwtb0yLcneLqhCiDp4J0nUDkb7fWgjk+HbMsqm8xrt7+MFbcgq1zdC5D/AKzcKVC49RncVt3XJAlYMzxaTbXEUsIhkCO880c0kmvq6lbMffOdTas7YrG/53eOO/nS11w2JuVZjMEPVh6XkYaTjUJHIwDgICfmGIeOc0T2Us0k1uC8PDJ5xFHet0mRbhVUFTFs5Ug6vTcY9aCVeRm8mu7aTK2Amd1Jkbwlw86aWz3JfSScnbO5Jr3hvIgjl1yXJdDHeoyxLJA//ebpbnIlSXUukqF27j8qyi5ylFz0JLdQq381szJMzHKWviQ6qUGdhpxnvv8ASooud5mhs5RZgC+kiEJa4wuiS3ebJwpJKmNkIwAe4PsFnxLlKK4ECtIwW2nt5ISGcyYjBV0klZi0gdCynO+D61X2/JMkZLi5VpP0leXaZtyFHiYniaNh1DqxryG27YxvUvLHNUt9cRL01jhk4Va3WnUSwednBXONwNGPTvn6DrqDk+Fcli2EgWcMG4bbWkeuHLJ0VkUSE6t89Q+UAdhvWtwrk3wP2hbxYitbYLD0sOZre3NvmLVJoXWm2GzjLb+bbtaUFLyjwjwVqkOpiFL6BJjUkOo9GI4J+SPQvc7gn1q6pSgUpSgUpSgUpSgUpSgVpW/7RP8A2cH+pW7Wlb/tE/8AZwf6lBo8otqhmb3v+If3XMi/5Vd1z/I/7NIffiHE/wD9k4roKBXma4Nua7xG4nKQjQ2MlysUZjEfV6cYYIsxkJ1qc6spjByD3Azfno25ulnt5ZWjuZEthAiEyL1I4xGBr+dWkAJOAfTNTVdwXrEvVNwfjwu1nZLeZBCVGJVQF3MayaFAfIIDKDqxuaorfn+C4TVbxyZE9kj9VAAouJYU30tkH7V1H/qif23yskdm0grwNmuHvOew9tLJBbzLMIpXjEyxFQixiQTNpk+TdRgHVv2rtYMlQfcUaHqJqmZT7VC+1BhSlKirOorq2jlQxyosiN8ySKGUj6qdjUtK6OTSi4RapnRbQrnRnTCgyUzozgemTj2yarf6JWnikuOmmmO16KW/Rj6KqJeqHVdOz6x3G30zvV/Sg0ZOD2rGVmtoWacATs0KEyAYwJCR5wMDvnsKyuOFW0uTJbxPmPQdcSNmLOdByPlyAcdq3KUGmvCbYMHFvEHEmsMIk1dTGnXnGdWNs98VhHwS0VQq2sKqrlwogQASHILgAbMQTv33Nb9KDUg4XbxsjpBEjxx9ONkiVSsWc9NSBlVzvgbVt0pQKUpQKUpQKUpQKUpQKUpQKUpQUl/xgw30NuzIsL2dzK7MDqDxyQKoBzjBErbYz5dq2hHrluVyV1QxDUpwRnqDIPoasa0rf9on/s4P9Sg5n4T2MkPDvtXZ3kubljqctgiQo2nPbLIzn6uT3Jrs6oeR/wBhiPu9wfzmkNX1B845i5+4VZ3EsIszLcAyLIRbxoCW2fUz+Zg24JAIP1rXsPiZwSSLF0scEr6xNAbcyAZfO7CPDatKt+XtX0TiPC7e5XRcQRzL6CWNXAPuMjY/WnDeHRWsSQQJoiTVoXUxxlix3Y57k1mq4+D4l8CXIS7jXLEkLDIMnGNRwm+wG/0FRP8AEDgDDBuYSNSHBt3ILo2tG+TuG8wPod66zmC9S1tprh4+osMbMUGnJA9AW2H41nHbRsMmFVJyCCi52JHp37ZqNRxlvzTy/cMluht36jIqRmzIUsRoUbpgbHT9xxXf248taXg4gQREgI7EIux/Kt6DtVh14krTufmP4f4VuVp3PzH8P8KvScoa8r3FKy0sqUpW3MpSlApSlApSlApSlApSlApSlApSlApSlApSlApUccyMSFYMVPmAYEg798dux/KpKBVZIrmS7EZCyGCMIx7ByJNJP0BxVnWjCft7j+zh/wBSgovhhayRcMgWRw+TIyEEnyM5YZJ7nJNdXXNcr36W/B7W4lJEaWcckjKjOQpXUzaUBJ752FX9rcpKutDlSdmwQD9VJ7j6jY0E1K8XPr7nsPT0r2g8xTSK9pUGOge1egYrwmsS9Ni/UladyPMamMv0qCRskmpasiLFeV7SstLKlKV0cyqnhPG1nNyHCxG3upoRmQHWI1Vi4yBjZtxvjHerauKveSpZDIwuI9b3V/INUBIEV1B0Sh8+Sy4BzsD2x60HXPexKcGVAfYuo9M+/tv91RHiKCTpnOnpLJ1cr08M2lVznOT37Y+tcmeQ2MwlMkTYlsHIa3zlba3aIrnV2LMG+mMb961W+Hspi6Rnib/Z9nbHVCcE29yZtWM9iDpx6YqDr+J8bitwGYM6GO4dnjCsqpCup9W/0wMZ39qy4HxM3MEczxdEyIHWNpEc9MjKtlT2II+6uSm5BlKsqzRjI4yF+yOFF+QVCjOwTfb127ViOQZOq0haFgbWNIsmRek62rW5jRV2MRLFsH3OxO9B3wkHuPzr3Ir55N8PHCW6Q+HjxaRRTuqFWW4SSFmuosDzSFYtO+Dsu+2D5ecjXRaYKYjFJ+kgMTPG+i8mSX/y2UFdJGNw2d8DNB9FBqo4tzHb2x0sS7ia1jeOLSXRrltMTOCRhSc/XA7GqDjHK11Lw+wtg0bPbNGbiJD0YpVCMpUYRgoBYMAUI27A4xXXHI1zmQARSCSTg7M8k7l2jtAolRmKZYnRkN66twMUH0elfNbPk3iQkszLOelDr8kF2V6beLeZSC0RLL0mWPSNJwmnOCa6fkfgT2cB6/7TI79VhcSSqV6kjRBdZwuFcDYD8ao6OlKUClKUClKUFRwLgxtWmIkJSXSRHliqPqdnZNRJRWLjyZ0rjbGSKt65vmnhF1cz2LW83SjhmZpyGOSNB0+XOGw4Xb1BOdshoeYeCcSmgZLfiOmQshU9IR7BgT549x6+m/b1oOqqrguENzcqGywijyB6Y1g59u4qu4dwrikUQWXiiSOAcu1gv5HDjOPevmnHefXtpZns7yK5kmCdaUWBjj0xrhdLmUltiewxud6mj6byrGBwmxV5OmvgrUM+VG2hdstkDPb8dt6teDcLS0iEEbMY1ZzGrkHpoxJEaYGyLnCg5wMDsBXxDgvK/F+LxwiR3S1ijRYmuMqgRQAvTiXGs4A82N/61fYrax4gkcaeMhcoiqXeyfUxAwWbE+MnvsBSLV3SqoQ3+P19uT7+GkH93VrnjwzjpvZJFvYVtcphGj1KRpGoKmMrvnfV/wAqqO2rw1UyxcQONMtuPvhkOR/x7VzdpwzmBL0SSXlvLb6X8vTKoM9h0lAbOcb6zUo7hjUZqiEXGBjM1i3bOLa4XPfP/jHG2Py+u2LLxffexI9PLcD/ADNZbjZ5k43FYW7XMwYxqUBEagtliAMAkD1961uXeYIOIRGa31aVcowkTSQwAPbt2Irjviq9+OHuLgW3TaeEfYNLr7kgYYYO4Ht2rY+DY/2e/wBbqT/4pUV32a8rDNKotaUpW3MpSob2YxxyOBqKIxC6tOogZAz6Z7UE1K+fJ8SWaJWFg5mm8IbeKOQvrS4jlkUkqmoELDISAp9PrjbTn1mnSFbGQN0UknWVxHJEphMzExsOwGE1Egazp2po7alcLY89S3LQGK2wjeNEw6isw6McboYySoOeqM5+v31Pw3nmMRwLOHMjWdvO0mhE1wPA8sk4jDHSidMqw9CygZyMzR2dKouX+ZBeQyTC2ni6YBCTIFLqU1Aoc4Pt32P51UxfESFktn8JdDxKdSNQkbN4byDrlVcnTl8AfN5Tt2zR2dK5OLn22Z5E6M/kuZ4MlEGZYo3lYaS+pcrGcagO496rY+cZVu30hp7e5k4QLaIqivEl1FM7sdsn9WNiTg00d9Sqjl7mGG/E5hWQLBO0TNImkM699O+cffg79qt6BSlKBSlKBSlKBSlKDwiuJs/h1w6yW4lWLqPpmaPrYZYgQSqxpjA09gSC31rt6juIg6MhOA6spI74IxtQU3D+GXS6i187BgpT7OPZcfLp04GPcbn17VtPZzKCTeSYAJP2MR2H0CVYouAB7ACkqalIzjIIz99BVWSSTxxzRXztHKitGwhiAZGGVYZTsRvU3gZ/3x/4UP8AJXvBOGC0ght1kZ44IIYo9QGdMa6QSQN2Ixn027VYUFd4Gf8AfH/hQ/yU8DP++P8Awof5asK8LVBXGxn/AHt/4MP8tYGxn/e3/hQ/y1Yl6jZxWW5Hy74tWk8Vk7SXLSJJcwhYyqAKQHJfIAOSMDSNhjPck1v/AAiAHDQfeeU/4D/Kul47xm3imtre4RClz1sNJp0q8ShgNLDByCd/TH1r3l3iUVzbRzRRiJJQzLGNI8uojVgD1xn8ait7UP8AoUqSlMVZ0pSujkVDd2scyGOVFdDjKuAQcEEbH6gGpqUFWOXbIAqLWIAiIECJRtFnpYwNtOTj2yaqX5GtjdNc5wD0x01XAESRCLoDB09EqN1Knud8bV1VKCoXlixGMW0a4JIKrpOSmgnI3OVwPwFbMHB7ZFRVhQCOAwoNOcW5xmLf/d8q7fSt6lBoWXB4IY3ijTSjjSw6jsdGNIUMTlQBsACAPTFa55ZtMQKIiotozHFolkQiE6SYmKtl4/KvlbI2G1W9KChk5QsmDZjbU8vUL9eXqa9DR4EmrUF0Oy6c4we1eLydZAgiNww8LpYXEuVNsrLDpOrbCsw+uo5zV/SgruD8EgtOqYVYGZw0rPI7szABRlnJPYCrGlKBSlKBSlKBSlKBSlKBSlfNuK8cvY7u7SCZI88ShiDSo0iCFbPqnCF8DzDBIxk+1B9JpXyePm3iHSuLgSJ1JLHg/TicACKS4/WT+YhVUFmBJ2J0AlQpzO3MXFXjkDz28fQ4XNcXDIAxOZLhI9DqxVdolO2ce5zmpo+nxyKwypDDfcHI22O4rKvl/BOM3VsyW1tFAltDaxGYs4GZpLczmZQ0gdlzpGFU5+0ORjFbS85cQS2tppEt2d7RLt1QSZlgkaNY4Id9psyHJ3GdA31ZDR9Grw181vefL+Jp3MNsYIW4mxGZeoYbGZIpN841tr22wO59ql4rznf6eJGK3SKK3FwlvcM6lurDKsTF0JyVOSw8uw0575pVx9DYVGRXIXXOFyk90gs1aG1jkEk3iAo8Qlt4jGCM6DsucE75xiug4LdzTQRyzxLE8ihtEcpkAU7r5io3xjIxt9ay1GHEuDW9wyNNGHKY06icDzo+dOcZ1Roc/Sqi05Zjt7oXEZUItt0lQhy4zIXJMhfBGWO2n8a6VqgmFRWNKUoLSlKV0cylKUClKUClKUClKUClKUClKUClKUClKUClKUClKUClKUHhUe3p/dXmgew7Y7entWVKDDpL30jOMdh8vt91ePbodJKKShyhKg6T2yvtt7VJSgga0iOcxoc6s5QH5sE+nrgflWLWMJLsYkLSriQmNcuvbDnHmGPQ1s0qUaT8MgJLGCMkx6CTEuTFjGgnHy42x2qVIwoCqAqqAFAAAAHYAegqY1g1ZaiNhUEtTmoXFRpHSvMUpqrSlKV0cilKUClKUClKUClKUClKUClKUClKUClKUClKUClKUClKUClKUClKUGCBt9RB3OMDGF9Ad9z9azpSg8NYGvKVhqMGrXkpSo0i1j3pSlTR/9k=">
            <a:extLst>
              <a:ext uri="{FF2B5EF4-FFF2-40B4-BE49-F238E27FC236}">
                <a16:creationId xmlns:a16="http://schemas.microsoft.com/office/drawing/2014/main" xmlns="" id="{260FBD23-2835-4677-B7CA-9396DFBF15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2425148" cy="2425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2" name="AutoShape 10" descr="data:image/jpeg;base64,/9j/4AAQSkZJRgABAQAAAQABAAD/2wCEAAkGBxAPEBAQEBAVEhAQDxAXEBEQDxUVFRYQFhYXGBUVFRUYHTQgGBsmGxYVITEiJSorLi4uGCAzOTQtNygtLisBCgoKDg0OFw8PFy0dFR0rLS0rLS0tLS0rLS0rLi0tLS0tLS0rKy0rLS0tLS0tLSstNy0tLS0tLSsrKysrLS4rK//AABEIALgBEgMBIgACEQEDEQH/xAAbAAEAAgMBAQAAAAAAAAAAAAAAAwUCBAYBB//EAEUQAAIBAwIEBAMEBgcFCQAAAAECAwAEERIhBQYTMRQiQVEHMmEjcYGRFTM0VJPSFlJzobHBwyVCktHwFyRDU2J1srO0/8QAFwEBAQEBAAAAAAAAAAAAAAAAAAECA//EABkRAQEBAQEBAAAAAAAAAAAAAAABEQIxIf/aAAwDAQACEQMRAD8A+40pSgUpSgUpXN/EGSZbE+HlMVw09qsLCTR9o8yIFJ9QdWMGg6SlfKLznK6lea5GuCJOCXUsduJAjG4iZUmkIZTurF1XKkeTON6tuauPSz2fEUWPRHB1Y1mW6KTdaIxFSUUAqrltiD2AJ2apo+g0rib3nedGEMdkJZ1kuxKiXICiK3MetldlGSRKmxAAOcnG9a0HMz2cnTKNLFPxW8R5ZZnIhAZMRrs251NpUlV8uAdxV0d/SuFtufJ3EQ8CvUn8C0QF35RDd9URGRun5XBj3UBtmyCcYqbi3M7XHDZJLYyQXjWqyx6Yiyq+sLoErp0my3lx3wc4FNHaUr5kvP8AK89m7B4raOzvZL1RGNT3VtHmeEahnCEpuMAl8Z2IF9/TZuosAspGuGuEi6aTRYy9v4hW1sQP1YbI9CvrkZmjr6VwHA+cGhjWGSO5u5TPelmjTWUt0vHhQtjvtv8Ach+mei4LzIt3M8KwujwmYT6in2TpJoRWAOfOAzqRsVFUXtK45viDFi6dbS5eK1SVuqI1COkMgSUqzMB5clsE5IU+u1Ln4gRRFepaXCJ0bWWaQmArDDcOY42fEuT5sZ0g4GT6UHY0ri1+I0DCV0tLp40eNYpFjj0z651gBiZnA+dl2YgkEHtnGR536bzCS3mZvFLDFbokIlRhaLcuJHM+g7a9wdsY37kOypXGf9pFp0er0bjUzwiKEpF1JFli60ci/aaQhTJ8zAjGMZwDsRc+WzyiJYbjDCLErRKseuWAzxoctrDFQRuuxG9B1deE1W8tcTa8tLe5aMxNNErlCc4yM7H1HqDtt6CrOgUpXL3PFZYrviYaX7G34dbTRqygqkjeJDHyjUR9kpwSfpQdRSvnttxziPSMLJKbtL2BHhzb9VojaiaTpygdEZIcjPoCMgkY3obm4uP0XKt/IpukhZ4Y4YRGyxqZLh21oX3OlNiMahUHZ1iRWVYmsrEZXascYqQ1gaNI3qFqmcVA1RWNKYpUVa0pSurkUpSgVhJGrDDKGGQcMAdx2O9Z0oIJbOJyS0aMSMEsgJ077bjtufzrCTh0DMzNDGWZQrMY1JZAQQpJG4BAOPpW1Sg1H4ZbsAGgjIEhcAxKcSHu42+b6968HCrcOJBbxCQMzBxEmoO3zMGxnJwMn1rcpQaKcGtVGBbRACUSACJP1ozh+3zDJ3+tetwm2MHhjBH4cYxD016eAdQ8mMd9/vrdpQaD8FtWdZGt4i6dXSxiXI6uerjb/eyc++d6wt+AWkZjKW8amKQvGQgyshUIWB99AC/cAO1WVKCqHLlmNOLdBoLlcLjd21vnHzAsAxByCRmpODcK8P1mZ+pNcTGSaTQEydKogCjsFREX64z3NWNKCoflmybXm3UiRizLltJYuJG8mcDU6qzADzEAnNVNvyNCl31sqbZLeCOK00SYQwv1I2Z+riQBiSFZcDC4xjfraUFQOWbPf7I4MiuF6smlXVxINC6sIOoqthcAkA+leTcsWbyNK0RLvK0jHqyD7VojCWwGwD0yV29KuKUFEvKFiAoWJkMfQ6bJPKrp0YzFHpcNlcRkqcHcE5zWX9FLPqdXptrEkT/r5ca4ojCh06sHCEjGN85OTvV3Sg0+E8NitIUgh1CKMYQPI7kL6DU5JwOwGdhW5SlAFag4ZAJHl6KdWVdMj6BqdP6rH1H0NbdKDQ/RFsE6Qt4+mz6mURrjXpxqP1wAM98bdq2BZxBo2EahokZYiFGURtOVX2B0rsP6oqelB4a8NHzg4742z70NZowNYtWZrA1G4jaoHqdqheoqOlKUVa0pWMkgUZYgD3JxXRyZUqHxcffqJ/xivZLhFKqzqC3ygsAT9w9aCWlRG4Tca1yO/mG330W5jJADqSewDDJoJaVE1zGDguoI7gsAalJoFKVCLqPONa5zjGsd6CalYo4YZBBB7EHIrKgUpSgUpSgUpSgUpSgUpSgUpSgUpSgUpSgViayrE1mjA1iazNYGo3EbVC9TtUL0VHSsqVMFlXOfEaJn4Vfoil3e1kVEVSzMxGwVRuTXR1p8XvjbwyTLG0pQZEaEBmOcBVztk59a6Obh+ZeHMLO0bQryNxLhrEwwEYt45ARqUZI0KXyT7ntnFeI72qcca7tTdzTXbGKHQSbiwZEWGKI6Tr05k8gzgkk4zk3v9NoGXhrRo0g4kyCMgqBGWUsBJvsfI42zuhqysuPQuivJJFEXmljjBuYm1lJekNLK2CSSvl7gsFO+1CObWBo+JcSZ4youeGWiw+UlXdRKrxq2MMwLLt3wQcYqj514dPJccU6cBljax4csoWHVI0SSSGfwrHy9ZVIIG++PXFd3wXme2ukkPUSN4mn6sbypqRIZXiaRhnZCUOCa9fmWAXMcGoFZLaaYTiRemFikSN1Jz31OB+BFQchexI/FJZWQtZvwm1WUy2sshkQPKXiG2eppZSVwW9MA1ffEGMy2UWI2ZvGcPYKFLMAtxEznA9lDEn0ANdAOJ2+UHWjzJ+rHUXLb48ozvuCK8tOK20zmOK4ikdQSUjlVmADaSSAcgBgR9+1UQ2c7NdXKmVmRY7crGbcqiFteWWbtLqwMgfLge9c3Z8LjHGrgdACFeG2YjPT8nVjmkfCtjGpfI3v2NXU/Mkcd/HYSIyGaF3hmJHTdkGXj9w4XLe2B3qPgfNcF1HNMw8PHDdSQZndVJdNye+23pnOx9qDhuA8T4haWrxxxSGOOzjkVDbHKO1/Kk+jCZZhARJpIY9jgg4P0rgjytAhmcO5L+dVKgprbQcEDfTpycAE5IABFYXvHbaIMDPEZAmpYusgdsozqFXOTlUcj30n2qPhvMVtNBDOZEi61tHOI5ZFDrE6awWGdgAG37eU+1BbUqC2u4pQDHIrgojAo4YFHyUYY9Dg4Prip6BSlKBSlKBSlKBXMc2X13BPZNbRvMgaY3MEYHniwiDcjZgzhhuNg31rp6UHMclcSnaKOG81m7YXUjsVwmEuGTSuQDpAK6dt1xXzO95o5iWedU8SVWaQKo4cGATU2jcRdtI2J7jfevtxt01iTSOoEKh8eYISCVz7ZAP4VoWNuVu7p9bESJbkqx8oI1jyj02AH4VMV8bi5x5gbJBnbSxDY4eCAw7qcRbEeoO9fSPhpxW+ureZ74MHWfTGXh6RK6FJOnAyMnvj39qtuVvluv/cLz/7CKuqSGlKUqoV4a9rE1KMTWBrM1gay3GDVE1StULUVhSvaVFWVa97AzrpVgp1xtllLDyuGxgEd8Y71sVz/AMQLmSHhl9LE7RyR20jRujEFWUZBBFdHJXLyIkbW/Qm0LBxKS70PGXHnD/Yp5xoQdRiO+5Jxua94XyY9vPFMLhJAvjBKklsdLJPci5UoOp5XRxjO+RjYEVl+kpbOzluxFJLIkaO9tJdMzdJSwMsZbV5mXcLsCVxsc1q8W58aDLJbxyxLwtb0yLcneLqhCiDp4J0nUDkb7fWgjk+HbMsqm8xrt7+MFbcgq1zdC5D/AKzcKVC49RncVt3XJAlYMzxaTbXEUsIhkCO880c0kmvq6lbMffOdTas7YrG/53eOO/nS11w2JuVZjMEPVh6XkYaTjUJHIwDgICfmGIeOc0T2Us0k1uC8PDJ5xFHet0mRbhVUFTFs5Ug6vTcY9aCVeRm8mu7aTK2Amd1Jkbwlw86aWz3JfSScnbO5Jr3hvIgjl1yXJdDHeoyxLJA//ebpbnIlSXUukqF27j8qyi5ylFz0JLdQq381szJMzHKWviQ6qUGdhpxnvv8ASooud5mhs5RZgC+kiEJa4wuiS3ebJwpJKmNkIwAe4PsFnxLlKK4ECtIwW2nt5ISGcyYjBV0klZi0gdCynO+D61X2/JMkZLi5VpP0leXaZtyFHiYniaNh1DqxryG27YxvUvLHNUt9cRL01jhk4Va3WnUSwednBXONwNGPTvn6DrqDk+Fcli2EgWcMG4bbWkeuHLJ0VkUSE6t89Q+UAdhvWtwrk3wP2hbxYitbYLD0sOZre3NvmLVJoXWm2GzjLb+bbtaUFLyjwjwVqkOpiFL6BJjUkOo9GI4J+SPQvc7gn1q6pSgUpSgUpSgUpSgUpSgVpW/7RP8A2cH+pW7Wlb/tE/8AZwf6lBo8otqhmb3v+If3XMi/5Vd1z/I/7NIffiHE/wD9k4roKBXma4Nua7xG4nKQjQ2MlysUZjEfV6cYYIsxkJ1qc6spjByD3Azfno25ulnt5ZWjuZEthAiEyL1I4xGBr+dWkAJOAfTNTVdwXrEvVNwfjwu1nZLeZBCVGJVQF3MayaFAfIIDKDqxuaorfn+C4TVbxyZE9kj9VAAouJYU30tkH7V1H/qif23yskdm0grwNmuHvOew9tLJBbzLMIpXjEyxFQixiQTNpk+TdRgHVv2rtYMlQfcUaHqJqmZT7VC+1BhSlKirOorq2jlQxyosiN8ySKGUj6qdjUtK6OTSi4RapnRbQrnRnTCgyUzozgemTj2yarf6JWnikuOmmmO16KW/Rj6KqJeqHVdOz6x3G30zvV/Sg0ZOD2rGVmtoWacATs0KEyAYwJCR5wMDvnsKyuOFW0uTJbxPmPQdcSNmLOdByPlyAcdq3KUGmvCbYMHFvEHEmsMIk1dTGnXnGdWNs98VhHwS0VQq2sKqrlwogQASHILgAbMQTv33Nb9KDUg4XbxsjpBEjxx9ONkiVSsWc9NSBlVzvgbVt0pQKUpQKUpQKUpQKUpQKUpQKUpQUl/xgw30NuzIsL2dzK7MDqDxyQKoBzjBErbYz5dq2hHrluVyV1QxDUpwRnqDIPoasa0rf9on/s4P9Sg5n4T2MkPDvtXZ3kubljqctgiQo2nPbLIzn6uT3Jrs6oeR/wBhiPu9wfzmkNX1B845i5+4VZ3EsIszLcAyLIRbxoCW2fUz+Zg24JAIP1rXsPiZwSSLF0scEr6xNAbcyAZfO7CPDatKt+XtX0TiPC7e5XRcQRzL6CWNXAPuMjY/WnDeHRWsSQQJoiTVoXUxxlix3Y57k1mq4+D4l8CXIS7jXLEkLDIMnGNRwm+wG/0FRP8AEDgDDBuYSNSHBt3ILo2tG+TuG8wPod66zmC9S1tprh4+osMbMUGnJA9AW2H41nHbRsMmFVJyCCi52JHp37ZqNRxlvzTy/cMluht36jIqRmzIUsRoUbpgbHT9xxXf248taXg4gQREgI7EIux/Kt6DtVh14krTufmP4f4VuVp3PzH8P8KvScoa8r3FKy0sqUpW3MpSlApSlApSlApSlApSlApSlApSlApSlApSlApUccyMSFYMVPmAYEg798dux/KpKBVZIrmS7EZCyGCMIx7ByJNJP0BxVnWjCft7j+zh/wBSgovhhayRcMgWRw+TIyEEnyM5YZJ7nJNdXXNcr36W/B7W4lJEaWcckjKjOQpXUzaUBJ752FX9rcpKutDlSdmwQD9VJ7j6jY0E1K8XPr7nsPT0r2g8xTSK9pUGOge1egYrwmsS9Ni/UladyPMamMv0qCRskmpasiLFeV7SstLKlKV0cyqnhPG1nNyHCxG3upoRmQHWI1Vi4yBjZtxvjHerauKveSpZDIwuI9b3V/INUBIEV1B0Sh8+Sy4BzsD2x60HXPexKcGVAfYuo9M+/tv91RHiKCTpnOnpLJ1cr08M2lVznOT37Y+tcmeQ2MwlMkTYlsHIa3zlba3aIrnV2LMG+mMb961W+Hspi6Rnib/Z9nbHVCcE29yZtWM9iDpx6YqDr+J8bitwGYM6GO4dnjCsqpCup9W/0wMZ39qy4HxM3MEczxdEyIHWNpEc9MjKtlT2II+6uSm5BlKsqzRjI4yF+yOFF+QVCjOwTfb127ViOQZOq0haFgbWNIsmRek62rW5jRV2MRLFsH3OxO9B3wkHuPzr3Ir55N8PHCW6Q+HjxaRRTuqFWW4SSFmuosDzSFYtO+Dsu+2D5ecjXRaYKYjFJ+kgMTPG+i8mSX/y2UFdJGNw2d8DNB9FBqo4tzHb2x0sS7ia1jeOLSXRrltMTOCRhSc/XA7GqDjHK11Lw+wtg0bPbNGbiJD0YpVCMpUYRgoBYMAUI27A4xXXHI1zmQARSCSTg7M8k7l2jtAolRmKZYnRkN66twMUH0elfNbPk3iQkszLOelDr8kF2V6beLeZSC0RLL0mWPSNJwmnOCa6fkfgT2cB6/7TI79VhcSSqV6kjRBdZwuFcDYD8ao6OlKUClKUClKUFRwLgxtWmIkJSXSRHliqPqdnZNRJRWLjyZ0rjbGSKt65vmnhF1cz2LW83SjhmZpyGOSNB0+XOGw4Xb1BOdshoeYeCcSmgZLfiOmQshU9IR7BgT549x6+m/b1oOqqrguENzcqGywijyB6Y1g59u4qu4dwrikUQWXiiSOAcu1gv5HDjOPevmnHefXtpZns7yK5kmCdaUWBjj0xrhdLmUltiewxud6mj6byrGBwmxV5OmvgrUM+VG2hdstkDPb8dt6teDcLS0iEEbMY1ZzGrkHpoxJEaYGyLnCg5wMDsBXxDgvK/F+LxwiR3S1ijRYmuMqgRQAvTiXGs4A82N/61fYrax4gkcaeMhcoiqXeyfUxAwWbE+MnvsBSLV3SqoQ3+P19uT7+GkH93VrnjwzjpvZJFvYVtcphGj1KRpGoKmMrvnfV/wAqqO2rw1UyxcQONMtuPvhkOR/x7VzdpwzmBL0SSXlvLb6X8vTKoM9h0lAbOcb6zUo7hjUZqiEXGBjM1i3bOLa4XPfP/jHG2Py+u2LLxffexI9PLcD/ADNZbjZ5k43FYW7XMwYxqUBEagtliAMAkD1961uXeYIOIRGa31aVcowkTSQwAPbt2Irjviq9+OHuLgW3TaeEfYNLr7kgYYYO4Ht2rY+DY/2e/wBbqT/4pUV32a8rDNKotaUpW3MpSob2YxxyOBqKIxC6tOogZAz6Z7UE1K+fJ8SWaJWFg5mm8IbeKOQvrS4jlkUkqmoELDISAp9PrjbTn1mnSFbGQN0UknWVxHJEphMzExsOwGE1Egazp2po7alcLY89S3LQGK2wjeNEw6isw6McboYySoOeqM5+v31Pw3nmMRwLOHMjWdvO0mhE1wPA8sk4jDHSidMqw9CygZyMzR2dKouX+ZBeQyTC2ni6YBCTIFLqU1Aoc4Pt32P51UxfESFktn8JdDxKdSNQkbN4byDrlVcnTl8AfN5Tt2zR2dK5OLn22Z5E6M/kuZ4MlEGZYo3lYaS+pcrGcagO496rY+cZVu30hp7e5k4QLaIqivEl1FM7sdsn9WNiTg00d9Sqjl7mGG/E5hWQLBO0TNImkM699O+cffg79qt6BSlKBSlKBSlKBSlKDwiuJs/h1w6yW4lWLqPpmaPrYZYgQSqxpjA09gSC31rt6juIg6MhOA6spI74IxtQU3D+GXS6i187BgpT7OPZcfLp04GPcbn17VtPZzKCTeSYAJP2MR2H0CVYouAB7ACkqalIzjIIz99BVWSSTxxzRXztHKitGwhiAZGGVYZTsRvU3gZ/3x/4UP8AJXvBOGC0ght1kZ44IIYo9QGdMa6QSQN2Ixn027VYUFd4Gf8AfH/hQ/yU8DP++P8Awof5asK8LVBXGxn/AHt/4MP8tYGxn/e3/hQ/y1Yl6jZxWW5Hy74tWk8Vk7SXLSJJcwhYyqAKQHJfIAOSMDSNhjPck1v/AAiAHDQfeeU/4D/Kul47xm3imtre4RClz1sNJp0q8ShgNLDByCd/TH1r3l3iUVzbRzRRiJJQzLGNI8uojVgD1xn8ait7UP8AoUqSlMVZ0pSujkVDd2scyGOVFdDjKuAQcEEbH6gGpqUFWOXbIAqLWIAiIECJRtFnpYwNtOTj2yaqX5GtjdNc5wD0x01XAESRCLoDB09EqN1Knud8bV1VKCoXlixGMW0a4JIKrpOSmgnI3OVwPwFbMHB7ZFRVhQCOAwoNOcW5xmLf/d8q7fSt6lBoWXB4IY3ijTSjjSw6jsdGNIUMTlQBsACAPTFa55ZtMQKIiotozHFolkQiE6SYmKtl4/KvlbI2G1W9KChk5QsmDZjbU8vUL9eXqa9DR4EmrUF0Oy6c4we1eLydZAgiNww8LpYXEuVNsrLDpOrbCsw+uo5zV/SgruD8EgtOqYVYGZw0rPI7szABRlnJPYCrGlKBSlKBSlKBSlKBSlKBSlfNuK8cvY7u7SCZI88ShiDSo0iCFbPqnCF8DzDBIxk+1B9JpXyePm3iHSuLgSJ1JLHg/TicACKS4/WT+YhVUFmBJ2J0AlQpzO3MXFXjkDz28fQ4XNcXDIAxOZLhI9DqxVdolO2ce5zmpo+nxyKwypDDfcHI22O4rKvl/BOM3VsyW1tFAltDaxGYs4GZpLczmZQ0gdlzpGFU5+0ORjFbS85cQS2tppEt2d7RLt1QSZlgkaNY4Id9psyHJ3GdA31ZDR9Grw181vefL+Jp3MNsYIW4mxGZeoYbGZIpN841tr22wO59ql4rznf6eJGK3SKK3FwlvcM6lurDKsTF0JyVOSw8uw0575pVx9DYVGRXIXXOFyk90gs1aG1jkEk3iAo8Qlt4jGCM6DsucE75xiug4LdzTQRyzxLE8ihtEcpkAU7r5io3xjIxt9ay1GHEuDW9wyNNGHKY06icDzo+dOcZ1Roc/Sqi05Zjt7oXEZUItt0lQhy4zIXJMhfBGWO2n8a6VqgmFRWNKUoLSlKV0cylKUClKUClKUClKUClKUClKUClKUClKUClKUClKUClKUHhUe3p/dXmgew7Y7entWVKDDpL30jOMdh8vt91ePbodJKKShyhKg6T2yvtt7VJSgga0iOcxoc6s5QH5sE+nrgflWLWMJLsYkLSriQmNcuvbDnHmGPQ1s0qUaT8MgJLGCMkx6CTEuTFjGgnHy42x2qVIwoCqAqqAFAAAAHYAegqY1g1ZaiNhUEtTmoXFRpHSvMUpqrSlKV0cilKUClKUClKUClKUClKUClKUClKUClKUClKUClKUClKUClKUClKUGCBt9RB3OMDGF9Ad9z9azpSg8NYGvKVhqMGrXkpSo0i1j3pSlTR/9k=">
            <a:extLst>
              <a:ext uri="{FF2B5EF4-FFF2-40B4-BE49-F238E27FC236}">
                <a16:creationId xmlns:a16="http://schemas.microsoft.com/office/drawing/2014/main" xmlns="" id="{5DA07E61-E9C2-4392-8F85-CFA32257605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488717182"/>
      </p:ext>
    </p:extLst>
  </p:cSld>
  <p:clrMapOvr>
    <a:masterClrMapping/>
  </p:clrMapOvr>
</p:sld>
</file>

<file path=ppt/theme/theme1.xml><?xml version="1.0" encoding="utf-8"?>
<a:theme xmlns:a="http://schemas.openxmlformats.org/drawingml/2006/main" name="Fetzen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254</Words>
  <Application>Microsoft Office PowerPoint</Application>
  <PresentationFormat>Benutzerdefiniert</PresentationFormat>
  <Paragraphs>71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Fetzen</vt:lpstr>
      <vt:lpstr>Äthertheorie</vt:lpstr>
      <vt:lpstr>Gliederung</vt:lpstr>
      <vt:lpstr>Der Ätherbegriff</vt:lpstr>
      <vt:lpstr>Eigenschaften des Äthers</vt:lpstr>
      <vt:lpstr>Theorien des 19. Jhd. </vt:lpstr>
      <vt:lpstr>Probleme und Nachweißversuche   vollständig mitgeführter Äther</vt:lpstr>
      <vt:lpstr>Probleme und Nachweißversuche   teilweise mitgeführter Äther</vt:lpstr>
      <vt:lpstr>Probleme und Nachweißversuche   teilweise mitgeführter Äther</vt:lpstr>
      <vt:lpstr>Probleme und Nachweißversuche   teilweise mitgeführter Äther</vt:lpstr>
      <vt:lpstr>Äthertheorie heute</vt:lpstr>
      <vt:lpstr>Anregungen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9-Mercapto-1,7-dicarba-closo-dodecaboran(12)</dc:title>
  <dc:creator>Georg</dc:creator>
  <cp:lastModifiedBy>Morgner</cp:lastModifiedBy>
  <cp:revision>42</cp:revision>
  <dcterms:created xsi:type="dcterms:W3CDTF">2017-12-19T01:22:47Z</dcterms:created>
  <dcterms:modified xsi:type="dcterms:W3CDTF">2018-07-16T12:39:48Z</dcterms:modified>
</cp:coreProperties>
</file>