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60" r:id="rId1"/>
  </p:sldMasterIdLst>
  <p:notesMasterIdLst>
    <p:notesMasterId r:id="rId43"/>
  </p:notesMasterIdLst>
  <p:sldIdLst>
    <p:sldId id="256" r:id="rId2"/>
    <p:sldId id="265" r:id="rId3"/>
    <p:sldId id="257" r:id="rId4"/>
    <p:sldId id="258" r:id="rId5"/>
    <p:sldId id="269" r:id="rId6"/>
    <p:sldId id="260" r:id="rId7"/>
    <p:sldId id="259" r:id="rId8"/>
    <p:sldId id="298" r:id="rId9"/>
    <p:sldId id="300" r:id="rId10"/>
    <p:sldId id="301" r:id="rId11"/>
    <p:sldId id="261" r:id="rId12"/>
    <p:sldId id="268" r:id="rId13"/>
    <p:sldId id="273" r:id="rId14"/>
    <p:sldId id="283" r:id="rId15"/>
    <p:sldId id="296" r:id="rId16"/>
    <p:sldId id="295" r:id="rId17"/>
    <p:sldId id="299" r:id="rId18"/>
    <p:sldId id="291" r:id="rId19"/>
    <p:sldId id="284" r:id="rId20"/>
    <p:sldId id="286" r:id="rId21"/>
    <p:sldId id="277" r:id="rId22"/>
    <p:sldId id="289" r:id="rId23"/>
    <p:sldId id="280" r:id="rId24"/>
    <p:sldId id="290" r:id="rId25"/>
    <p:sldId id="281" r:id="rId26"/>
    <p:sldId id="282" r:id="rId27"/>
    <p:sldId id="293" r:id="rId28"/>
    <p:sldId id="294" r:id="rId29"/>
    <p:sldId id="292" r:id="rId30"/>
    <p:sldId id="285" r:id="rId31"/>
    <p:sldId id="297" r:id="rId32"/>
    <p:sldId id="302" r:id="rId33"/>
    <p:sldId id="304" r:id="rId34"/>
    <p:sldId id="264" r:id="rId35"/>
    <p:sldId id="308" r:id="rId36"/>
    <p:sldId id="309" r:id="rId37"/>
    <p:sldId id="270" r:id="rId38"/>
    <p:sldId id="305" r:id="rId39"/>
    <p:sldId id="307" r:id="rId40"/>
    <p:sldId id="266" r:id="rId41"/>
    <p:sldId id="30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S86IFLISlBQR7ZbXyORkw==" hashData="+RfGqFpWzlICaw2qkGRW88l9eGw="/>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3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Tabelle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Tabelle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Tabelle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Blatt1!$B$1</c:f>
              <c:strCache>
                <c:ptCount val="1"/>
                <c:pt idx="0">
                  <c:v>Enthalten</c:v>
                </c:pt>
              </c:strCache>
            </c:strRef>
          </c:tx>
          <c:cat>
            <c:numRef>
              <c:f>Blatt1!$A$2:$A$5</c:f>
              <c:numCache>
                <c:formatCode>General</c:formatCode>
                <c:ptCount val="4"/>
                <c:pt idx="0">
                  <c:v>1.0</c:v>
                </c:pt>
                <c:pt idx="1">
                  <c:v>2.0</c:v>
                </c:pt>
                <c:pt idx="2">
                  <c:v>3.0</c:v>
                </c:pt>
                <c:pt idx="3">
                  <c:v>4.0</c:v>
                </c:pt>
              </c:numCache>
            </c:numRef>
          </c:cat>
          <c:val>
            <c:numRef>
              <c:f>Blatt1!$B$2:$B$5</c:f>
              <c:numCache>
                <c:formatCode>General</c:formatCode>
                <c:ptCount val="4"/>
                <c:pt idx="0">
                  <c:v>500.0</c:v>
                </c:pt>
                <c:pt idx="1">
                  <c:v>500.0</c:v>
                </c:pt>
                <c:pt idx="2">
                  <c:v>500.0</c:v>
                </c:pt>
                <c:pt idx="3">
                  <c:v>500.0</c:v>
                </c:pt>
              </c:numCache>
            </c:numRef>
          </c:val>
          <c:smooth val="0"/>
        </c:ser>
        <c:ser>
          <c:idx val="1"/>
          <c:order val="1"/>
          <c:tx>
            <c:strRef>
              <c:f>Blatt1!$C$1</c:f>
              <c:strCache>
                <c:ptCount val="1"/>
                <c:pt idx="0">
                  <c:v>Nicht-Enthalten</c:v>
                </c:pt>
              </c:strCache>
            </c:strRef>
          </c:tx>
          <c:cat>
            <c:numRef>
              <c:f>Blatt1!$A$2:$A$5</c:f>
              <c:numCache>
                <c:formatCode>General</c:formatCode>
                <c:ptCount val="4"/>
                <c:pt idx="0">
                  <c:v>1.0</c:v>
                </c:pt>
                <c:pt idx="1">
                  <c:v>2.0</c:v>
                </c:pt>
                <c:pt idx="2">
                  <c:v>3.0</c:v>
                </c:pt>
                <c:pt idx="3">
                  <c:v>4.0</c:v>
                </c:pt>
              </c:numCache>
            </c:numRef>
          </c:cat>
          <c:val>
            <c:numRef>
              <c:f>Blatt1!$C$2:$C$5</c:f>
              <c:numCache>
                <c:formatCode>General</c:formatCode>
                <c:ptCount val="4"/>
                <c:pt idx="0">
                  <c:v>505.0</c:v>
                </c:pt>
                <c:pt idx="1">
                  <c:v>505.0</c:v>
                </c:pt>
                <c:pt idx="2">
                  <c:v>505.0</c:v>
                </c:pt>
                <c:pt idx="3">
                  <c:v>505.0</c:v>
                </c:pt>
              </c:numCache>
            </c:numRef>
          </c:val>
          <c:smooth val="0"/>
        </c:ser>
        <c:dLbls>
          <c:showLegendKey val="0"/>
          <c:showVal val="0"/>
          <c:showCatName val="0"/>
          <c:showSerName val="0"/>
          <c:showPercent val="0"/>
          <c:showBubbleSize val="0"/>
        </c:dLbls>
        <c:marker val="1"/>
        <c:smooth val="0"/>
        <c:axId val="-2144820824"/>
        <c:axId val="-2145224904"/>
      </c:lineChart>
      <c:catAx>
        <c:axId val="-2144820824"/>
        <c:scaling>
          <c:orientation val="minMax"/>
        </c:scaling>
        <c:delete val="0"/>
        <c:axPos val="b"/>
        <c:title>
          <c:tx>
            <c:rich>
              <a:bodyPr/>
              <a:lstStyle/>
              <a:p>
                <a:pPr>
                  <a:defRPr/>
                </a:pPr>
                <a:r>
                  <a:rPr lang="de-DE" dirty="0" smtClean="0"/>
                  <a:t>Größe</a:t>
                </a:r>
                <a:r>
                  <a:rPr lang="de-DE" baseline="0" dirty="0" smtClean="0"/>
                  <a:t> des </a:t>
                </a:r>
                <a:r>
                  <a:rPr lang="de-DE" baseline="0" dirty="0" err="1" smtClean="0"/>
                  <a:t>Itemsets</a:t>
                </a:r>
                <a:endParaRPr lang="de-DE" dirty="0"/>
              </a:p>
            </c:rich>
          </c:tx>
          <c:layout/>
          <c:overlay val="0"/>
        </c:title>
        <c:numFmt formatCode="General" sourceLinked="1"/>
        <c:majorTickMark val="out"/>
        <c:minorTickMark val="none"/>
        <c:tickLblPos val="nextTo"/>
        <c:crossAx val="-2145224904"/>
        <c:crosses val="autoZero"/>
        <c:auto val="1"/>
        <c:lblAlgn val="ctr"/>
        <c:lblOffset val="100"/>
        <c:noMultiLvlLbl val="0"/>
      </c:catAx>
      <c:valAx>
        <c:axId val="-2145224904"/>
        <c:scaling>
          <c:orientation val="minMax"/>
          <c:max val="600.0"/>
          <c:min val="400.0"/>
        </c:scaling>
        <c:delete val="0"/>
        <c:axPos val="l"/>
        <c:majorGridlines/>
        <c:title>
          <c:tx>
            <c:rich>
              <a:bodyPr rot="-5400000" vert="horz"/>
              <a:lstStyle/>
              <a:p>
                <a:pPr>
                  <a:defRPr/>
                </a:pPr>
                <a:r>
                  <a:rPr lang="de-DE" dirty="0" smtClean="0"/>
                  <a:t>Reaktionszeit</a:t>
                </a:r>
                <a:endParaRPr lang="de-DE" dirty="0"/>
              </a:p>
            </c:rich>
          </c:tx>
          <c:layout/>
          <c:overlay val="0"/>
        </c:title>
        <c:numFmt formatCode="General" sourceLinked="1"/>
        <c:majorTickMark val="none"/>
        <c:minorTickMark val="none"/>
        <c:tickLblPos val="none"/>
        <c:crossAx val="-2144820824"/>
        <c:crosses val="autoZero"/>
        <c:crossBetween val="between"/>
      </c:valAx>
    </c:plotArea>
    <c:legend>
      <c:legendPos val="r"/>
      <c:layout/>
      <c:overlay val="0"/>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Blatt1!$B$1</c:f>
              <c:strCache>
                <c:ptCount val="1"/>
                <c:pt idx="0">
                  <c:v>Enthalten</c:v>
                </c:pt>
              </c:strCache>
            </c:strRef>
          </c:tx>
          <c:cat>
            <c:numRef>
              <c:f>Blatt1!$A$2:$A$5</c:f>
              <c:numCache>
                <c:formatCode>General</c:formatCode>
                <c:ptCount val="4"/>
                <c:pt idx="0">
                  <c:v>1.0</c:v>
                </c:pt>
                <c:pt idx="1">
                  <c:v>2.0</c:v>
                </c:pt>
                <c:pt idx="2">
                  <c:v>3.0</c:v>
                </c:pt>
                <c:pt idx="3">
                  <c:v>4.0</c:v>
                </c:pt>
              </c:numCache>
            </c:numRef>
          </c:cat>
          <c:val>
            <c:numRef>
              <c:f>Blatt1!$B$2:$B$5</c:f>
              <c:numCache>
                <c:formatCode>General</c:formatCode>
                <c:ptCount val="4"/>
                <c:pt idx="0">
                  <c:v>500.0</c:v>
                </c:pt>
                <c:pt idx="1">
                  <c:v>530.0</c:v>
                </c:pt>
                <c:pt idx="2">
                  <c:v>560.0</c:v>
                </c:pt>
                <c:pt idx="3">
                  <c:v>590.0</c:v>
                </c:pt>
              </c:numCache>
            </c:numRef>
          </c:val>
          <c:smooth val="0"/>
        </c:ser>
        <c:ser>
          <c:idx val="1"/>
          <c:order val="1"/>
          <c:tx>
            <c:strRef>
              <c:f>Blatt1!$C$1</c:f>
              <c:strCache>
                <c:ptCount val="1"/>
                <c:pt idx="0">
                  <c:v>Nicht-Enthalten</c:v>
                </c:pt>
              </c:strCache>
            </c:strRef>
          </c:tx>
          <c:cat>
            <c:numRef>
              <c:f>Blatt1!$A$2:$A$5</c:f>
              <c:numCache>
                <c:formatCode>General</c:formatCode>
                <c:ptCount val="4"/>
                <c:pt idx="0">
                  <c:v>1.0</c:v>
                </c:pt>
                <c:pt idx="1">
                  <c:v>2.0</c:v>
                </c:pt>
                <c:pt idx="2">
                  <c:v>3.0</c:v>
                </c:pt>
                <c:pt idx="3">
                  <c:v>4.0</c:v>
                </c:pt>
              </c:numCache>
            </c:numRef>
          </c:cat>
          <c:val>
            <c:numRef>
              <c:f>Blatt1!$C$2:$C$5</c:f>
              <c:numCache>
                <c:formatCode>General</c:formatCode>
                <c:ptCount val="4"/>
                <c:pt idx="0">
                  <c:v>500.0</c:v>
                </c:pt>
                <c:pt idx="1">
                  <c:v>550.0</c:v>
                </c:pt>
                <c:pt idx="2">
                  <c:v>600.0</c:v>
                </c:pt>
                <c:pt idx="3">
                  <c:v>650.0</c:v>
                </c:pt>
              </c:numCache>
            </c:numRef>
          </c:val>
          <c:smooth val="0"/>
        </c:ser>
        <c:dLbls>
          <c:showLegendKey val="0"/>
          <c:showVal val="0"/>
          <c:showCatName val="0"/>
          <c:showSerName val="0"/>
          <c:showPercent val="0"/>
          <c:showBubbleSize val="0"/>
        </c:dLbls>
        <c:marker val="1"/>
        <c:smooth val="0"/>
        <c:axId val="-2145342136"/>
        <c:axId val="-2142572504"/>
      </c:lineChart>
      <c:catAx>
        <c:axId val="-2145342136"/>
        <c:scaling>
          <c:orientation val="minMax"/>
        </c:scaling>
        <c:delete val="0"/>
        <c:axPos val="b"/>
        <c:title>
          <c:tx>
            <c:rich>
              <a:bodyPr/>
              <a:lstStyle/>
              <a:p>
                <a:pPr>
                  <a:defRPr/>
                </a:pPr>
                <a:r>
                  <a:rPr lang="de-DE" dirty="0" smtClean="0"/>
                  <a:t>Größe</a:t>
                </a:r>
                <a:r>
                  <a:rPr lang="de-DE" baseline="0" dirty="0" smtClean="0"/>
                  <a:t> des </a:t>
                </a:r>
                <a:r>
                  <a:rPr lang="de-DE" baseline="0" dirty="0" err="1" smtClean="0"/>
                  <a:t>Itemsets</a:t>
                </a:r>
                <a:endParaRPr lang="de-DE" dirty="0"/>
              </a:p>
            </c:rich>
          </c:tx>
          <c:layout/>
          <c:overlay val="0"/>
        </c:title>
        <c:numFmt formatCode="General" sourceLinked="1"/>
        <c:majorTickMark val="out"/>
        <c:minorTickMark val="none"/>
        <c:tickLblPos val="nextTo"/>
        <c:crossAx val="-2142572504"/>
        <c:crosses val="autoZero"/>
        <c:auto val="1"/>
        <c:lblAlgn val="ctr"/>
        <c:lblOffset val="100"/>
        <c:noMultiLvlLbl val="0"/>
      </c:catAx>
      <c:valAx>
        <c:axId val="-2142572504"/>
        <c:scaling>
          <c:orientation val="minMax"/>
          <c:max val="700.0"/>
          <c:min val="450.0"/>
        </c:scaling>
        <c:delete val="0"/>
        <c:axPos val="l"/>
        <c:majorGridlines/>
        <c:title>
          <c:tx>
            <c:rich>
              <a:bodyPr rot="-5400000" vert="horz"/>
              <a:lstStyle/>
              <a:p>
                <a:pPr>
                  <a:defRPr/>
                </a:pPr>
                <a:r>
                  <a:rPr lang="de-DE" dirty="0" smtClean="0"/>
                  <a:t>Reaktionszeit</a:t>
                </a:r>
                <a:endParaRPr lang="de-DE" dirty="0"/>
              </a:p>
            </c:rich>
          </c:tx>
          <c:layout/>
          <c:overlay val="0"/>
        </c:title>
        <c:numFmt formatCode="General" sourceLinked="1"/>
        <c:majorTickMark val="none"/>
        <c:minorTickMark val="none"/>
        <c:tickLblPos val="none"/>
        <c:crossAx val="-2145342136"/>
        <c:crosses val="autoZero"/>
        <c:crossBetween val="between"/>
      </c:valAx>
    </c:plotArea>
    <c:legend>
      <c:legendPos val="r"/>
      <c:layout/>
      <c:overlay val="0"/>
    </c:legend>
    <c:plotVisOnly val="1"/>
    <c:dispBlanksAs val="gap"/>
    <c:showDLblsOverMax val="0"/>
  </c:chart>
  <c:txPr>
    <a:bodyPr/>
    <a:lstStyle/>
    <a:p>
      <a:pPr>
        <a:defRPr sz="18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Blatt1!$B$1</c:f>
              <c:strCache>
                <c:ptCount val="1"/>
                <c:pt idx="0">
                  <c:v>Enthalten</c:v>
                </c:pt>
              </c:strCache>
            </c:strRef>
          </c:tx>
          <c:cat>
            <c:numRef>
              <c:f>Blatt1!$A$2:$A$5</c:f>
              <c:numCache>
                <c:formatCode>General</c:formatCode>
                <c:ptCount val="4"/>
                <c:pt idx="0">
                  <c:v>1.0</c:v>
                </c:pt>
                <c:pt idx="1">
                  <c:v>2.0</c:v>
                </c:pt>
                <c:pt idx="2">
                  <c:v>3.0</c:v>
                </c:pt>
                <c:pt idx="3">
                  <c:v>4.0</c:v>
                </c:pt>
              </c:numCache>
            </c:numRef>
          </c:cat>
          <c:val>
            <c:numRef>
              <c:f>Blatt1!$B$2:$B$5</c:f>
              <c:numCache>
                <c:formatCode>General</c:formatCode>
                <c:ptCount val="4"/>
                <c:pt idx="0">
                  <c:v>500.0</c:v>
                </c:pt>
                <c:pt idx="1">
                  <c:v>550.0</c:v>
                </c:pt>
                <c:pt idx="2">
                  <c:v>600.0</c:v>
                </c:pt>
                <c:pt idx="3">
                  <c:v>650.0</c:v>
                </c:pt>
              </c:numCache>
            </c:numRef>
          </c:val>
          <c:smooth val="0"/>
        </c:ser>
        <c:ser>
          <c:idx val="1"/>
          <c:order val="1"/>
          <c:tx>
            <c:strRef>
              <c:f>Blatt1!$C$1</c:f>
              <c:strCache>
                <c:ptCount val="1"/>
                <c:pt idx="0">
                  <c:v>Nicht-Enthalten</c:v>
                </c:pt>
              </c:strCache>
            </c:strRef>
          </c:tx>
          <c:cat>
            <c:numRef>
              <c:f>Blatt1!$A$2:$A$5</c:f>
              <c:numCache>
                <c:formatCode>General</c:formatCode>
                <c:ptCount val="4"/>
                <c:pt idx="0">
                  <c:v>1.0</c:v>
                </c:pt>
                <c:pt idx="1">
                  <c:v>2.0</c:v>
                </c:pt>
                <c:pt idx="2">
                  <c:v>3.0</c:v>
                </c:pt>
                <c:pt idx="3">
                  <c:v>4.0</c:v>
                </c:pt>
              </c:numCache>
            </c:numRef>
          </c:cat>
          <c:val>
            <c:numRef>
              <c:f>Blatt1!$C$2:$C$5</c:f>
              <c:numCache>
                <c:formatCode>General</c:formatCode>
                <c:ptCount val="4"/>
                <c:pt idx="0">
                  <c:v>505.0</c:v>
                </c:pt>
                <c:pt idx="1">
                  <c:v>555.0</c:v>
                </c:pt>
                <c:pt idx="2">
                  <c:v>605.0</c:v>
                </c:pt>
                <c:pt idx="3">
                  <c:v>655.0</c:v>
                </c:pt>
              </c:numCache>
            </c:numRef>
          </c:val>
          <c:smooth val="0"/>
        </c:ser>
        <c:dLbls>
          <c:showLegendKey val="0"/>
          <c:showVal val="0"/>
          <c:showCatName val="0"/>
          <c:showSerName val="0"/>
          <c:showPercent val="0"/>
          <c:showBubbleSize val="0"/>
        </c:dLbls>
        <c:marker val="1"/>
        <c:smooth val="0"/>
        <c:axId val="2058321624"/>
        <c:axId val="2057733256"/>
      </c:lineChart>
      <c:catAx>
        <c:axId val="2058321624"/>
        <c:scaling>
          <c:orientation val="minMax"/>
        </c:scaling>
        <c:delete val="0"/>
        <c:axPos val="b"/>
        <c:title>
          <c:tx>
            <c:rich>
              <a:bodyPr/>
              <a:lstStyle/>
              <a:p>
                <a:pPr>
                  <a:defRPr/>
                </a:pPr>
                <a:r>
                  <a:rPr lang="de-DE" dirty="0" smtClean="0"/>
                  <a:t>Größe</a:t>
                </a:r>
                <a:r>
                  <a:rPr lang="de-DE" baseline="0" dirty="0" smtClean="0"/>
                  <a:t> des </a:t>
                </a:r>
                <a:r>
                  <a:rPr lang="de-DE" baseline="0" dirty="0" err="1" smtClean="0"/>
                  <a:t>Itemsets</a:t>
                </a:r>
                <a:endParaRPr lang="de-DE" dirty="0"/>
              </a:p>
            </c:rich>
          </c:tx>
          <c:layout/>
          <c:overlay val="0"/>
        </c:title>
        <c:numFmt formatCode="General" sourceLinked="1"/>
        <c:majorTickMark val="out"/>
        <c:minorTickMark val="none"/>
        <c:tickLblPos val="nextTo"/>
        <c:crossAx val="2057733256"/>
        <c:crosses val="autoZero"/>
        <c:auto val="1"/>
        <c:lblAlgn val="ctr"/>
        <c:lblOffset val="100"/>
        <c:noMultiLvlLbl val="0"/>
      </c:catAx>
      <c:valAx>
        <c:axId val="2057733256"/>
        <c:scaling>
          <c:orientation val="minMax"/>
          <c:max val="700.0"/>
          <c:min val="450.0"/>
        </c:scaling>
        <c:delete val="0"/>
        <c:axPos val="l"/>
        <c:majorGridlines/>
        <c:title>
          <c:tx>
            <c:rich>
              <a:bodyPr rot="-5400000" vert="horz"/>
              <a:lstStyle/>
              <a:p>
                <a:pPr>
                  <a:defRPr/>
                </a:pPr>
                <a:r>
                  <a:rPr lang="de-DE" dirty="0" smtClean="0"/>
                  <a:t>Reaktionszeit</a:t>
                </a:r>
                <a:endParaRPr lang="de-DE" dirty="0"/>
              </a:p>
            </c:rich>
          </c:tx>
          <c:layout/>
          <c:overlay val="0"/>
        </c:title>
        <c:numFmt formatCode="General" sourceLinked="1"/>
        <c:majorTickMark val="none"/>
        <c:minorTickMark val="none"/>
        <c:tickLblPos val="none"/>
        <c:crossAx val="2058321624"/>
        <c:crosses val="autoZero"/>
        <c:crossBetween val="between"/>
      </c:valAx>
    </c:plotArea>
    <c:legend>
      <c:legendPos val="r"/>
      <c:layout/>
      <c:overlay val="0"/>
    </c:legend>
    <c:plotVisOnly val="1"/>
    <c:dispBlanksAs val="gap"/>
    <c:showDLblsOverMax val="0"/>
  </c:chart>
  <c:txPr>
    <a:bodyPr/>
    <a:lstStyle/>
    <a:p>
      <a:pPr>
        <a:defRPr sz="1800"/>
      </a:pPr>
      <a:endParaRPr lang="de-D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C596-D01F-F44D-B4A3-021BEB92992A}" type="doc">
      <dgm:prSet loTypeId="urn:microsoft.com/office/officeart/2005/8/layout/cycle6" loCatId="" qsTypeId="urn:microsoft.com/office/officeart/2005/8/quickstyle/simple1" qsCatId="simple" csTypeId="urn:microsoft.com/office/officeart/2005/8/colors/accent0_3" csCatId="mainScheme" phldr="1"/>
      <dgm:spPr/>
      <dgm:t>
        <a:bodyPr/>
        <a:lstStyle/>
        <a:p>
          <a:endParaRPr lang="de-DE"/>
        </a:p>
      </dgm:t>
    </dgm:pt>
    <dgm:pt modelId="{EAD7E697-2A7A-F64A-9170-E623108675AB}">
      <dgm:prSet phldrT="[Text]" custT="1"/>
      <dgm:spPr/>
      <dgm:t>
        <a:bodyPr/>
        <a:lstStyle/>
        <a:p>
          <a:r>
            <a:rPr lang="de-DE" sz="1600" dirty="0" smtClean="0"/>
            <a:t>Gestalt-psychologie</a:t>
          </a:r>
          <a:endParaRPr lang="de-DE" sz="1600" dirty="0"/>
        </a:p>
      </dgm:t>
    </dgm:pt>
    <dgm:pt modelId="{C018541C-CAC2-2C46-8856-AE6D27F1354E}" type="parTrans" cxnId="{AF007E0F-21E6-B84A-B4A6-27788683313C}">
      <dgm:prSet/>
      <dgm:spPr/>
      <dgm:t>
        <a:bodyPr/>
        <a:lstStyle/>
        <a:p>
          <a:endParaRPr lang="de-DE"/>
        </a:p>
      </dgm:t>
    </dgm:pt>
    <dgm:pt modelId="{9FFF5FC9-49E8-1549-94FA-7244976B46DB}" type="sibTrans" cxnId="{AF007E0F-21E6-B84A-B4A6-27788683313C}">
      <dgm:prSet/>
      <dgm:spPr/>
      <dgm:t>
        <a:bodyPr/>
        <a:lstStyle/>
        <a:p>
          <a:endParaRPr lang="de-DE" sz="1600"/>
        </a:p>
      </dgm:t>
    </dgm:pt>
    <dgm:pt modelId="{44896C16-820E-F648-859D-5F67FF7C7065}">
      <dgm:prSet phldrT="[Text]" custT="1"/>
      <dgm:spPr/>
      <dgm:t>
        <a:bodyPr/>
        <a:lstStyle/>
        <a:p>
          <a:r>
            <a:rPr lang="de-DE" sz="1600" dirty="0" smtClean="0"/>
            <a:t>Behaviorismus</a:t>
          </a:r>
          <a:endParaRPr lang="de-DE" sz="1600" dirty="0"/>
        </a:p>
      </dgm:t>
    </dgm:pt>
    <dgm:pt modelId="{7C081926-72A3-6543-B4E2-D7C3AB78F738}" type="parTrans" cxnId="{1680B973-917D-BA45-ABD1-626160ADC917}">
      <dgm:prSet/>
      <dgm:spPr/>
      <dgm:t>
        <a:bodyPr/>
        <a:lstStyle/>
        <a:p>
          <a:endParaRPr lang="de-DE"/>
        </a:p>
      </dgm:t>
    </dgm:pt>
    <dgm:pt modelId="{A7F477B7-00B8-DF40-A298-88157D571C3A}" type="sibTrans" cxnId="{1680B973-917D-BA45-ABD1-626160ADC917}">
      <dgm:prSet/>
      <dgm:spPr/>
      <dgm:t>
        <a:bodyPr/>
        <a:lstStyle/>
        <a:p>
          <a:endParaRPr lang="de-DE" sz="1600"/>
        </a:p>
      </dgm:t>
    </dgm:pt>
    <dgm:pt modelId="{B71CC31C-4DA5-C54D-8F1E-552229321FCC}">
      <dgm:prSet phldrT="[Text]" custT="1"/>
      <dgm:spPr/>
      <dgm:t>
        <a:bodyPr/>
        <a:lstStyle/>
        <a:p>
          <a:r>
            <a:rPr lang="de-DE" sz="1600" dirty="0" smtClean="0"/>
            <a:t>Kognitions-psychologie</a:t>
          </a:r>
          <a:endParaRPr lang="de-DE" sz="1600" dirty="0"/>
        </a:p>
      </dgm:t>
    </dgm:pt>
    <dgm:pt modelId="{BE9AEEF9-F1FD-CF42-BDBC-A90A81055B11}" type="parTrans" cxnId="{87270506-4318-7F4E-BFAB-0E17BE01A113}">
      <dgm:prSet/>
      <dgm:spPr/>
      <dgm:t>
        <a:bodyPr/>
        <a:lstStyle/>
        <a:p>
          <a:endParaRPr lang="de-DE"/>
        </a:p>
      </dgm:t>
    </dgm:pt>
    <dgm:pt modelId="{0165D070-5610-5043-8512-E2050D8D2A2A}" type="sibTrans" cxnId="{87270506-4318-7F4E-BFAB-0E17BE01A113}">
      <dgm:prSet/>
      <dgm:spPr/>
      <dgm:t>
        <a:bodyPr/>
        <a:lstStyle/>
        <a:p>
          <a:endParaRPr lang="de-DE" sz="1600"/>
        </a:p>
      </dgm:t>
    </dgm:pt>
    <dgm:pt modelId="{55BDC58B-667F-1846-8572-A656C9DA1CF2}">
      <dgm:prSet custT="1"/>
      <dgm:spPr/>
      <dgm:t>
        <a:bodyPr/>
        <a:lstStyle/>
        <a:p>
          <a:r>
            <a:rPr lang="de-DE" sz="1600" dirty="0" smtClean="0"/>
            <a:t>kognitive Neurowissen-</a:t>
          </a:r>
          <a:r>
            <a:rPr lang="de-DE" sz="1600" dirty="0" err="1" smtClean="0"/>
            <a:t>schaften</a:t>
          </a:r>
          <a:endParaRPr lang="de-DE" sz="1600" dirty="0"/>
        </a:p>
      </dgm:t>
    </dgm:pt>
    <dgm:pt modelId="{B12934D9-12CB-B94D-8581-39D56FB25D0D}" type="parTrans" cxnId="{6A2CFBC8-1C65-5844-882B-33F946DCD34F}">
      <dgm:prSet/>
      <dgm:spPr/>
      <dgm:t>
        <a:bodyPr/>
        <a:lstStyle/>
        <a:p>
          <a:endParaRPr lang="de-DE"/>
        </a:p>
      </dgm:t>
    </dgm:pt>
    <dgm:pt modelId="{84992F31-FD54-9643-9414-3E1A2C580A55}" type="sibTrans" cxnId="{6A2CFBC8-1C65-5844-882B-33F946DCD34F}">
      <dgm:prSet/>
      <dgm:spPr/>
      <dgm:t>
        <a:bodyPr/>
        <a:lstStyle/>
        <a:p>
          <a:endParaRPr lang="de-DE" sz="1600"/>
        </a:p>
      </dgm:t>
    </dgm:pt>
    <dgm:pt modelId="{69E09928-22D5-2849-A860-043CD8253A72}">
      <dgm:prSet custT="1"/>
      <dgm:spPr/>
      <dgm:t>
        <a:bodyPr/>
        <a:lstStyle/>
        <a:p>
          <a:r>
            <a:rPr lang="de-DE" sz="1600" dirty="0" smtClean="0"/>
            <a:t>Psychophysik</a:t>
          </a:r>
          <a:endParaRPr lang="de-DE" sz="1600" dirty="0"/>
        </a:p>
      </dgm:t>
    </dgm:pt>
    <dgm:pt modelId="{F847FE7A-C239-BA44-8B51-B89BA542D954}" type="parTrans" cxnId="{A5EE07C1-49C8-F842-820A-B29ED9D955AD}">
      <dgm:prSet/>
      <dgm:spPr/>
      <dgm:t>
        <a:bodyPr/>
        <a:lstStyle/>
        <a:p>
          <a:endParaRPr lang="de-DE"/>
        </a:p>
      </dgm:t>
    </dgm:pt>
    <dgm:pt modelId="{DB2785A8-B334-9845-ADE2-B6035B4C3727}" type="sibTrans" cxnId="{A5EE07C1-49C8-F842-820A-B29ED9D955AD}">
      <dgm:prSet/>
      <dgm:spPr/>
      <dgm:t>
        <a:bodyPr/>
        <a:lstStyle/>
        <a:p>
          <a:endParaRPr lang="de-DE" sz="1600"/>
        </a:p>
      </dgm:t>
    </dgm:pt>
    <dgm:pt modelId="{B49FAE1B-42AB-A34C-82C3-76BF95DFF7B4}">
      <dgm:prSet phldrT="[Text]" custT="1"/>
      <dgm:spPr/>
      <dgm:t>
        <a:bodyPr/>
        <a:lstStyle/>
        <a:p>
          <a:r>
            <a:rPr lang="de-DE" sz="1600" dirty="0" smtClean="0"/>
            <a:t>psycho-dynamische Theorien</a:t>
          </a:r>
          <a:endParaRPr lang="de-DE" sz="1600" dirty="0"/>
        </a:p>
      </dgm:t>
    </dgm:pt>
    <dgm:pt modelId="{B17F784E-97F0-3944-94BE-8BC7FFE09248}" type="sibTrans" cxnId="{16C4664B-54C0-744F-9571-C5510E17D389}">
      <dgm:prSet/>
      <dgm:spPr/>
      <dgm:t>
        <a:bodyPr/>
        <a:lstStyle/>
        <a:p>
          <a:endParaRPr lang="de-DE" sz="1600"/>
        </a:p>
      </dgm:t>
    </dgm:pt>
    <dgm:pt modelId="{4CFD189F-4B45-4C41-9F75-3E916750EB88}" type="parTrans" cxnId="{16C4664B-54C0-744F-9571-C5510E17D389}">
      <dgm:prSet/>
      <dgm:spPr/>
      <dgm:t>
        <a:bodyPr/>
        <a:lstStyle/>
        <a:p>
          <a:endParaRPr lang="de-DE"/>
        </a:p>
      </dgm:t>
    </dgm:pt>
    <dgm:pt modelId="{39F55E21-38D5-D541-B519-92ED7D5082F0}" type="pres">
      <dgm:prSet presAssocID="{12FEC596-D01F-F44D-B4A3-021BEB92992A}" presName="cycle" presStyleCnt="0">
        <dgm:presLayoutVars>
          <dgm:dir/>
          <dgm:resizeHandles val="exact"/>
        </dgm:presLayoutVars>
      </dgm:prSet>
      <dgm:spPr/>
      <dgm:t>
        <a:bodyPr/>
        <a:lstStyle/>
        <a:p>
          <a:endParaRPr lang="de-DE"/>
        </a:p>
      </dgm:t>
    </dgm:pt>
    <dgm:pt modelId="{CF0A4E7B-2674-4E4C-B1AA-5667D381A506}" type="pres">
      <dgm:prSet presAssocID="{EAD7E697-2A7A-F64A-9170-E623108675AB}" presName="node" presStyleLbl="node1" presStyleIdx="0" presStyleCnt="6">
        <dgm:presLayoutVars>
          <dgm:bulletEnabled val="1"/>
        </dgm:presLayoutVars>
      </dgm:prSet>
      <dgm:spPr/>
      <dgm:t>
        <a:bodyPr/>
        <a:lstStyle/>
        <a:p>
          <a:endParaRPr lang="de-DE"/>
        </a:p>
      </dgm:t>
    </dgm:pt>
    <dgm:pt modelId="{48D5AD13-C09A-3245-AC25-2040E472B063}" type="pres">
      <dgm:prSet presAssocID="{EAD7E697-2A7A-F64A-9170-E623108675AB}" presName="spNode" presStyleCnt="0"/>
      <dgm:spPr/>
    </dgm:pt>
    <dgm:pt modelId="{1C9D27C1-8350-6A46-932E-878E31EBD7F8}" type="pres">
      <dgm:prSet presAssocID="{9FFF5FC9-49E8-1549-94FA-7244976B46DB}" presName="sibTrans" presStyleLbl="sibTrans1D1" presStyleIdx="0" presStyleCnt="6"/>
      <dgm:spPr/>
      <dgm:t>
        <a:bodyPr/>
        <a:lstStyle/>
        <a:p>
          <a:endParaRPr lang="de-DE"/>
        </a:p>
      </dgm:t>
    </dgm:pt>
    <dgm:pt modelId="{0D1F97AB-F926-4341-8C04-A48C5DF53005}" type="pres">
      <dgm:prSet presAssocID="{44896C16-820E-F648-859D-5F67FF7C7065}" presName="node" presStyleLbl="node1" presStyleIdx="1" presStyleCnt="6" custScaleX="108872">
        <dgm:presLayoutVars>
          <dgm:bulletEnabled val="1"/>
        </dgm:presLayoutVars>
      </dgm:prSet>
      <dgm:spPr/>
      <dgm:t>
        <a:bodyPr/>
        <a:lstStyle/>
        <a:p>
          <a:endParaRPr lang="de-DE"/>
        </a:p>
      </dgm:t>
    </dgm:pt>
    <dgm:pt modelId="{4D5E2DB2-C869-4447-8645-6C2FCCDEE3CF}" type="pres">
      <dgm:prSet presAssocID="{44896C16-820E-F648-859D-5F67FF7C7065}" presName="spNode" presStyleCnt="0"/>
      <dgm:spPr/>
    </dgm:pt>
    <dgm:pt modelId="{BF23CFBF-C39C-C94E-954B-19E4F82E8F77}" type="pres">
      <dgm:prSet presAssocID="{A7F477B7-00B8-DF40-A298-88157D571C3A}" presName="sibTrans" presStyleLbl="sibTrans1D1" presStyleIdx="1" presStyleCnt="6"/>
      <dgm:spPr/>
      <dgm:t>
        <a:bodyPr/>
        <a:lstStyle/>
        <a:p>
          <a:endParaRPr lang="de-DE"/>
        </a:p>
      </dgm:t>
    </dgm:pt>
    <dgm:pt modelId="{5B001E4C-C384-4E43-BBC6-D635B7CD2B17}" type="pres">
      <dgm:prSet presAssocID="{B71CC31C-4DA5-C54D-8F1E-552229321FCC}" presName="node" presStyleLbl="node1" presStyleIdx="2" presStyleCnt="6">
        <dgm:presLayoutVars>
          <dgm:bulletEnabled val="1"/>
        </dgm:presLayoutVars>
      </dgm:prSet>
      <dgm:spPr/>
      <dgm:t>
        <a:bodyPr/>
        <a:lstStyle/>
        <a:p>
          <a:endParaRPr lang="de-DE"/>
        </a:p>
      </dgm:t>
    </dgm:pt>
    <dgm:pt modelId="{B5DA0FEA-8D4A-9549-B9B4-8633F946AE67}" type="pres">
      <dgm:prSet presAssocID="{B71CC31C-4DA5-C54D-8F1E-552229321FCC}" presName="spNode" presStyleCnt="0"/>
      <dgm:spPr/>
    </dgm:pt>
    <dgm:pt modelId="{964F1771-A589-5A4A-9C33-165FF56487B1}" type="pres">
      <dgm:prSet presAssocID="{0165D070-5610-5043-8512-E2050D8D2A2A}" presName="sibTrans" presStyleLbl="sibTrans1D1" presStyleIdx="2" presStyleCnt="6"/>
      <dgm:spPr/>
      <dgm:t>
        <a:bodyPr/>
        <a:lstStyle/>
        <a:p>
          <a:endParaRPr lang="de-DE"/>
        </a:p>
      </dgm:t>
    </dgm:pt>
    <dgm:pt modelId="{CB9ED07D-772A-0D4C-AC5B-B48DB3374675}" type="pres">
      <dgm:prSet presAssocID="{B49FAE1B-42AB-A34C-82C3-76BF95DFF7B4}" presName="node" presStyleLbl="node1" presStyleIdx="3" presStyleCnt="6">
        <dgm:presLayoutVars>
          <dgm:bulletEnabled val="1"/>
        </dgm:presLayoutVars>
      </dgm:prSet>
      <dgm:spPr/>
      <dgm:t>
        <a:bodyPr/>
        <a:lstStyle/>
        <a:p>
          <a:endParaRPr lang="de-DE"/>
        </a:p>
      </dgm:t>
    </dgm:pt>
    <dgm:pt modelId="{ADEB207E-B122-224E-8155-81D4BC7021C5}" type="pres">
      <dgm:prSet presAssocID="{B49FAE1B-42AB-A34C-82C3-76BF95DFF7B4}" presName="spNode" presStyleCnt="0"/>
      <dgm:spPr/>
    </dgm:pt>
    <dgm:pt modelId="{9569881F-E98C-684B-AB80-13044A8C5065}" type="pres">
      <dgm:prSet presAssocID="{B17F784E-97F0-3944-94BE-8BC7FFE09248}" presName="sibTrans" presStyleLbl="sibTrans1D1" presStyleIdx="3" presStyleCnt="6"/>
      <dgm:spPr/>
      <dgm:t>
        <a:bodyPr/>
        <a:lstStyle/>
        <a:p>
          <a:endParaRPr lang="de-DE"/>
        </a:p>
      </dgm:t>
    </dgm:pt>
    <dgm:pt modelId="{3022A40D-95E3-CC45-9282-6B9614F282E7}" type="pres">
      <dgm:prSet presAssocID="{55BDC58B-667F-1846-8572-A656C9DA1CF2}" presName="node" presStyleLbl="node1" presStyleIdx="4" presStyleCnt="6" custScaleX="116961" custScaleY="147764">
        <dgm:presLayoutVars>
          <dgm:bulletEnabled val="1"/>
        </dgm:presLayoutVars>
      </dgm:prSet>
      <dgm:spPr/>
      <dgm:t>
        <a:bodyPr/>
        <a:lstStyle/>
        <a:p>
          <a:endParaRPr lang="de-DE"/>
        </a:p>
      </dgm:t>
    </dgm:pt>
    <dgm:pt modelId="{37093525-0CEA-A14C-8777-FF50F4D02D3C}" type="pres">
      <dgm:prSet presAssocID="{55BDC58B-667F-1846-8572-A656C9DA1CF2}" presName="spNode" presStyleCnt="0"/>
      <dgm:spPr/>
    </dgm:pt>
    <dgm:pt modelId="{01DBB8AA-EA46-8242-AB3A-5D65208EF059}" type="pres">
      <dgm:prSet presAssocID="{84992F31-FD54-9643-9414-3E1A2C580A55}" presName="sibTrans" presStyleLbl="sibTrans1D1" presStyleIdx="4" presStyleCnt="6"/>
      <dgm:spPr/>
      <dgm:t>
        <a:bodyPr/>
        <a:lstStyle/>
        <a:p>
          <a:endParaRPr lang="de-DE"/>
        </a:p>
      </dgm:t>
    </dgm:pt>
    <dgm:pt modelId="{146BC5EB-8384-304A-B4C5-5C5288E0A25D}" type="pres">
      <dgm:prSet presAssocID="{69E09928-22D5-2849-A860-043CD8253A72}" presName="node" presStyleLbl="node1" presStyleIdx="5" presStyleCnt="6">
        <dgm:presLayoutVars>
          <dgm:bulletEnabled val="1"/>
        </dgm:presLayoutVars>
      </dgm:prSet>
      <dgm:spPr/>
      <dgm:t>
        <a:bodyPr/>
        <a:lstStyle/>
        <a:p>
          <a:endParaRPr lang="de-DE"/>
        </a:p>
      </dgm:t>
    </dgm:pt>
    <dgm:pt modelId="{B8C790E3-F055-B342-9CF1-CAB17383EB65}" type="pres">
      <dgm:prSet presAssocID="{69E09928-22D5-2849-A860-043CD8253A72}" presName="spNode" presStyleCnt="0"/>
      <dgm:spPr/>
    </dgm:pt>
    <dgm:pt modelId="{9C672692-B35C-4D44-8B0B-AF2B623BB312}" type="pres">
      <dgm:prSet presAssocID="{DB2785A8-B334-9845-ADE2-B6035B4C3727}" presName="sibTrans" presStyleLbl="sibTrans1D1" presStyleIdx="5" presStyleCnt="6"/>
      <dgm:spPr/>
      <dgm:t>
        <a:bodyPr/>
        <a:lstStyle/>
        <a:p>
          <a:endParaRPr lang="de-DE"/>
        </a:p>
      </dgm:t>
    </dgm:pt>
  </dgm:ptLst>
  <dgm:cxnLst>
    <dgm:cxn modelId="{87270506-4318-7F4E-BFAB-0E17BE01A113}" srcId="{12FEC596-D01F-F44D-B4A3-021BEB92992A}" destId="{B71CC31C-4DA5-C54D-8F1E-552229321FCC}" srcOrd="2" destOrd="0" parTransId="{BE9AEEF9-F1FD-CF42-BDBC-A90A81055B11}" sibTransId="{0165D070-5610-5043-8512-E2050D8D2A2A}"/>
    <dgm:cxn modelId="{1680B973-917D-BA45-ABD1-626160ADC917}" srcId="{12FEC596-D01F-F44D-B4A3-021BEB92992A}" destId="{44896C16-820E-F648-859D-5F67FF7C7065}" srcOrd="1" destOrd="0" parTransId="{7C081926-72A3-6543-B4E2-D7C3AB78F738}" sibTransId="{A7F477B7-00B8-DF40-A298-88157D571C3A}"/>
    <dgm:cxn modelId="{16C4664B-54C0-744F-9571-C5510E17D389}" srcId="{12FEC596-D01F-F44D-B4A3-021BEB92992A}" destId="{B49FAE1B-42AB-A34C-82C3-76BF95DFF7B4}" srcOrd="3" destOrd="0" parTransId="{4CFD189F-4B45-4C41-9F75-3E916750EB88}" sibTransId="{B17F784E-97F0-3944-94BE-8BC7FFE09248}"/>
    <dgm:cxn modelId="{AAB35671-73F3-154B-86DC-F814D6E95B2F}" type="presOf" srcId="{9FFF5FC9-49E8-1549-94FA-7244976B46DB}" destId="{1C9D27C1-8350-6A46-932E-878E31EBD7F8}" srcOrd="0" destOrd="0" presId="urn:microsoft.com/office/officeart/2005/8/layout/cycle6"/>
    <dgm:cxn modelId="{1C2972FA-B6DB-174A-9713-03B9241F2582}" type="presOf" srcId="{55BDC58B-667F-1846-8572-A656C9DA1CF2}" destId="{3022A40D-95E3-CC45-9282-6B9614F282E7}" srcOrd="0" destOrd="0" presId="urn:microsoft.com/office/officeart/2005/8/layout/cycle6"/>
    <dgm:cxn modelId="{B06ED1E4-2908-634A-BFBF-D4BCDC8B04F3}" type="presOf" srcId="{69E09928-22D5-2849-A860-043CD8253A72}" destId="{146BC5EB-8384-304A-B4C5-5C5288E0A25D}" srcOrd="0" destOrd="0" presId="urn:microsoft.com/office/officeart/2005/8/layout/cycle6"/>
    <dgm:cxn modelId="{6A2CFBC8-1C65-5844-882B-33F946DCD34F}" srcId="{12FEC596-D01F-F44D-B4A3-021BEB92992A}" destId="{55BDC58B-667F-1846-8572-A656C9DA1CF2}" srcOrd="4" destOrd="0" parTransId="{B12934D9-12CB-B94D-8581-39D56FB25D0D}" sibTransId="{84992F31-FD54-9643-9414-3E1A2C580A55}"/>
    <dgm:cxn modelId="{A09D8D72-E2D1-0A47-A922-2921ED401E93}" type="presOf" srcId="{44896C16-820E-F648-859D-5F67FF7C7065}" destId="{0D1F97AB-F926-4341-8C04-A48C5DF53005}" srcOrd="0" destOrd="0" presId="urn:microsoft.com/office/officeart/2005/8/layout/cycle6"/>
    <dgm:cxn modelId="{40543B7F-ADC6-8646-8AE6-C3393A261F1E}" type="presOf" srcId="{EAD7E697-2A7A-F64A-9170-E623108675AB}" destId="{CF0A4E7B-2674-4E4C-B1AA-5667D381A506}" srcOrd="0" destOrd="0" presId="urn:microsoft.com/office/officeart/2005/8/layout/cycle6"/>
    <dgm:cxn modelId="{42290ABC-B46F-2445-B13B-C2441C1965A2}" type="presOf" srcId="{84992F31-FD54-9643-9414-3E1A2C580A55}" destId="{01DBB8AA-EA46-8242-AB3A-5D65208EF059}" srcOrd="0" destOrd="0" presId="urn:microsoft.com/office/officeart/2005/8/layout/cycle6"/>
    <dgm:cxn modelId="{AF007E0F-21E6-B84A-B4A6-27788683313C}" srcId="{12FEC596-D01F-F44D-B4A3-021BEB92992A}" destId="{EAD7E697-2A7A-F64A-9170-E623108675AB}" srcOrd="0" destOrd="0" parTransId="{C018541C-CAC2-2C46-8856-AE6D27F1354E}" sibTransId="{9FFF5FC9-49E8-1549-94FA-7244976B46DB}"/>
    <dgm:cxn modelId="{7E9DB371-6F40-7C46-8D25-2DD659711928}" type="presOf" srcId="{DB2785A8-B334-9845-ADE2-B6035B4C3727}" destId="{9C672692-B35C-4D44-8B0B-AF2B623BB312}" srcOrd="0" destOrd="0" presId="urn:microsoft.com/office/officeart/2005/8/layout/cycle6"/>
    <dgm:cxn modelId="{6374B74F-1EA9-4C46-81E1-1DABA4C88B98}" type="presOf" srcId="{B17F784E-97F0-3944-94BE-8BC7FFE09248}" destId="{9569881F-E98C-684B-AB80-13044A8C5065}" srcOrd="0" destOrd="0" presId="urn:microsoft.com/office/officeart/2005/8/layout/cycle6"/>
    <dgm:cxn modelId="{348DC239-39FA-B54B-8B38-D58ADEC53A5B}" type="presOf" srcId="{0165D070-5610-5043-8512-E2050D8D2A2A}" destId="{964F1771-A589-5A4A-9C33-165FF56487B1}" srcOrd="0" destOrd="0" presId="urn:microsoft.com/office/officeart/2005/8/layout/cycle6"/>
    <dgm:cxn modelId="{A5EE07C1-49C8-F842-820A-B29ED9D955AD}" srcId="{12FEC596-D01F-F44D-B4A3-021BEB92992A}" destId="{69E09928-22D5-2849-A860-043CD8253A72}" srcOrd="5" destOrd="0" parTransId="{F847FE7A-C239-BA44-8B51-B89BA542D954}" sibTransId="{DB2785A8-B334-9845-ADE2-B6035B4C3727}"/>
    <dgm:cxn modelId="{AC458277-66CF-1A4A-98B8-CFF785709250}" type="presOf" srcId="{12FEC596-D01F-F44D-B4A3-021BEB92992A}" destId="{39F55E21-38D5-D541-B519-92ED7D5082F0}" srcOrd="0" destOrd="0" presId="urn:microsoft.com/office/officeart/2005/8/layout/cycle6"/>
    <dgm:cxn modelId="{AE4998B7-31CF-DC47-A164-0D043022BD76}" type="presOf" srcId="{B71CC31C-4DA5-C54D-8F1E-552229321FCC}" destId="{5B001E4C-C384-4E43-BBC6-D635B7CD2B17}" srcOrd="0" destOrd="0" presId="urn:microsoft.com/office/officeart/2005/8/layout/cycle6"/>
    <dgm:cxn modelId="{8E43E36E-4FF7-B34B-AB2D-3A80C25848D2}" type="presOf" srcId="{B49FAE1B-42AB-A34C-82C3-76BF95DFF7B4}" destId="{CB9ED07D-772A-0D4C-AC5B-B48DB3374675}" srcOrd="0" destOrd="0" presId="urn:microsoft.com/office/officeart/2005/8/layout/cycle6"/>
    <dgm:cxn modelId="{58B165F2-719A-6643-8F6C-0AC53973015F}" type="presOf" srcId="{A7F477B7-00B8-DF40-A298-88157D571C3A}" destId="{BF23CFBF-C39C-C94E-954B-19E4F82E8F77}" srcOrd="0" destOrd="0" presId="urn:microsoft.com/office/officeart/2005/8/layout/cycle6"/>
    <dgm:cxn modelId="{50EE8E40-4E87-A042-84F0-01E91EAB6766}" type="presParOf" srcId="{39F55E21-38D5-D541-B519-92ED7D5082F0}" destId="{CF0A4E7B-2674-4E4C-B1AA-5667D381A506}" srcOrd="0" destOrd="0" presId="urn:microsoft.com/office/officeart/2005/8/layout/cycle6"/>
    <dgm:cxn modelId="{D527A0BF-4C77-4F47-98DF-64A0B8E38E19}" type="presParOf" srcId="{39F55E21-38D5-D541-B519-92ED7D5082F0}" destId="{48D5AD13-C09A-3245-AC25-2040E472B063}" srcOrd="1" destOrd="0" presId="urn:microsoft.com/office/officeart/2005/8/layout/cycle6"/>
    <dgm:cxn modelId="{C8709CF6-8DD7-A94D-A4C9-B4054A5A79E6}" type="presParOf" srcId="{39F55E21-38D5-D541-B519-92ED7D5082F0}" destId="{1C9D27C1-8350-6A46-932E-878E31EBD7F8}" srcOrd="2" destOrd="0" presId="urn:microsoft.com/office/officeart/2005/8/layout/cycle6"/>
    <dgm:cxn modelId="{E5E1A5EC-AEE9-DB4C-851C-CE249948F93B}" type="presParOf" srcId="{39F55E21-38D5-D541-B519-92ED7D5082F0}" destId="{0D1F97AB-F926-4341-8C04-A48C5DF53005}" srcOrd="3" destOrd="0" presId="urn:microsoft.com/office/officeart/2005/8/layout/cycle6"/>
    <dgm:cxn modelId="{5C45E5E7-4A2D-1144-A966-0E7C5D8FFE9C}" type="presParOf" srcId="{39F55E21-38D5-D541-B519-92ED7D5082F0}" destId="{4D5E2DB2-C869-4447-8645-6C2FCCDEE3CF}" srcOrd="4" destOrd="0" presId="urn:microsoft.com/office/officeart/2005/8/layout/cycle6"/>
    <dgm:cxn modelId="{748CEC9C-8806-DE4C-A0BD-67372F9D178E}" type="presParOf" srcId="{39F55E21-38D5-D541-B519-92ED7D5082F0}" destId="{BF23CFBF-C39C-C94E-954B-19E4F82E8F77}" srcOrd="5" destOrd="0" presId="urn:microsoft.com/office/officeart/2005/8/layout/cycle6"/>
    <dgm:cxn modelId="{CC6C8926-2B4A-8A4C-B657-BE6913298250}" type="presParOf" srcId="{39F55E21-38D5-D541-B519-92ED7D5082F0}" destId="{5B001E4C-C384-4E43-BBC6-D635B7CD2B17}" srcOrd="6" destOrd="0" presId="urn:microsoft.com/office/officeart/2005/8/layout/cycle6"/>
    <dgm:cxn modelId="{85A78338-DFA4-3246-AC90-19612242424F}" type="presParOf" srcId="{39F55E21-38D5-D541-B519-92ED7D5082F0}" destId="{B5DA0FEA-8D4A-9549-B9B4-8633F946AE67}" srcOrd="7" destOrd="0" presId="urn:microsoft.com/office/officeart/2005/8/layout/cycle6"/>
    <dgm:cxn modelId="{4FA260BF-F586-2146-B486-37BC3C471597}" type="presParOf" srcId="{39F55E21-38D5-D541-B519-92ED7D5082F0}" destId="{964F1771-A589-5A4A-9C33-165FF56487B1}" srcOrd="8" destOrd="0" presId="urn:microsoft.com/office/officeart/2005/8/layout/cycle6"/>
    <dgm:cxn modelId="{B4E85190-894C-E745-9756-4FCA504FB64A}" type="presParOf" srcId="{39F55E21-38D5-D541-B519-92ED7D5082F0}" destId="{CB9ED07D-772A-0D4C-AC5B-B48DB3374675}" srcOrd="9" destOrd="0" presId="urn:microsoft.com/office/officeart/2005/8/layout/cycle6"/>
    <dgm:cxn modelId="{60FF9A6A-6432-8743-9D89-B6845D7E6809}" type="presParOf" srcId="{39F55E21-38D5-D541-B519-92ED7D5082F0}" destId="{ADEB207E-B122-224E-8155-81D4BC7021C5}" srcOrd="10" destOrd="0" presId="urn:microsoft.com/office/officeart/2005/8/layout/cycle6"/>
    <dgm:cxn modelId="{D3BC9309-C809-DA45-BC14-E07DCA9235F7}" type="presParOf" srcId="{39F55E21-38D5-D541-B519-92ED7D5082F0}" destId="{9569881F-E98C-684B-AB80-13044A8C5065}" srcOrd="11" destOrd="0" presId="urn:microsoft.com/office/officeart/2005/8/layout/cycle6"/>
    <dgm:cxn modelId="{F7DEDBC2-FD23-3346-996D-0318A67FAB2D}" type="presParOf" srcId="{39F55E21-38D5-D541-B519-92ED7D5082F0}" destId="{3022A40D-95E3-CC45-9282-6B9614F282E7}" srcOrd="12" destOrd="0" presId="urn:microsoft.com/office/officeart/2005/8/layout/cycle6"/>
    <dgm:cxn modelId="{8C8E1D33-C679-2D49-8F58-FFED1216CCFC}" type="presParOf" srcId="{39F55E21-38D5-D541-B519-92ED7D5082F0}" destId="{37093525-0CEA-A14C-8777-FF50F4D02D3C}" srcOrd="13" destOrd="0" presId="urn:microsoft.com/office/officeart/2005/8/layout/cycle6"/>
    <dgm:cxn modelId="{9F3A1824-311F-3842-9AD1-28F2944A6E44}" type="presParOf" srcId="{39F55E21-38D5-D541-B519-92ED7D5082F0}" destId="{01DBB8AA-EA46-8242-AB3A-5D65208EF059}" srcOrd="14" destOrd="0" presId="urn:microsoft.com/office/officeart/2005/8/layout/cycle6"/>
    <dgm:cxn modelId="{9784372E-F4F6-834D-8027-72848A2323BC}" type="presParOf" srcId="{39F55E21-38D5-D541-B519-92ED7D5082F0}" destId="{146BC5EB-8384-304A-B4C5-5C5288E0A25D}" srcOrd="15" destOrd="0" presId="urn:microsoft.com/office/officeart/2005/8/layout/cycle6"/>
    <dgm:cxn modelId="{A0FD92CE-23B9-6B47-AB90-A40D3238A7DA}" type="presParOf" srcId="{39F55E21-38D5-D541-B519-92ED7D5082F0}" destId="{B8C790E3-F055-B342-9CF1-CAB17383EB65}" srcOrd="16" destOrd="0" presId="urn:microsoft.com/office/officeart/2005/8/layout/cycle6"/>
    <dgm:cxn modelId="{8999DED9-C307-384F-BBB3-D9AB66425DB1}" type="presParOf" srcId="{39F55E21-38D5-D541-B519-92ED7D5082F0}" destId="{9C672692-B35C-4D44-8B0B-AF2B623BB31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4486A-87CF-2B49-9A19-A4E5E15020A8}"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de-DE"/>
        </a:p>
      </dgm:t>
    </dgm:pt>
    <dgm:pt modelId="{6FFF915D-922D-AC4C-87C8-1E3D48657B30}">
      <dgm:prSet phldrT="[Text]" custT="1"/>
      <dgm:spPr/>
      <dgm:t>
        <a:bodyPr/>
        <a:lstStyle/>
        <a:p>
          <a:r>
            <a:rPr lang="de-DE" sz="6600" dirty="0" smtClean="0"/>
            <a:t>1</a:t>
          </a:r>
          <a:endParaRPr lang="de-DE" sz="6600" dirty="0"/>
        </a:p>
      </dgm:t>
    </dgm:pt>
    <dgm:pt modelId="{98485477-7DE4-B243-A1A1-1E5776140B21}" type="parTrans" cxnId="{120D3D63-FE20-1A48-BC15-5B52759EB0B0}">
      <dgm:prSet/>
      <dgm:spPr/>
      <dgm:t>
        <a:bodyPr/>
        <a:lstStyle/>
        <a:p>
          <a:endParaRPr lang="de-DE"/>
        </a:p>
      </dgm:t>
    </dgm:pt>
    <dgm:pt modelId="{CB690B7D-4409-874F-8534-C04DF00CF584}" type="sibTrans" cxnId="{120D3D63-FE20-1A48-BC15-5B52759EB0B0}">
      <dgm:prSet/>
      <dgm:spPr/>
      <dgm:t>
        <a:bodyPr/>
        <a:lstStyle/>
        <a:p>
          <a:endParaRPr lang="de-DE"/>
        </a:p>
      </dgm:t>
    </dgm:pt>
    <dgm:pt modelId="{A7783D0A-672B-DD47-8A08-E2F160F10DA0}">
      <dgm:prSet phldrT="[Text]" custT="1"/>
      <dgm:spPr/>
      <dgm:t>
        <a:bodyPr/>
        <a:lstStyle/>
        <a:p>
          <a:r>
            <a:rPr lang="de-DE" sz="6600" dirty="0" smtClean="0"/>
            <a:t>2</a:t>
          </a:r>
          <a:endParaRPr lang="de-DE" sz="6600" dirty="0"/>
        </a:p>
      </dgm:t>
    </dgm:pt>
    <dgm:pt modelId="{C93B0735-E40B-1D40-8256-CB6DD40B424C}" type="parTrans" cxnId="{07AF5742-C505-2744-9F11-3A18CE69E4E2}">
      <dgm:prSet/>
      <dgm:spPr/>
      <dgm:t>
        <a:bodyPr/>
        <a:lstStyle/>
        <a:p>
          <a:endParaRPr lang="de-DE"/>
        </a:p>
      </dgm:t>
    </dgm:pt>
    <dgm:pt modelId="{8872EEF7-09AC-2145-840B-D5672D741984}" type="sibTrans" cxnId="{07AF5742-C505-2744-9F11-3A18CE69E4E2}">
      <dgm:prSet/>
      <dgm:spPr/>
      <dgm:t>
        <a:bodyPr/>
        <a:lstStyle/>
        <a:p>
          <a:endParaRPr lang="de-DE"/>
        </a:p>
      </dgm:t>
    </dgm:pt>
    <dgm:pt modelId="{A1479DC9-9073-7240-A752-1D198E81117B}">
      <dgm:prSet phldrT="[Text]" custT="1"/>
      <dgm:spPr/>
      <dgm:t>
        <a:bodyPr/>
        <a:lstStyle/>
        <a:p>
          <a:r>
            <a:rPr lang="de-DE" sz="6600" dirty="0" smtClean="0"/>
            <a:t>3</a:t>
          </a:r>
          <a:endParaRPr lang="de-DE" sz="6600" dirty="0"/>
        </a:p>
      </dgm:t>
    </dgm:pt>
    <dgm:pt modelId="{1E1BC635-6CEC-2044-8E76-4466C16D9946}" type="parTrans" cxnId="{9E643DE9-732E-184B-9618-A5598862BC62}">
      <dgm:prSet/>
      <dgm:spPr/>
      <dgm:t>
        <a:bodyPr/>
        <a:lstStyle/>
        <a:p>
          <a:endParaRPr lang="de-DE"/>
        </a:p>
      </dgm:t>
    </dgm:pt>
    <dgm:pt modelId="{BF2A1759-22A4-7645-BE21-189BA07FED4D}" type="sibTrans" cxnId="{9E643DE9-732E-184B-9618-A5598862BC62}">
      <dgm:prSet/>
      <dgm:spPr/>
      <dgm:t>
        <a:bodyPr/>
        <a:lstStyle/>
        <a:p>
          <a:endParaRPr lang="de-DE"/>
        </a:p>
      </dgm:t>
    </dgm:pt>
    <dgm:pt modelId="{60859D0D-772C-0F42-A04A-7FC615817048}">
      <dgm:prSet custT="1"/>
      <dgm:spPr/>
      <dgm:t>
        <a:bodyPr/>
        <a:lstStyle/>
        <a:p>
          <a:r>
            <a:rPr lang="de-DE" sz="1600" b="1" dirty="0" smtClean="0"/>
            <a:t>Entdecken</a:t>
          </a:r>
        </a:p>
      </dgm:t>
    </dgm:pt>
    <dgm:pt modelId="{3CC2C9E1-BC9D-2247-A8C7-3F0699667531}" type="parTrans" cxnId="{9EB353B1-2A0A-C044-A430-00234089D114}">
      <dgm:prSet/>
      <dgm:spPr/>
      <dgm:t>
        <a:bodyPr/>
        <a:lstStyle/>
        <a:p>
          <a:endParaRPr lang="de-DE"/>
        </a:p>
      </dgm:t>
    </dgm:pt>
    <dgm:pt modelId="{69181C74-36D8-EC4B-AB99-40FADF224B67}" type="sibTrans" cxnId="{9EB353B1-2A0A-C044-A430-00234089D114}">
      <dgm:prSet/>
      <dgm:spPr/>
      <dgm:t>
        <a:bodyPr/>
        <a:lstStyle/>
        <a:p>
          <a:endParaRPr lang="de-DE"/>
        </a:p>
      </dgm:t>
    </dgm:pt>
    <dgm:pt modelId="{78AA17C0-FA1D-2046-A8B6-4F66A7A24D54}">
      <dgm:prSet phldrT="[Text]" custT="1"/>
      <dgm:spPr/>
      <dgm:t>
        <a:bodyPr/>
        <a:lstStyle/>
        <a:p>
          <a:r>
            <a:rPr lang="de-DE" sz="1600" b="1" dirty="0" smtClean="0"/>
            <a:t>Erkennen</a:t>
          </a:r>
          <a:endParaRPr lang="de-DE" sz="1600" b="1" dirty="0"/>
        </a:p>
      </dgm:t>
    </dgm:pt>
    <dgm:pt modelId="{8EF97E5C-2D1C-884E-9C5D-B61DF13EF876}" type="parTrans" cxnId="{E1F4F963-BA76-654E-B38B-F8B130FED6E4}">
      <dgm:prSet/>
      <dgm:spPr/>
      <dgm:t>
        <a:bodyPr/>
        <a:lstStyle/>
        <a:p>
          <a:endParaRPr lang="de-DE"/>
        </a:p>
      </dgm:t>
    </dgm:pt>
    <dgm:pt modelId="{A8C99439-0564-CA4E-9247-45970083891E}" type="sibTrans" cxnId="{E1F4F963-BA76-654E-B38B-F8B130FED6E4}">
      <dgm:prSet/>
      <dgm:spPr/>
      <dgm:t>
        <a:bodyPr/>
        <a:lstStyle/>
        <a:p>
          <a:endParaRPr lang="de-DE"/>
        </a:p>
      </dgm:t>
    </dgm:pt>
    <dgm:pt modelId="{434191E3-B1A4-684A-A461-60011C7F9E78}">
      <dgm:prSet custT="1"/>
      <dgm:spPr/>
      <dgm:t>
        <a:bodyPr/>
        <a:lstStyle/>
        <a:p>
          <a:r>
            <a:rPr lang="de-DE" sz="1600" b="1" dirty="0" smtClean="0"/>
            <a:t>Reaktions-auswahl</a:t>
          </a:r>
          <a:endParaRPr lang="de-DE" sz="1600" b="1" dirty="0"/>
        </a:p>
      </dgm:t>
    </dgm:pt>
    <dgm:pt modelId="{8033B237-D3CD-F94D-B987-5740B2244ABF}" type="parTrans" cxnId="{2DCC047A-E3F7-1143-9CE8-9EEE36B50506}">
      <dgm:prSet/>
      <dgm:spPr/>
      <dgm:t>
        <a:bodyPr/>
        <a:lstStyle/>
        <a:p>
          <a:endParaRPr lang="de-DE"/>
        </a:p>
      </dgm:t>
    </dgm:pt>
    <dgm:pt modelId="{93C6BE18-6EF1-0945-ADC1-7FA35996BEB6}" type="sibTrans" cxnId="{2DCC047A-E3F7-1143-9CE8-9EEE36B50506}">
      <dgm:prSet/>
      <dgm:spPr/>
      <dgm:t>
        <a:bodyPr/>
        <a:lstStyle/>
        <a:p>
          <a:endParaRPr lang="de-DE"/>
        </a:p>
      </dgm:t>
    </dgm:pt>
    <dgm:pt modelId="{2420AFC4-D94A-D548-8308-F1A3F4C60534}" type="pres">
      <dgm:prSet presAssocID="{F584486A-87CF-2B49-9A19-A4E5E15020A8}" presName="theList" presStyleCnt="0">
        <dgm:presLayoutVars>
          <dgm:dir/>
          <dgm:animLvl val="lvl"/>
          <dgm:resizeHandles val="exact"/>
        </dgm:presLayoutVars>
      </dgm:prSet>
      <dgm:spPr/>
      <dgm:t>
        <a:bodyPr/>
        <a:lstStyle/>
        <a:p>
          <a:endParaRPr lang="de-DE"/>
        </a:p>
      </dgm:t>
    </dgm:pt>
    <dgm:pt modelId="{344ADF21-3C32-E148-A1AD-096FD3BD9E48}" type="pres">
      <dgm:prSet presAssocID="{6FFF915D-922D-AC4C-87C8-1E3D48657B30}" presName="compNode" presStyleCnt="0"/>
      <dgm:spPr/>
    </dgm:pt>
    <dgm:pt modelId="{C7588C76-16D0-3140-96E9-D6F3A2CE3C9F}" type="pres">
      <dgm:prSet presAssocID="{6FFF915D-922D-AC4C-87C8-1E3D48657B30}" presName="noGeometry" presStyleCnt="0"/>
      <dgm:spPr/>
    </dgm:pt>
    <dgm:pt modelId="{481E8FAD-06F8-E04B-B07E-01F29FBAB315}" type="pres">
      <dgm:prSet presAssocID="{6FFF915D-922D-AC4C-87C8-1E3D48657B30}" presName="childTextVisible" presStyleLbl="bgAccFollowNode1" presStyleIdx="0" presStyleCnt="3">
        <dgm:presLayoutVars>
          <dgm:bulletEnabled val="1"/>
        </dgm:presLayoutVars>
      </dgm:prSet>
      <dgm:spPr/>
      <dgm:t>
        <a:bodyPr/>
        <a:lstStyle/>
        <a:p>
          <a:endParaRPr lang="de-DE"/>
        </a:p>
      </dgm:t>
    </dgm:pt>
    <dgm:pt modelId="{8B88D58A-F62B-1241-A672-21E64D80BB21}" type="pres">
      <dgm:prSet presAssocID="{6FFF915D-922D-AC4C-87C8-1E3D48657B30}" presName="childTextHidden" presStyleLbl="bgAccFollowNode1" presStyleIdx="0" presStyleCnt="3"/>
      <dgm:spPr/>
      <dgm:t>
        <a:bodyPr/>
        <a:lstStyle/>
        <a:p>
          <a:endParaRPr lang="de-DE"/>
        </a:p>
      </dgm:t>
    </dgm:pt>
    <dgm:pt modelId="{65FC11D3-6100-9543-86F6-C4281D046AE3}" type="pres">
      <dgm:prSet presAssocID="{6FFF915D-922D-AC4C-87C8-1E3D48657B30}" presName="parentText" presStyleLbl="node1" presStyleIdx="0" presStyleCnt="3">
        <dgm:presLayoutVars>
          <dgm:chMax val="1"/>
          <dgm:bulletEnabled val="1"/>
        </dgm:presLayoutVars>
      </dgm:prSet>
      <dgm:spPr/>
      <dgm:t>
        <a:bodyPr/>
        <a:lstStyle/>
        <a:p>
          <a:endParaRPr lang="de-DE"/>
        </a:p>
      </dgm:t>
    </dgm:pt>
    <dgm:pt modelId="{7E2AB7A0-9B91-1E48-AD10-6AD4D20EF69B}" type="pres">
      <dgm:prSet presAssocID="{6FFF915D-922D-AC4C-87C8-1E3D48657B30}" presName="aSpace" presStyleCnt="0"/>
      <dgm:spPr/>
    </dgm:pt>
    <dgm:pt modelId="{57F49291-A941-774D-B5AB-57D36EE4CFE5}" type="pres">
      <dgm:prSet presAssocID="{A7783D0A-672B-DD47-8A08-E2F160F10DA0}" presName="compNode" presStyleCnt="0"/>
      <dgm:spPr/>
    </dgm:pt>
    <dgm:pt modelId="{AE065055-D66C-0F41-AF74-E097A35382DC}" type="pres">
      <dgm:prSet presAssocID="{A7783D0A-672B-DD47-8A08-E2F160F10DA0}" presName="noGeometry" presStyleCnt="0"/>
      <dgm:spPr/>
    </dgm:pt>
    <dgm:pt modelId="{CFA69AC9-4A08-D741-BB76-691AD6AB0480}" type="pres">
      <dgm:prSet presAssocID="{A7783D0A-672B-DD47-8A08-E2F160F10DA0}" presName="childTextVisible" presStyleLbl="bgAccFollowNode1" presStyleIdx="1" presStyleCnt="3">
        <dgm:presLayoutVars>
          <dgm:bulletEnabled val="1"/>
        </dgm:presLayoutVars>
      </dgm:prSet>
      <dgm:spPr/>
      <dgm:t>
        <a:bodyPr/>
        <a:lstStyle/>
        <a:p>
          <a:endParaRPr lang="de-DE"/>
        </a:p>
      </dgm:t>
    </dgm:pt>
    <dgm:pt modelId="{FCD4B6D0-9F0C-F940-8748-870C830C6AA5}" type="pres">
      <dgm:prSet presAssocID="{A7783D0A-672B-DD47-8A08-E2F160F10DA0}" presName="childTextHidden" presStyleLbl="bgAccFollowNode1" presStyleIdx="1" presStyleCnt="3"/>
      <dgm:spPr/>
      <dgm:t>
        <a:bodyPr/>
        <a:lstStyle/>
        <a:p>
          <a:endParaRPr lang="de-DE"/>
        </a:p>
      </dgm:t>
    </dgm:pt>
    <dgm:pt modelId="{C240FBD5-AE2B-A643-BDF6-2A4F3433ACA8}" type="pres">
      <dgm:prSet presAssocID="{A7783D0A-672B-DD47-8A08-E2F160F10DA0}" presName="parentText" presStyleLbl="node1" presStyleIdx="1" presStyleCnt="3">
        <dgm:presLayoutVars>
          <dgm:chMax val="1"/>
          <dgm:bulletEnabled val="1"/>
        </dgm:presLayoutVars>
      </dgm:prSet>
      <dgm:spPr/>
      <dgm:t>
        <a:bodyPr/>
        <a:lstStyle/>
        <a:p>
          <a:endParaRPr lang="de-DE"/>
        </a:p>
      </dgm:t>
    </dgm:pt>
    <dgm:pt modelId="{4A39B040-7BD2-4B4E-AF0B-2C41810BE0EC}" type="pres">
      <dgm:prSet presAssocID="{A7783D0A-672B-DD47-8A08-E2F160F10DA0}" presName="aSpace" presStyleCnt="0"/>
      <dgm:spPr/>
    </dgm:pt>
    <dgm:pt modelId="{3373DFFA-9E9D-A142-9054-143755DFA50C}" type="pres">
      <dgm:prSet presAssocID="{A1479DC9-9073-7240-A752-1D198E81117B}" presName="compNode" presStyleCnt="0"/>
      <dgm:spPr/>
    </dgm:pt>
    <dgm:pt modelId="{54704DC9-C41E-D942-B46A-F8E85DAD9429}" type="pres">
      <dgm:prSet presAssocID="{A1479DC9-9073-7240-A752-1D198E81117B}" presName="noGeometry" presStyleCnt="0"/>
      <dgm:spPr/>
    </dgm:pt>
    <dgm:pt modelId="{E7896151-D984-8A4A-9C59-FAE0C6FDA95A}" type="pres">
      <dgm:prSet presAssocID="{A1479DC9-9073-7240-A752-1D198E81117B}" presName="childTextVisible" presStyleLbl="bgAccFollowNode1" presStyleIdx="2" presStyleCnt="3">
        <dgm:presLayoutVars>
          <dgm:bulletEnabled val="1"/>
        </dgm:presLayoutVars>
      </dgm:prSet>
      <dgm:spPr/>
      <dgm:t>
        <a:bodyPr/>
        <a:lstStyle/>
        <a:p>
          <a:endParaRPr lang="de-DE"/>
        </a:p>
      </dgm:t>
    </dgm:pt>
    <dgm:pt modelId="{A6FF892C-640F-2646-96B1-6049B9C16ECF}" type="pres">
      <dgm:prSet presAssocID="{A1479DC9-9073-7240-A752-1D198E81117B}" presName="childTextHidden" presStyleLbl="bgAccFollowNode1" presStyleIdx="2" presStyleCnt="3"/>
      <dgm:spPr/>
      <dgm:t>
        <a:bodyPr/>
        <a:lstStyle/>
        <a:p>
          <a:endParaRPr lang="de-DE"/>
        </a:p>
      </dgm:t>
    </dgm:pt>
    <dgm:pt modelId="{7A0B20AF-FC8B-9D44-9380-434F258C1E6E}" type="pres">
      <dgm:prSet presAssocID="{A1479DC9-9073-7240-A752-1D198E81117B}" presName="parentText" presStyleLbl="node1" presStyleIdx="2" presStyleCnt="3">
        <dgm:presLayoutVars>
          <dgm:chMax val="1"/>
          <dgm:bulletEnabled val="1"/>
        </dgm:presLayoutVars>
      </dgm:prSet>
      <dgm:spPr/>
      <dgm:t>
        <a:bodyPr/>
        <a:lstStyle/>
        <a:p>
          <a:endParaRPr lang="de-DE"/>
        </a:p>
      </dgm:t>
    </dgm:pt>
  </dgm:ptLst>
  <dgm:cxnLst>
    <dgm:cxn modelId="{9AA7DB3F-B5E2-0246-BC46-D549B359618C}" type="presOf" srcId="{78AA17C0-FA1D-2046-A8B6-4F66A7A24D54}" destId="{CFA69AC9-4A08-D741-BB76-691AD6AB0480}" srcOrd="0" destOrd="0" presId="urn:microsoft.com/office/officeart/2005/8/layout/hProcess6"/>
    <dgm:cxn modelId="{2DCC047A-E3F7-1143-9CE8-9EEE36B50506}" srcId="{A1479DC9-9073-7240-A752-1D198E81117B}" destId="{434191E3-B1A4-684A-A461-60011C7F9E78}" srcOrd="0" destOrd="0" parTransId="{8033B237-D3CD-F94D-B987-5740B2244ABF}" sibTransId="{93C6BE18-6EF1-0945-ADC1-7FA35996BEB6}"/>
    <dgm:cxn modelId="{120D3D63-FE20-1A48-BC15-5B52759EB0B0}" srcId="{F584486A-87CF-2B49-9A19-A4E5E15020A8}" destId="{6FFF915D-922D-AC4C-87C8-1E3D48657B30}" srcOrd="0" destOrd="0" parTransId="{98485477-7DE4-B243-A1A1-1E5776140B21}" sibTransId="{CB690B7D-4409-874F-8534-C04DF00CF584}"/>
    <dgm:cxn modelId="{2893339A-E690-614D-B7C1-E73F2B27EC0E}" type="presOf" srcId="{A7783D0A-672B-DD47-8A08-E2F160F10DA0}" destId="{C240FBD5-AE2B-A643-BDF6-2A4F3433ACA8}" srcOrd="0" destOrd="0" presId="urn:microsoft.com/office/officeart/2005/8/layout/hProcess6"/>
    <dgm:cxn modelId="{07AF5742-C505-2744-9F11-3A18CE69E4E2}" srcId="{F584486A-87CF-2B49-9A19-A4E5E15020A8}" destId="{A7783D0A-672B-DD47-8A08-E2F160F10DA0}" srcOrd="1" destOrd="0" parTransId="{C93B0735-E40B-1D40-8256-CB6DD40B424C}" sibTransId="{8872EEF7-09AC-2145-840B-D5672D741984}"/>
    <dgm:cxn modelId="{9E643DE9-732E-184B-9618-A5598862BC62}" srcId="{F584486A-87CF-2B49-9A19-A4E5E15020A8}" destId="{A1479DC9-9073-7240-A752-1D198E81117B}" srcOrd="2" destOrd="0" parTransId="{1E1BC635-6CEC-2044-8E76-4466C16D9946}" sibTransId="{BF2A1759-22A4-7645-BE21-189BA07FED4D}"/>
    <dgm:cxn modelId="{EFA5C017-4FDA-4444-B04E-90491607FF6A}" type="presOf" srcId="{434191E3-B1A4-684A-A461-60011C7F9E78}" destId="{E7896151-D984-8A4A-9C59-FAE0C6FDA95A}" srcOrd="0" destOrd="0" presId="urn:microsoft.com/office/officeart/2005/8/layout/hProcess6"/>
    <dgm:cxn modelId="{9EB353B1-2A0A-C044-A430-00234089D114}" srcId="{6FFF915D-922D-AC4C-87C8-1E3D48657B30}" destId="{60859D0D-772C-0F42-A04A-7FC615817048}" srcOrd="0" destOrd="0" parTransId="{3CC2C9E1-BC9D-2247-A8C7-3F0699667531}" sibTransId="{69181C74-36D8-EC4B-AB99-40FADF224B67}"/>
    <dgm:cxn modelId="{E1F4F963-BA76-654E-B38B-F8B130FED6E4}" srcId="{A7783D0A-672B-DD47-8A08-E2F160F10DA0}" destId="{78AA17C0-FA1D-2046-A8B6-4F66A7A24D54}" srcOrd="0" destOrd="0" parTransId="{8EF97E5C-2D1C-884E-9C5D-B61DF13EF876}" sibTransId="{A8C99439-0564-CA4E-9247-45970083891E}"/>
    <dgm:cxn modelId="{0DE78DDC-EB69-9144-8B3C-434090074583}" type="presOf" srcId="{60859D0D-772C-0F42-A04A-7FC615817048}" destId="{481E8FAD-06F8-E04B-B07E-01F29FBAB315}" srcOrd="0" destOrd="0" presId="urn:microsoft.com/office/officeart/2005/8/layout/hProcess6"/>
    <dgm:cxn modelId="{32E0C68F-75B9-C94E-889B-1C005C09736E}" type="presOf" srcId="{F584486A-87CF-2B49-9A19-A4E5E15020A8}" destId="{2420AFC4-D94A-D548-8308-F1A3F4C60534}" srcOrd="0" destOrd="0" presId="urn:microsoft.com/office/officeart/2005/8/layout/hProcess6"/>
    <dgm:cxn modelId="{FFD68A70-456C-1947-A8A8-13FDEC906B22}" type="presOf" srcId="{78AA17C0-FA1D-2046-A8B6-4F66A7A24D54}" destId="{FCD4B6D0-9F0C-F940-8748-870C830C6AA5}" srcOrd="1" destOrd="0" presId="urn:microsoft.com/office/officeart/2005/8/layout/hProcess6"/>
    <dgm:cxn modelId="{4D102EF4-AE0F-2D40-B9A0-721BF031999E}" type="presOf" srcId="{A1479DC9-9073-7240-A752-1D198E81117B}" destId="{7A0B20AF-FC8B-9D44-9380-434F258C1E6E}" srcOrd="0" destOrd="0" presId="urn:microsoft.com/office/officeart/2005/8/layout/hProcess6"/>
    <dgm:cxn modelId="{FD4857B3-757C-4D48-9567-35A2D61A617C}" type="presOf" srcId="{6FFF915D-922D-AC4C-87C8-1E3D48657B30}" destId="{65FC11D3-6100-9543-86F6-C4281D046AE3}" srcOrd="0" destOrd="0" presId="urn:microsoft.com/office/officeart/2005/8/layout/hProcess6"/>
    <dgm:cxn modelId="{7EB31CA9-958A-1E4F-83AD-93CF0DB65B9C}" type="presOf" srcId="{60859D0D-772C-0F42-A04A-7FC615817048}" destId="{8B88D58A-F62B-1241-A672-21E64D80BB21}" srcOrd="1" destOrd="0" presId="urn:microsoft.com/office/officeart/2005/8/layout/hProcess6"/>
    <dgm:cxn modelId="{421B092E-CDB5-EC4D-8B6F-887D4DF92CA1}" type="presOf" srcId="{434191E3-B1A4-684A-A461-60011C7F9E78}" destId="{A6FF892C-640F-2646-96B1-6049B9C16ECF}" srcOrd="1" destOrd="0" presId="urn:microsoft.com/office/officeart/2005/8/layout/hProcess6"/>
    <dgm:cxn modelId="{0BFC4F78-7F39-B949-A58B-7FE46A987B59}" type="presParOf" srcId="{2420AFC4-D94A-D548-8308-F1A3F4C60534}" destId="{344ADF21-3C32-E148-A1AD-096FD3BD9E48}" srcOrd="0" destOrd="0" presId="urn:microsoft.com/office/officeart/2005/8/layout/hProcess6"/>
    <dgm:cxn modelId="{623D9B81-D6B5-9345-9A25-028C6D257111}" type="presParOf" srcId="{344ADF21-3C32-E148-A1AD-096FD3BD9E48}" destId="{C7588C76-16D0-3140-96E9-D6F3A2CE3C9F}" srcOrd="0" destOrd="0" presId="urn:microsoft.com/office/officeart/2005/8/layout/hProcess6"/>
    <dgm:cxn modelId="{3979D7B9-5AAB-864C-927C-86DDCE48E195}" type="presParOf" srcId="{344ADF21-3C32-E148-A1AD-096FD3BD9E48}" destId="{481E8FAD-06F8-E04B-B07E-01F29FBAB315}" srcOrd="1" destOrd="0" presId="urn:microsoft.com/office/officeart/2005/8/layout/hProcess6"/>
    <dgm:cxn modelId="{AA224474-847D-4E44-84E4-1A393BD31A8A}" type="presParOf" srcId="{344ADF21-3C32-E148-A1AD-096FD3BD9E48}" destId="{8B88D58A-F62B-1241-A672-21E64D80BB21}" srcOrd="2" destOrd="0" presId="urn:microsoft.com/office/officeart/2005/8/layout/hProcess6"/>
    <dgm:cxn modelId="{05BC88D1-ED47-304B-89E8-E1B8B3C31467}" type="presParOf" srcId="{344ADF21-3C32-E148-A1AD-096FD3BD9E48}" destId="{65FC11D3-6100-9543-86F6-C4281D046AE3}" srcOrd="3" destOrd="0" presId="urn:microsoft.com/office/officeart/2005/8/layout/hProcess6"/>
    <dgm:cxn modelId="{91656819-15F9-FB4C-B5C0-A29301626C99}" type="presParOf" srcId="{2420AFC4-D94A-D548-8308-F1A3F4C60534}" destId="{7E2AB7A0-9B91-1E48-AD10-6AD4D20EF69B}" srcOrd="1" destOrd="0" presId="urn:microsoft.com/office/officeart/2005/8/layout/hProcess6"/>
    <dgm:cxn modelId="{5130E000-3322-BC4F-85AF-75483897C041}" type="presParOf" srcId="{2420AFC4-D94A-D548-8308-F1A3F4C60534}" destId="{57F49291-A941-774D-B5AB-57D36EE4CFE5}" srcOrd="2" destOrd="0" presId="urn:microsoft.com/office/officeart/2005/8/layout/hProcess6"/>
    <dgm:cxn modelId="{CE4F6B04-81AC-FF46-9969-25D8F2311E72}" type="presParOf" srcId="{57F49291-A941-774D-B5AB-57D36EE4CFE5}" destId="{AE065055-D66C-0F41-AF74-E097A35382DC}" srcOrd="0" destOrd="0" presId="urn:microsoft.com/office/officeart/2005/8/layout/hProcess6"/>
    <dgm:cxn modelId="{7FE8B022-F02C-6244-AD81-FEC4660EC250}" type="presParOf" srcId="{57F49291-A941-774D-B5AB-57D36EE4CFE5}" destId="{CFA69AC9-4A08-D741-BB76-691AD6AB0480}" srcOrd="1" destOrd="0" presId="urn:microsoft.com/office/officeart/2005/8/layout/hProcess6"/>
    <dgm:cxn modelId="{B8479E63-4117-CC4F-9E01-1E56FC52D120}" type="presParOf" srcId="{57F49291-A941-774D-B5AB-57D36EE4CFE5}" destId="{FCD4B6D0-9F0C-F940-8748-870C830C6AA5}" srcOrd="2" destOrd="0" presId="urn:microsoft.com/office/officeart/2005/8/layout/hProcess6"/>
    <dgm:cxn modelId="{8335644F-A3F6-D74A-99BA-3871E2D104BE}" type="presParOf" srcId="{57F49291-A941-774D-B5AB-57D36EE4CFE5}" destId="{C240FBD5-AE2B-A643-BDF6-2A4F3433ACA8}" srcOrd="3" destOrd="0" presId="urn:microsoft.com/office/officeart/2005/8/layout/hProcess6"/>
    <dgm:cxn modelId="{D7E15BE9-8FD3-B444-83F7-A035206C5F86}" type="presParOf" srcId="{2420AFC4-D94A-D548-8308-F1A3F4C60534}" destId="{4A39B040-7BD2-4B4E-AF0B-2C41810BE0EC}" srcOrd="3" destOrd="0" presId="urn:microsoft.com/office/officeart/2005/8/layout/hProcess6"/>
    <dgm:cxn modelId="{B33089EB-1025-9D44-A0A0-1CCF25D5B195}" type="presParOf" srcId="{2420AFC4-D94A-D548-8308-F1A3F4C60534}" destId="{3373DFFA-9E9D-A142-9054-143755DFA50C}" srcOrd="4" destOrd="0" presId="urn:microsoft.com/office/officeart/2005/8/layout/hProcess6"/>
    <dgm:cxn modelId="{DD569AEF-FE5B-A04E-A75B-C75DC939DBF1}" type="presParOf" srcId="{3373DFFA-9E9D-A142-9054-143755DFA50C}" destId="{54704DC9-C41E-D942-B46A-F8E85DAD9429}" srcOrd="0" destOrd="0" presId="urn:microsoft.com/office/officeart/2005/8/layout/hProcess6"/>
    <dgm:cxn modelId="{16505B31-DCF8-1448-948A-D3A159B48B8D}" type="presParOf" srcId="{3373DFFA-9E9D-A142-9054-143755DFA50C}" destId="{E7896151-D984-8A4A-9C59-FAE0C6FDA95A}" srcOrd="1" destOrd="0" presId="urn:microsoft.com/office/officeart/2005/8/layout/hProcess6"/>
    <dgm:cxn modelId="{C93B157D-88C6-2A47-B141-D50EECDE012B}" type="presParOf" srcId="{3373DFFA-9E9D-A142-9054-143755DFA50C}" destId="{A6FF892C-640F-2646-96B1-6049B9C16ECF}" srcOrd="2" destOrd="0" presId="urn:microsoft.com/office/officeart/2005/8/layout/hProcess6"/>
    <dgm:cxn modelId="{0F8A004F-D03C-BE47-A9D8-761C8B3C79BD}" type="presParOf" srcId="{3373DFFA-9E9D-A142-9054-143755DFA50C}" destId="{7A0B20AF-FC8B-9D44-9380-434F258C1E6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84486A-87CF-2B49-9A19-A4E5E15020A8}"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de-DE"/>
        </a:p>
      </dgm:t>
    </dgm:pt>
    <dgm:pt modelId="{6FFF915D-922D-AC4C-87C8-1E3D48657B30}">
      <dgm:prSet phldrT="[Text]" custT="1"/>
      <dgm:spPr/>
      <dgm:t>
        <a:bodyPr/>
        <a:lstStyle/>
        <a:p>
          <a:r>
            <a:rPr lang="de-DE" sz="6600" dirty="0" smtClean="0"/>
            <a:t>1</a:t>
          </a:r>
          <a:endParaRPr lang="de-DE" sz="6600" dirty="0"/>
        </a:p>
      </dgm:t>
    </dgm:pt>
    <dgm:pt modelId="{98485477-7DE4-B243-A1A1-1E5776140B21}" type="parTrans" cxnId="{120D3D63-FE20-1A48-BC15-5B52759EB0B0}">
      <dgm:prSet/>
      <dgm:spPr/>
      <dgm:t>
        <a:bodyPr/>
        <a:lstStyle/>
        <a:p>
          <a:endParaRPr lang="de-DE"/>
        </a:p>
      </dgm:t>
    </dgm:pt>
    <dgm:pt modelId="{CB690B7D-4409-874F-8534-C04DF00CF584}" type="sibTrans" cxnId="{120D3D63-FE20-1A48-BC15-5B52759EB0B0}">
      <dgm:prSet/>
      <dgm:spPr/>
      <dgm:t>
        <a:bodyPr/>
        <a:lstStyle/>
        <a:p>
          <a:endParaRPr lang="de-DE"/>
        </a:p>
      </dgm:t>
    </dgm:pt>
    <dgm:pt modelId="{A7783D0A-672B-DD47-8A08-E2F160F10DA0}">
      <dgm:prSet phldrT="[Text]" custT="1"/>
      <dgm:spPr>
        <a:gradFill flip="none" rotWithShape="0">
          <a:gsLst>
            <a:gs pos="0">
              <a:schemeClr val="accent1">
                <a:hueOff val="0"/>
                <a:satOff val="0"/>
                <a:lumOff val="0"/>
                <a:shade val="70000"/>
                <a:satMod val="150000"/>
                <a:alpha val="32000"/>
              </a:schemeClr>
            </a:gs>
            <a:gs pos="34000">
              <a:schemeClr val="accent1">
                <a:hueOff val="0"/>
                <a:satOff val="0"/>
                <a:lumOff val="0"/>
                <a:shade val="70000"/>
                <a:satMod val="140000"/>
                <a:alpha val="32000"/>
              </a:schemeClr>
            </a:gs>
            <a:gs pos="70000">
              <a:schemeClr val="accent1">
                <a:hueOff val="0"/>
                <a:satOff val="0"/>
                <a:lumOff val="0"/>
                <a:tint val="100000"/>
                <a:shade val="90000"/>
                <a:satMod val="140000"/>
                <a:alpha val="32000"/>
              </a:schemeClr>
            </a:gs>
            <a:gs pos="100000">
              <a:schemeClr val="accent1">
                <a:hueOff val="0"/>
                <a:satOff val="0"/>
                <a:lumOff val="0"/>
                <a:tint val="100000"/>
                <a:shade val="100000"/>
                <a:satMod val="100000"/>
                <a:alpha val="32000"/>
              </a:schemeClr>
            </a:gs>
          </a:gsLst>
          <a:path path="circle">
            <a:fillToRect l="100000" t="100000" r="100000" b="100000"/>
          </a:path>
          <a:tileRect/>
        </a:gradFill>
      </dgm:spPr>
      <dgm:t>
        <a:bodyPr/>
        <a:lstStyle/>
        <a:p>
          <a:endParaRPr lang="de-DE" sz="6600" dirty="0"/>
        </a:p>
      </dgm:t>
    </dgm:pt>
    <dgm:pt modelId="{C93B0735-E40B-1D40-8256-CB6DD40B424C}" type="parTrans" cxnId="{07AF5742-C505-2744-9F11-3A18CE69E4E2}">
      <dgm:prSet/>
      <dgm:spPr/>
      <dgm:t>
        <a:bodyPr/>
        <a:lstStyle/>
        <a:p>
          <a:endParaRPr lang="de-DE"/>
        </a:p>
      </dgm:t>
    </dgm:pt>
    <dgm:pt modelId="{8872EEF7-09AC-2145-840B-D5672D741984}" type="sibTrans" cxnId="{07AF5742-C505-2744-9F11-3A18CE69E4E2}">
      <dgm:prSet/>
      <dgm:spPr/>
      <dgm:t>
        <a:bodyPr/>
        <a:lstStyle/>
        <a:p>
          <a:endParaRPr lang="de-DE"/>
        </a:p>
      </dgm:t>
    </dgm:pt>
    <dgm:pt modelId="{A1479DC9-9073-7240-A752-1D198E81117B}">
      <dgm:prSet phldrT="[Text]" custT="1"/>
      <dgm:spPr>
        <a:gradFill flip="none" rotWithShape="0">
          <a:gsLst>
            <a:gs pos="0">
              <a:schemeClr val="accent1">
                <a:hueOff val="0"/>
                <a:satOff val="0"/>
                <a:lumOff val="0"/>
                <a:shade val="70000"/>
                <a:satMod val="150000"/>
                <a:alpha val="16000"/>
              </a:schemeClr>
            </a:gs>
            <a:gs pos="34000">
              <a:schemeClr val="accent1">
                <a:hueOff val="0"/>
                <a:satOff val="0"/>
                <a:lumOff val="0"/>
                <a:shade val="70000"/>
                <a:satMod val="140000"/>
                <a:alpha val="16000"/>
              </a:schemeClr>
            </a:gs>
            <a:gs pos="70000">
              <a:schemeClr val="accent1">
                <a:hueOff val="0"/>
                <a:satOff val="0"/>
                <a:lumOff val="0"/>
                <a:tint val="100000"/>
                <a:shade val="90000"/>
                <a:satMod val="140000"/>
                <a:alpha val="16000"/>
              </a:schemeClr>
            </a:gs>
            <a:gs pos="100000">
              <a:schemeClr val="accent1">
                <a:hueOff val="0"/>
                <a:satOff val="0"/>
                <a:lumOff val="0"/>
                <a:tint val="100000"/>
                <a:shade val="100000"/>
                <a:satMod val="100000"/>
                <a:alpha val="16000"/>
              </a:schemeClr>
            </a:gs>
          </a:gsLst>
          <a:path path="circle">
            <a:fillToRect l="100000" t="100000" r="100000" b="100000"/>
          </a:path>
          <a:tileRect/>
        </a:gradFill>
      </dgm:spPr>
      <dgm:t>
        <a:bodyPr/>
        <a:lstStyle/>
        <a:p>
          <a:endParaRPr lang="de-DE" sz="6600" dirty="0"/>
        </a:p>
      </dgm:t>
    </dgm:pt>
    <dgm:pt modelId="{1E1BC635-6CEC-2044-8E76-4466C16D9946}" type="parTrans" cxnId="{9E643DE9-732E-184B-9618-A5598862BC62}">
      <dgm:prSet/>
      <dgm:spPr/>
      <dgm:t>
        <a:bodyPr/>
        <a:lstStyle/>
        <a:p>
          <a:endParaRPr lang="de-DE"/>
        </a:p>
      </dgm:t>
    </dgm:pt>
    <dgm:pt modelId="{BF2A1759-22A4-7645-BE21-189BA07FED4D}" type="sibTrans" cxnId="{9E643DE9-732E-184B-9618-A5598862BC62}">
      <dgm:prSet/>
      <dgm:spPr/>
      <dgm:t>
        <a:bodyPr/>
        <a:lstStyle/>
        <a:p>
          <a:endParaRPr lang="de-DE"/>
        </a:p>
      </dgm:t>
    </dgm:pt>
    <dgm:pt modelId="{60859D0D-772C-0F42-A04A-7FC615817048}">
      <dgm:prSet custT="1"/>
      <dgm:spPr/>
      <dgm:t>
        <a:bodyPr/>
        <a:lstStyle/>
        <a:p>
          <a:r>
            <a:rPr lang="de-DE" sz="1600" b="1" dirty="0" smtClean="0"/>
            <a:t>Entdecken</a:t>
          </a:r>
        </a:p>
      </dgm:t>
    </dgm:pt>
    <dgm:pt modelId="{3CC2C9E1-BC9D-2247-A8C7-3F0699667531}" type="parTrans" cxnId="{9EB353B1-2A0A-C044-A430-00234089D114}">
      <dgm:prSet/>
      <dgm:spPr/>
      <dgm:t>
        <a:bodyPr/>
        <a:lstStyle/>
        <a:p>
          <a:endParaRPr lang="de-DE"/>
        </a:p>
      </dgm:t>
    </dgm:pt>
    <dgm:pt modelId="{69181C74-36D8-EC4B-AB99-40FADF224B67}" type="sibTrans" cxnId="{9EB353B1-2A0A-C044-A430-00234089D114}">
      <dgm:prSet/>
      <dgm:spPr/>
      <dgm:t>
        <a:bodyPr/>
        <a:lstStyle/>
        <a:p>
          <a:endParaRPr lang="de-DE"/>
        </a:p>
      </dgm:t>
    </dgm:pt>
    <dgm:pt modelId="{78AA17C0-FA1D-2046-A8B6-4F66A7A24D54}">
      <dgm:prSet phldrT="[Text]" custT="1"/>
      <dgm:spPr>
        <a:solidFill>
          <a:schemeClr val="accent1">
            <a:tint val="40000"/>
            <a:hueOff val="0"/>
            <a:satOff val="0"/>
            <a:lumOff val="0"/>
            <a:alpha val="14000"/>
          </a:schemeClr>
        </a:solidFill>
      </dgm:spPr>
      <dgm:t>
        <a:bodyPr/>
        <a:lstStyle/>
        <a:p>
          <a:r>
            <a:rPr lang="de-DE" sz="1600" b="1" dirty="0" smtClean="0">
              <a:solidFill>
                <a:srgbClr val="BFBFBF"/>
              </a:solidFill>
            </a:rPr>
            <a:t>Erkennen</a:t>
          </a:r>
          <a:endParaRPr lang="de-DE" sz="1600" b="1" dirty="0">
            <a:solidFill>
              <a:srgbClr val="BFBFBF"/>
            </a:solidFill>
          </a:endParaRPr>
        </a:p>
      </dgm:t>
    </dgm:pt>
    <dgm:pt modelId="{8EF97E5C-2D1C-884E-9C5D-B61DF13EF876}" type="parTrans" cxnId="{E1F4F963-BA76-654E-B38B-F8B130FED6E4}">
      <dgm:prSet/>
      <dgm:spPr/>
      <dgm:t>
        <a:bodyPr/>
        <a:lstStyle/>
        <a:p>
          <a:endParaRPr lang="de-DE"/>
        </a:p>
      </dgm:t>
    </dgm:pt>
    <dgm:pt modelId="{A8C99439-0564-CA4E-9247-45970083891E}" type="sibTrans" cxnId="{E1F4F963-BA76-654E-B38B-F8B130FED6E4}">
      <dgm:prSet/>
      <dgm:spPr/>
      <dgm:t>
        <a:bodyPr/>
        <a:lstStyle/>
        <a:p>
          <a:endParaRPr lang="de-DE"/>
        </a:p>
      </dgm:t>
    </dgm:pt>
    <dgm:pt modelId="{434191E3-B1A4-684A-A461-60011C7F9E78}">
      <dgm:prSet custT="1"/>
      <dgm:spPr>
        <a:solidFill>
          <a:schemeClr val="accent1">
            <a:tint val="40000"/>
            <a:hueOff val="0"/>
            <a:satOff val="0"/>
            <a:lumOff val="0"/>
            <a:alpha val="16000"/>
          </a:schemeClr>
        </a:solidFill>
      </dgm:spPr>
      <dgm:t>
        <a:bodyPr/>
        <a:lstStyle/>
        <a:p>
          <a:r>
            <a:rPr lang="de-DE" sz="1600" b="1" dirty="0" smtClean="0">
              <a:solidFill>
                <a:schemeClr val="bg1">
                  <a:lumMod val="75000"/>
                </a:schemeClr>
              </a:solidFill>
            </a:rPr>
            <a:t>Reaktions-auswahl</a:t>
          </a:r>
          <a:endParaRPr lang="de-DE" sz="1600" b="1" dirty="0">
            <a:solidFill>
              <a:schemeClr val="bg1">
                <a:lumMod val="75000"/>
              </a:schemeClr>
            </a:solidFill>
          </a:endParaRPr>
        </a:p>
      </dgm:t>
    </dgm:pt>
    <dgm:pt modelId="{8033B237-D3CD-F94D-B987-5740B2244ABF}" type="parTrans" cxnId="{2DCC047A-E3F7-1143-9CE8-9EEE36B50506}">
      <dgm:prSet/>
      <dgm:spPr/>
      <dgm:t>
        <a:bodyPr/>
        <a:lstStyle/>
        <a:p>
          <a:endParaRPr lang="de-DE"/>
        </a:p>
      </dgm:t>
    </dgm:pt>
    <dgm:pt modelId="{93C6BE18-6EF1-0945-ADC1-7FA35996BEB6}" type="sibTrans" cxnId="{2DCC047A-E3F7-1143-9CE8-9EEE36B50506}">
      <dgm:prSet/>
      <dgm:spPr/>
      <dgm:t>
        <a:bodyPr/>
        <a:lstStyle/>
        <a:p>
          <a:endParaRPr lang="de-DE"/>
        </a:p>
      </dgm:t>
    </dgm:pt>
    <dgm:pt modelId="{2420AFC4-D94A-D548-8308-F1A3F4C60534}" type="pres">
      <dgm:prSet presAssocID="{F584486A-87CF-2B49-9A19-A4E5E15020A8}" presName="theList" presStyleCnt="0">
        <dgm:presLayoutVars>
          <dgm:dir/>
          <dgm:animLvl val="lvl"/>
          <dgm:resizeHandles val="exact"/>
        </dgm:presLayoutVars>
      </dgm:prSet>
      <dgm:spPr/>
      <dgm:t>
        <a:bodyPr/>
        <a:lstStyle/>
        <a:p>
          <a:endParaRPr lang="de-DE"/>
        </a:p>
      </dgm:t>
    </dgm:pt>
    <dgm:pt modelId="{344ADF21-3C32-E148-A1AD-096FD3BD9E48}" type="pres">
      <dgm:prSet presAssocID="{6FFF915D-922D-AC4C-87C8-1E3D48657B30}" presName="compNode" presStyleCnt="0"/>
      <dgm:spPr/>
    </dgm:pt>
    <dgm:pt modelId="{C7588C76-16D0-3140-96E9-D6F3A2CE3C9F}" type="pres">
      <dgm:prSet presAssocID="{6FFF915D-922D-AC4C-87C8-1E3D48657B30}" presName="noGeometry" presStyleCnt="0"/>
      <dgm:spPr/>
    </dgm:pt>
    <dgm:pt modelId="{481E8FAD-06F8-E04B-B07E-01F29FBAB315}" type="pres">
      <dgm:prSet presAssocID="{6FFF915D-922D-AC4C-87C8-1E3D48657B30}" presName="childTextVisible" presStyleLbl="bgAccFollowNode1" presStyleIdx="0" presStyleCnt="3">
        <dgm:presLayoutVars>
          <dgm:bulletEnabled val="1"/>
        </dgm:presLayoutVars>
      </dgm:prSet>
      <dgm:spPr/>
      <dgm:t>
        <a:bodyPr/>
        <a:lstStyle/>
        <a:p>
          <a:endParaRPr lang="de-DE"/>
        </a:p>
      </dgm:t>
    </dgm:pt>
    <dgm:pt modelId="{8B88D58A-F62B-1241-A672-21E64D80BB21}" type="pres">
      <dgm:prSet presAssocID="{6FFF915D-922D-AC4C-87C8-1E3D48657B30}" presName="childTextHidden" presStyleLbl="bgAccFollowNode1" presStyleIdx="0" presStyleCnt="3"/>
      <dgm:spPr/>
      <dgm:t>
        <a:bodyPr/>
        <a:lstStyle/>
        <a:p>
          <a:endParaRPr lang="de-DE"/>
        </a:p>
      </dgm:t>
    </dgm:pt>
    <dgm:pt modelId="{65FC11D3-6100-9543-86F6-C4281D046AE3}" type="pres">
      <dgm:prSet presAssocID="{6FFF915D-922D-AC4C-87C8-1E3D48657B30}" presName="parentText" presStyleLbl="node1" presStyleIdx="0" presStyleCnt="3">
        <dgm:presLayoutVars>
          <dgm:chMax val="1"/>
          <dgm:bulletEnabled val="1"/>
        </dgm:presLayoutVars>
      </dgm:prSet>
      <dgm:spPr/>
      <dgm:t>
        <a:bodyPr/>
        <a:lstStyle/>
        <a:p>
          <a:endParaRPr lang="de-DE"/>
        </a:p>
      </dgm:t>
    </dgm:pt>
    <dgm:pt modelId="{7E2AB7A0-9B91-1E48-AD10-6AD4D20EF69B}" type="pres">
      <dgm:prSet presAssocID="{6FFF915D-922D-AC4C-87C8-1E3D48657B30}" presName="aSpace" presStyleCnt="0"/>
      <dgm:spPr/>
    </dgm:pt>
    <dgm:pt modelId="{57F49291-A941-774D-B5AB-57D36EE4CFE5}" type="pres">
      <dgm:prSet presAssocID="{A7783D0A-672B-DD47-8A08-E2F160F10DA0}" presName="compNode" presStyleCnt="0"/>
      <dgm:spPr/>
    </dgm:pt>
    <dgm:pt modelId="{AE065055-D66C-0F41-AF74-E097A35382DC}" type="pres">
      <dgm:prSet presAssocID="{A7783D0A-672B-DD47-8A08-E2F160F10DA0}" presName="noGeometry" presStyleCnt="0"/>
      <dgm:spPr/>
    </dgm:pt>
    <dgm:pt modelId="{CFA69AC9-4A08-D741-BB76-691AD6AB0480}" type="pres">
      <dgm:prSet presAssocID="{A7783D0A-672B-DD47-8A08-E2F160F10DA0}" presName="childTextVisible" presStyleLbl="bgAccFollowNode1" presStyleIdx="1" presStyleCnt="3">
        <dgm:presLayoutVars>
          <dgm:bulletEnabled val="1"/>
        </dgm:presLayoutVars>
      </dgm:prSet>
      <dgm:spPr/>
      <dgm:t>
        <a:bodyPr/>
        <a:lstStyle/>
        <a:p>
          <a:endParaRPr lang="de-DE"/>
        </a:p>
      </dgm:t>
    </dgm:pt>
    <dgm:pt modelId="{FCD4B6D0-9F0C-F940-8748-870C830C6AA5}" type="pres">
      <dgm:prSet presAssocID="{A7783D0A-672B-DD47-8A08-E2F160F10DA0}" presName="childTextHidden" presStyleLbl="bgAccFollowNode1" presStyleIdx="1" presStyleCnt="3"/>
      <dgm:spPr/>
      <dgm:t>
        <a:bodyPr/>
        <a:lstStyle/>
        <a:p>
          <a:endParaRPr lang="de-DE"/>
        </a:p>
      </dgm:t>
    </dgm:pt>
    <dgm:pt modelId="{C240FBD5-AE2B-A643-BDF6-2A4F3433ACA8}" type="pres">
      <dgm:prSet presAssocID="{A7783D0A-672B-DD47-8A08-E2F160F10DA0}" presName="parentText" presStyleLbl="node1" presStyleIdx="1" presStyleCnt="3">
        <dgm:presLayoutVars>
          <dgm:chMax val="1"/>
          <dgm:bulletEnabled val="1"/>
        </dgm:presLayoutVars>
      </dgm:prSet>
      <dgm:spPr/>
      <dgm:t>
        <a:bodyPr/>
        <a:lstStyle/>
        <a:p>
          <a:endParaRPr lang="de-DE"/>
        </a:p>
      </dgm:t>
    </dgm:pt>
    <dgm:pt modelId="{4A39B040-7BD2-4B4E-AF0B-2C41810BE0EC}" type="pres">
      <dgm:prSet presAssocID="{A7783D0A-672B-DD47-8A08-E2F160F10DA0}" presName="aSpace" presStyleCnt="0"/>
      <dgm:spPr/>
    </dgm:pt>
    <dgm:pt modelId="{3373DFFA-9E9D-A142-9054-143755DFA50C}" type="pres">
      <dgm:prSet presAssocID="{A1479DC9-9073-7240-A752-1D198E81117B}" presName="compNode" presStyleCnt="0"/>
      <dgm:spPr/>
    </dgm:pt>
    <dgm:pt modelId="{54704DC9-C41E-D942-B46A-F8E85DAD9429}" type="pres">
      <dgm:prSet presAssocID="{A1479DC9-9073-7240-A752-1D198E81117B}" presName="noGeometry" presStyleCnt="0"/>
      <dgm:spPr/>
    </dgm:pt>
    <dgm:pt modelId="{E7896151-D984-8A4A-9C59-FAE0C6FDA95A}" type="pres">
      <dgm:prSet presAssocID="{A1479DC9-9073-7240-A752-1D198E81117B}" presName="childTextVisible" presStyleLbl="bgAccFollowNode1" presStyleIdx="2" presStyleCnt="3">
        <dgm:presLayoutVars>
          <dgm:bulletEnabled val="1"/>
        </dgm:presLayoutVars>
      </dgm:prSet>
      <dgm:spPr/>
      <dgm:t>
        <a:bodyPr/>
        <a:lstStyle/>
        <a:p>
          <a:endParaRPr lang="de-DE"/>
        </a:p>
      </dgm:t>
    </dgm:pt>
    <dgm:pt modelId="{A6FF892C-640F-2646-96B1-6049B9C16ECF}" type="pres">
      <dgm:prSet presAssocID="{A1479DC9-9073-7240-A752-1D198E81117B}" presName="childTextHidden" presStyleLbl="bgAccFollowNode1" presStyleIdx="2" presStyleCnt="3"/>
      <dgm:spPr/>
      <dgm:t>
        <a:bodyPr/>
        <a:lstStyle/>
        <a:p>
          <a:endParaRPr lang="de-DE"/>
        </a:p>
      </dgm:t>
    </dgm:pt>
    <dgm:pt modelId="{7A0B20AF-FC8B-9D44-9380-434F258C1E6E}" type="pres">
      <dgm:prSet presAssocID="{A1479DC9-9073-7240-A752-1D198E81117B}" presName="parentText" presStyleLbl="node1" presStyleIdx="2" presStyleCnt="3">
        <dgm:presLayoutVars>
          <dgm:chMax val="1"/>
          <dgm:bulletEnabled val="1"/>
        </dgm:presLayoutVars>
      </dgm:prSet>
      <dgm:spPr/>
      <dgm:t>
        <a:bodyPr/>
        <a:lstStyle/>
        <a:p>
          <a:endParaRPr lang="de-DE"/>
        </a:p>
      </dgm:t>
    </dgm:pt>
  </dgm:ptLst>
  <dgm:cxnLst>
    <dgm:cxn modelId="{91ED893A-62A0-D941-A7F0-2C28BB5276D2}" type="presOf" srcId="{A7783D0A-672B-DD47-8A08-E2F160F10DA0}" destId="{C240FBD5-AE2B-A643-BDF6-2A4F3433ACA8}" srcOrd="0" destOrd="0" presId="urn:microsoft.com/office/officeart/2005/8/layout/hProcess6"/>
    <dgm:cxn modelId="{2DCC047A-E3F7-1143-9CE8-9EEE36B50506}" srcId="{A1479DC9-9073-7240-A752-1D198E81117B}" destId="{434191E3-B1A4-684A-A461-60011C7F9E78}" srcOrd="0" destOrd="0" parTransId="{8033B237-D3CD-F94D-B987-5740B2244ABF}" sibTransId="{93C6BE18-6EF1-0945-ADC1-7FA35996BEB6}"/>
    <dgm:cxn modelId="{120D3D63-FE20-1A48-BC15-5B52759EB0B0}" srcId="{F584486A-87CF-2B49-9A19-A4E5E15020A8}" destId="{6FFF915D-922D-AC4C-87C8-1E3D48657B30}" srcOrd="0" destOrd="0" parTransId="{98485477-7DE4-B243-A1A1-1E5776140B21}" sibTransId="{CB690B7D-4409-874F-8534-C04DF00CF584}"/>
    <dgm:cxn modelId="{8D810378-9E4C-FF44-918E-A0663A8AA458}" type="presOf" srcId="{434191E3-B1A4-684A-A461-60011C7F9E78}" destId="{E7896151-D984-8A4A-9C59-FAE0C6FDA95A}" srcOrd="0" destOrd="0" presId="urn:microsoft.com/office/officeart/2005/8/layout/hProcess6"/>
    <dgm:cxn modelId="{07AF5742-C505-2744-9F11-3A18CE69E4E2}" srcId="{F584486A-87CF-2B49-9A19-A4E5E15020A8}" destId="{A7783D0A-672B-DD47-8A08-E2F160F10DA0}" srcOrd="1" destOrd="0" parTransId="{C93B0735-E40B-1D40-8256-CB6DD40B424C}" sibTransId="{8872EEF7-09AC-2145-840B-D5672D741984}"/>
    <dgm:cxn modelId="{9E643DE9-732E-184B-9618-A5598862BC62}" srcId="{F584486A-87CF-2B49-9A19-A4E5E15020A8}" destId="{A1479DC9-9073-7240-A752-1D198E81117B}" srcOrd="2" destOrd="0" parTransId="{1E1BC635-6CEC-2044-8E76-4466C16D9946}" sibTransId="{BF2A1759-22A4-7645-BE21-189BA07FED4D}"/>
    <dgm:cxn modelId="{9EB353B1-2A0A-C044-A430-00234089D114}" srcId="{6FFF915D-922D-AC4C-87C8-1E3D48657B30}" destId="{60859D0D-772C-0F42-A04A-7FC615817048}" srcOrd="0" destOrd="0" parTransId="{3CC2C9E1-BC9D-2247-A8C7-3F0699667531}" sibTransId="{69181C74-36D8-EC4B-AB99-40FADF224B67}"/>
    <dgm:cxn modelId="{CD5F5577-9FC3-E84E-ABFA-D3886ED75F25}" type="presOf" srcId="{78AA17C0-FA1D-2046-A8B6-4F66A7A24D54}" destId="{CFA69AC9-4A08-D741-BB76-691AD6AB0480}" srcOrd="0" destOrd="0" presId="urn:microsoft.com/office/officeart/2005/8/layout/hProcess6"/>
    <dgm:cxn modelId="{E1F4F963-BA76-654E-B38B-F8B130FED6E4}" srcId="{A7783D0A-672B-DD47-8A08-E2F160F10DA0}" destId="{78AA17C0-FA1D-2046-A8B6-4F66A7A24D54}" srcOrd="0" destOrd="0" parTransId="{8EF97E5C-2D1C-884E-9C5D-B61DF13EF876}" sibTransId="{A8C99439-0564-CA4E-9247-45970083891E}"/>
    <dgm:cxn modelId="{C60AD18E-A2B6-684D-9DC9-872ADE077C78}" type="presOf" srcId="{434191E3-B1A4-684A-A461-60011C7F9E78}" destId="{A6FF892C-640F-2646-96B1-6049B9C16ECF}" srcOrd="1" destOrd="0" presId="urn:microsoft.com/office/officeart/2005/8/layout/hProcess6"/>
    <dgm:cxn modelId="{C21DD7AF-290E-BB4E-ADE1-7E6976DFDBD8}" type="presOf" srcId="{60859D0D-772C-0F42-A04A-7FC615817048}" destId="{8B88D58A-F62B-1241-A672-21E64D80BB21}" srcOrd="1" destOrd="0" presId="urn:microsoft.com/office/officeart/2005/8/layout/hProcess6"/>
    <dgm:cxn modelId="{D184C33E-91A3-7042-8E91-4E57B9BFE408}" type="presOf" srcId="{60859D0D-772C-0F42-A04A-7FC615817048}" destId="{481E8FAD-06F8-E04B-B07E-01F29FBAB315}" srcOrd="0" destOrd="0" presId="urn:microsoft.com/office/officeart/2005/8/layout/hProcess6"/>
    <dgm:cxn modelId="{CDA16296-EDBB-4D41-9E3E-9387FF903D0E}" type="presOf" srcId="{6FFF915D-922D-AC4C-87C8-1E3D48657B30}" destId="{65FC11D3-6100-9543-86F6-C4281D046AE3}" srcOrd="0" destOrd="0" presId="urn:microsoft.com/office/officeart/2005/8/layout/hProcess6"/>
    <dgm:cxn modelId="{53F88CF5-FB5B-3B41-96C2-BB955E679780}" type="presOf" srcId="{A1479DC9-9073-7240-A752-1D198E81117B}" destId="{7A0B20AF-FC8B-9D44-9380-434F258C1E6E}" srcOrd="0" destOrd="0" presId="urn:microsoft.com/office/officeart/2005/8/layout/hProcess6"/>
    <dgm:cxn modelId="{D38B69AF-047A-D948-B608-54D9E4DCA5D2}" type="presOf" srcId="{F584486A-87CF-2B49-9A19-A4E5E15020A8}" destId="{2420AFC4-D94A-D548-8308-F1A3F4C60534}" srcOrd="0" destOrd="0" presId="urn:microsoft.com/office/officeart/2005/8/layout/hProcess6"/>
    <dgm:cxn modelId="{6C336702-F7F7-9C4D-B7A8-CB1C661A308B}" type="presOf" srcId="{78AA17C0-FA1D-2046-A8B6-4F66A7A24D54}" destId="{FCD4B6D0-9F0C-F940-8748-870C830C6AA5}" srcOrd="1" destOrd="0" presId="urn:microsoft.com/office/officeart/2005/8/layout/hProcess6"/>
    <dgm:cxn modelId="{20D798A9-6A98-F34E-9359-84F816145878}" type="presParOf" srcId="{2420AFC4-D94A-D548-8308-F1A3F4C60534}" destId="{344ADF21-3C32-E148-A1AD-096FD3BD9E48}" srcOrd="0" destOrd="0" presId="urn:microsoft.com/office/officeart/2005/8/layout/hProcess6"/>
    <dgm:cxn modelId="{49EE3F5F-4FA5-C546-BFB5-CE9117F3E64C}" type="presParOf" srcId="{344ADF21-3C32-E148-A1AD-096FD3BD9E48}" destId="{C7588C76-16D0-3140-96E9-D6F3A2CE3C9F}" srcOrd="0" destOrd="0" presId="urn:microsoft.com/office/officeart/2005/8/layout/hProcess6"/>
    <dgm:cxn modelId="{39372B92-2453-6048-94FC-2FBA8E43FDF6}" type="presParOf" srcId="{344ADF21-3C32-E148-A1AD-096FD3BD9E48}" destId="{481E8FAD-06F8-E04B-B07E-01F29FBAB315}" srcOrd="1" destOrd="0" presId="urn:microsoft.com/office/officeart/2005/8/layout/hProcess6"/>
    <dgm:cxn modelId="{58890FF3-B35F-A14A-BCFA-993FD21388BE}" type="presParOf" srcId="{344ADF21-3C32-E148-A1AD-096FD3BD9E48}" destId="{8B88D58A-F62B-1241-A672-21E64D80BB21}" srcOrd="2" destOrd="0" presId="urn:microsoft.com/office/officeart/2005/8/layout/hProcess6"/>
    <dgm:cxn modelId="{97BA48C1-D01F-C242-84C7-5C732457D96A}" type="presParOf" srcId="{344ADF21-3C32-E148-A1AD-096FD3BD9E48}" destId="{65FC11D3-6100-9543-86F6-C4281D046AE3}" srcOrd="3" destOrd="0" presId="urn:microsoft.com/office/officeart/2005/8/layout/hProcess6"/>
    <dgm:cxn modelId="{CDA7E5CE-A113-7B4A-B28E-D66A85AE56E2}" type="presParOf" srcId="{2420AFC4-D94A-D548-8308-F1A3F4C60534}" destId="{7E2AB7A0-9B91-1E48-AD10-6AD4D20EF69B}" srcOrd="1" destOrd="0" presId="urn:microsoft.com/office/officeart/2005/8/layout/hProcess6"/>
    <dgm:cxn modelId="{AAF2BF72-65E3-5E4E-B47C-89EEDBAEC70F}" type="presParOf" srcId="{2420AFC4-D94A-D548-8308-F1A3F4C60534}" destId="{57F49291-A941-774D-B5AB-57D36EE4CFE5}" srcOrd="2" destOrd="0" presId="urn:microsoft.com/office/officeart/2005/8/layout/hProcess6"/>
    <dgm:cxn modelId="{CE51A87E-4038-474C-9085-1693E8204081}" type="presParOf" srcId="{57F49291-A941-774D-B5AB-57D36EE4CFE5}" destId="{AE065055-D66C-0F41-AF74-E097A35382DC}" srcOrd="0" destOrd="0" presId="urn:microsoft.com/office/officeart/2005/8/layout/hProcess6"/>
    <dgm:cxn modelId="{8569BDDD-75BE-A74B-BBDE-594F6A3AAFE7}" type="presParOf" srcId="{57F49291-A941-774D-B5AB-57D36EE4CFE5}" destId="{CFA69AC9-4A08-D741-BB76-691AD6AB0480}" srcOrd="1" destOrd="0" presId="urn:microsoft.com/office/officeart/2005/8/layout/hProcess6"/>
    <dgm:cxn modelId="{8D11A7AD-A77E-0948-9A2C-8028C01F45E2}" type="presParOf" srcId="{57F49291-A941-774D-B5AB-57D36EE4CFE5}" destId="{FCD4B6D0-9F0C-F940-8748-870C830C6AA5}" srcOrd="2" destOrd="0" presId="urn:microsoft.com/office/officeart/2005/8/layout/hProcess6"/>
    <dgm:cxn modelId="{1AA2EF5F-EE9A-A349-AF99-CF8CA498FD37}" type="presParOf" srcId="{57F49291-A941-774D-B5AB-57D36EE4CFE5}" destId="{C240FBD5-AE2B-A643-BDF6-2A4F3433ACA8}" srcOrd="3" destOrd="0" presId="urn:microsoft.com/office/officeart/2005/8/layout/hProcess6"/>
    <dgm:cxn modelId="{78D91585-FD06-B647-B757-8F9E96E391DD}" type="presParOf" srcId="{2420AFC4-D94A-D548-8308-F1A3F4C60534}" destId="{4A39B040-7BD2-4B4E-AF0B-2C41810BE0EC}" srcOrd="3" destOrd="0" presId="urn:microsoft.com/office/officeart/2005/8/layout/hProcess6"/>
    <dgm:cxn modelId="{462C463D-DABE-2044-90FE-71CDED0256AC}" type="presParOf" srcId="{2420AFC4-D94A-D548-8308-F1A3F4C60534}" destId="{3373DFFA-9E9D-A142-9054-143755DFA50C}" srcOrd="4" destOrd="0" presId="urn:microsoft.com/office/officeart/2005/8/layout/hProcess6"/>
    <dgm:cxn modelId="{CE656CAC-D034-364F-BCF8-E2D48907A250}" type="presParOf" srcId="{3373DFFA-9E9D-A142-9054-143755DFA50C}" destId="{54704DC9-C41E-D942-B46A-F8E85DAD9429}" srcOrd="0" destOrd="0" presId="urn:microsoft.com/office/officeart/2005/8/layout/hProcess6"/>
    <dgm:cxn modelId="{80F90B7B-D77D-2543-AFFE-07C4772AA3E6}" type="presParOf" srcId="{3373DFFA-9E9D-A142-9054-143755DFA50C}" destId="{E7896151-D984-8A4A-9C59-FAE0C6FDA95A}" srcOrd="1" destOrd="0" presId="urn:microsoft.com/office/officeart/2005/8/layout/hProcess6"/>
    <dgm:cxn modelId="{1BAF5B86-1913-964E-89F9-6FA16807E051}" type="presParOf" srcId="{3373DFFA-9E9D-A142-9054-143755DFA50C}" destId="{A6FF892C-640F-2646-96B1-6049B9C16ECF}" srcOrd="2" destOrd="0" presId="urn:microsoft.com/office/officeart/2005/8/layout/hProcess6"/>
    <dgm:cxn modelId="{34ABFD70-AA82-DD4C-B748-CFBC6A7DED2F}" type="presParOf" srcId="{3373DFFA-9E9D-A142-9054-143755DFA50C}" destId="{7A0B20AF-FC8B-9D44-9380-434F258C1E6E}"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81664-0864-084E-9D0E-4422D4046327}"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de-DE"/>
        </a:p>
      </dgm:t>
    </dgm:pt>
    <dgm:pt modelId="{436A189D-E386-7445-A97A-A610DF4C2302}">
      <dgm:prSet phldrT="[Text]"/>
      <dgm:spPr/>
      <dgm:t>
        <a:bodyPr/>
        <a:lstStyle/>
        <a:p>
          <a:r>
            <a:rPr lang="de-DE" dirty="0" smtClean="0"/>
            <a:t>Reaktion</a:t>
          </a:r>
          <a:endParaRPr lang="de-DE" dirty="0"/>
        </a:p>
      </dgm:t>
    </dgm:pt>
    <dgm:pt modelId="{456042A5-CF8F-9741-A2EF-0AD1E481A8A2}" type="parTrans" cxnId="{26D96887-68E9-984A-896B-0E745DD6022C}">
      <dgm:prSet/>
      <dgm:spPr/>
      <dgm:t>
        <a:bodyPr/>
        <a:lstStyle/>
        <a:p>
          <a:endParaRPr lang="de-DE"/>
        </a:p>
      </dgm:t>
    </dgm:pt>
    <dgm:pt modelId="{339F33D0-6234-CA4C-97F1-1409AA37FE3E}" type="sibTrans" cxnId="{26D96887-68E9-984A-896B-0E745DD6022C}">
      <dgm:prSet/>
      <dgm:spPr/>
      <dgm:t>
        <a:bodyPr/>
        <a:lstStyle/>
        <a:p>
          <a:endParaRPr lang="de-DE"/>
        </a:p>
      </dgm:t>
    </dgm:pt>
    <dgm:pt modelId="{3B4067E5-7B6B-D941-9B1B-9AB4ACF4A851}">
      <dgm:prSet phldrT="[Text]"/>
      <dgm:spPr/>
      <dgm:t>
        <a:bodyPr/>
        <a:lstStyle/>
        <a:p>
          <a:r>
            <a:rPr lang="de-DE" dirty="0" smtClean="0"/>
            <a:t>Entdecken</a:t>
          </a:r>
          <a:endParaRPr lang="de-DE" dirty="0"/>
        </a:p>
      </dgm:t>
    </dgm:pt>
    <dgm:pt modelId="{29FA232E-E394-D847-B5BA-BC3B09B648F4}" type="parTrans" cxnId="{E8B027C1-36D4-C84E-8B6D-D66180311374}">
      <dgm:prSet/>
      <dgm:spPr/>
      <dgm:t>
        <a:bodyPr/>
        <a:lstStyle/>
        <a:p>
          <a:endParaRPr lang="de-DE"/>
        </a:p>
      </dgm:t>
    </dgm:pt>
    <dgm:pt modelId="{CB70F702-4389-1E44-8736-40294D93FB56}" type="sibTrans" cxnId="{E8B027C1-36D4-C84E-8B6D-D66180311374}">
      <dgm:prSet/>
      <dgm:spPr/>
      <dgm:t>
        <a:bodyPr/>
        <a:lstStyle/>
        <a:p>
          <a:endParaRPr lang="de-DE"/>
        </a:p>
      </dgm:t>
    </dgm:pt>
    <dgm:pt modelId="{0D3EA34B-92AA-8142-BBDA-2F2E0A3AF27B}">
      <dgm:prSet phldrT="[Text]"/>
      <dgm:spPr/>
      <dgm:t>
        <a:bodyPr/>
        <a:lstStyle/>
        <a:p>
          <a:r>
            <a:rPr lang="de-DE" dirty="0" smtClean="0"/>
            <a:t>Erkennen</a:t>
          </a:r>
          <a:endParaRPr lang="de-DE" dirty="0"/>
        </a:p>
      </dgm:t>
    </dgm:pt>
    <dgm:pt modelId="{70814E8C-3FAA-4E41-8520-FB06F2FC0964}" type="parTrans" cxnId="{FE528951-CB80-4944-A18E-26694B655B53}">
      <dgm:prSet/>
      <dgm:spPr/>
      <dgm:t>
        <a:bodyPr/>
        <a:lstStyle/>
        <a:p>
          <a:endParaRPr lang="de-DE"/>
        </a:p>
      </dgm:t>
    </dgm:pt>
    <dgm:pt modelId="{382F71BD-82FA-9A4D-99DD-2CC2C7CB1FB7}" type="sibTrans" cxnId="{FE528951-CB80-4944-A18E-26694B655B53}">
      <dgm:prSet/>
      <dgm:spPr/>
      <dgm:t>
        <a:bodyPr/>
        <a:lstStyle/>
        <a:p>
          <a:endParaRPr lang="de-DE"/>
        </a:p>
      </dgm:t>
    </dgm:pt>
    <dgm:pt modelId="{225A69E1-D3EA-7545-9557-DBA79620109D}" type="pres">
      <dgm:prSet presAssocID="{F6681664-0864-084E-9D0E-4422D4046327}" presName="Name0" presStyleCnt="0">
        <dgm:presLayoutVars>
          <dgm:chMax val="5"/>
          <dgm:chPref val="5"/>
          <dgm:dir/>
          <dgm:animLvl val="lvl"/>
        </dgm:presLayoutVars>
      </dgm:prSet>
      <dgm:spPr/>
      <dgm:t>
        <a:bodyPr/>
        <a:lstStyle/>
        <a:p>
          <a:endParaRPr lang="de-DE"/>
        </a:p>
      </dgm:t>
    </dgm:pt>
    <dgm:pt modelId="{27C4061B-0D11-AF4E-BD45-76AD00146511}" type="pres">
      <dgm:prSet presAssocID="{436A189D-E386-7445-A97A-A610DF4C2302}" presName="parentText1" presStyleLbl="node1" presStyleIdx="0" presStyleCnt="3">
        <dgm:presLayoutVars>
          <dgm:chMax/>
          <dgm:chPref val="3"/>
          <dgm:bulletEnabled val="1"/>
        </dgm:presLayoutVars>
      </dgm:prSet>
      <dgm:spPr/>
      <dgm:t>
        <a:bodyPr/>
        <a:lstStyle/>
        <a:p>
          <a:endParaRPr lang="de-DE"/>
        </a:p>
      </dgm:t>
    </dgm:pt>
    <dgm:pt modelId="{DF0D9F3B-64EB-B44B-971B-92DBA7950747}" type="pres">
      <dgm:prSet presAssocID="{3B4067E5-7B6B-D941-9B1B-9AB4ACF4A851}" presName="parentText2" presStyleLbl="node1" presStyleIdx="1" presStyleCnt="3" custLinFactNeighborY="7152">
        <dgm:presLayoutVars>
          <dgm:chMax/>
          <dgm:chPref val="3"/>
          <dgm:bulletEnabled val="1"/>
        </dgm:presLayoutVars>
      </dgm:prSet>
      <dgm:spPr/>
      <dgm:t>
        <a:bodyPr/>
        <a:lstStyle/>
        <a:p>
          <a:endParaRPr lang="de-DE"/>
        </a:p>
      </dgm:t>
    </dgm:pt>
    <dgm:pt modelId="{5C2CD3ED-104B-E840-BA9D-7AAAC255FD1C}" type="pres">
      <dgm:prSet presAssocID="{0D3EA34B-92AA-8142-BBDA-2F2E0A3AF27B}" presName="parentText3" presStyleLbl="node1" presStyleIdx="2" presStyleCnt="3" custLinFactNeighborY="21935">
        <dgm:presLayoutVars>
          <dgm:chMax/>
          <dgm:chPref val="3"/>
          <dgm:bulletEnabled val="1"/>
        </dgm:presLayoutVars>
      </dgm:prSet>
      <dgm:spPr/>
      <dgm:t>
        <a:bodyPr/>
        <a:lstStyle/>
        <a:p>
          <a:endParaRPr lang="de-DE"/>
        </a:p>
      </dgm:t>
    </dgm:pt>
  </dgm:ptLst>
  <dgm:cxnLst>
    <dgm:cxn modelId="{26D96887-68E9-984A-896B-0E745DD6022C}" srcId="{F6681664-0864-084E-9D0E-4422D4046327}" destId="{436A189D-E386-7445-A97A-A610DF4C2302}" srcOrd="0" destOrd="0" parTransId="{456042A5-CF8F-9741-A2EF-0AD1E481A8A2}" sibTransId="{339F33D0-6234-CA4C-97F1-1409AA37FE3E}"/>
    <dgm:cxn modelId="{E8B027C1-36D4-C84E-8B6D-D66180311374}" srcId="{F6681664-0864-084E-9D0E-4422D4046327}" destId="{3B4067E5-7B6B-D941-9B1B-9AB4ACF4A851}" srcOrd="1" destOrd="0" parTransId="{29FA232E-E394-D847-B5BA-BC3B09B648F4}" sibTransId="{CB70F702-4389-1E44-8736-40294D93FB56}"/>
    <dgm:cxn modelId="{5C5B3CC4-A791-9549-90CB-074AD7E901FA}" type="presOf" srcId="{F6681664-0864-084E-9D0E-4422D4046327}" destId="{225A69E1-D3EA-7545-9557-DBA79620109D}" srcOrd="0" destOrd="0" presId="urn:microsoft.com/office/officeart/2009/3/layout/IncreasingArrowsProcess"/>
    <dgm:cxn modelId="{FE528951-CB80-4944-A18E-26694B655B53}" srcId="{F6681664-0864-084E-9D0E-4422D4046327}" destId="{0D3EA34B-92AA-8142-BBDA-2F2E0A3AF27B}" srcOrd="2" destOrd="0" parTransId="{70814E8C-3FAA-4E41-8520-FB06F2FC0964}" sibTransId="{382F71BD-82FA-9A4D-99DD-2CC2C7CB1FB7}"/>
    <dgm:cxn modelId="{F90BD09B-4409-E64C-86FB-967E420BC515}" type="presOf" srcId="{3B4067E5-7B6B-D941-9B1B-9AB4ACF4A851}" destId="{DF0D9F3B-64EB-B44B-971B-92DBA7950747}" srcOrd="0" destOrd="0" presId="urn:microsoft.com/office/officeart/2009/3/layout/IncreasingArrowsProcess"/>
    <dgm:cxn modelId="{52DB6090-0718-7849-8308-36AF8DA4D81E}" type="presOf" srcId="{0D3EA34B-92AA-8142-BBDA-2F2E0A3AF27B}" destId="{5C2CD3ED-104B-E840-BA9D-7AAAC255FD1C}" srcOrd="0" destOrd="0" presId="urn:microsoft.com/office/officeart/2009/3/layout/IncreasingArrowsProcess"/>
    <dgm:cxn modelId="{C1089F31-8890-D14F-9526-D2C6EAB41926}" type="presOf" srcId="{436A189D-E386-7445-A97A-A610DF4C2302}" destId="{27C4061B-0D11-AF4E-BD45-76AD00146511}" srcOrd="0" destOrd="0" presId="urn:microsoft.com/office/officeart/2009/3/layout/IncreasingArrowsProcess"/>
    <dgm:cxn modelId="{F640DBFA-09E4-4045-84AB-6D1AC3F12155}" type="presParOf" srcId="{225A69E1-D3EA-7545-9557-DBA79620109D}" destId="{27C4061B-0D11-AF4E-BD45-76AD00146511}" srcOrd="0" destOrd="0" presId="urn:microsoft.com/office/officeart/2009/3/layout/IncreasingArrowsProcess"/>
    <dgm:cxn modelId="{FE3BE53A-1637-9242-87F1-20010F9E7BDC}" type="presParOf" srcId="{225A69E1-D3EA-7545-9557-DBA79620109D}" destId="{DF0D9F3B-64EB-B44B-971B-92DBA7950747}" srcOrd="1" destOrd="0" presId="urn:microsoft.com/office/officeart/2009/3/layout/IncreasingArrowsProcess"/>
    <dgm:cxn modelId="{81F40684-0B6F-CE48-9AA8-6AE2E951230C}" type="presParOf" srcId="{225A69E1-D3EA-7545-9557-DBA79620109D}" destId="{5C2CD3ED-104B-E840-BA9D-7AAAC255FD1C}"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A4E7B-2674-4E4C-B1AA-5667D381A506}">
      <dsp:nvSpPr>
        <dsp:cNvPr id="0" name=""/>
        <dsp:cNvSpPr/>
      </dsp:nvSpPr>
      <dsp:spPr>
        <a:xfrm>
          <a:off x="4227374" y="1209"/>
          <a:ext cx="1485949" cy="965867"/>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Gestalt-psychologie</a:t>
          </a:r>
          <a:endParaRPr lang="de-DE" sz="1600" kern="1200" dirty="0"/>
        </a:p>
      </dsp:txBody>
      <dsp:txXfrm>
        <a:off x="4274524" y="48359"/>
        <a:ext cx="1391649" cy="871567"/>
      </dsp:txXfrm>
    </dsp:sp>
    <dsp:sp modelId="{1C9D27C1-8350-6A46-932E-878E31EBD7F8}">
      <dsp:nvSpPr>
        <dsp:cNvPr id="0" name=""/>
        <dsp:cNvSpPr/>
      </dsp:nvSpPr>
      <dsp:spPr>
        <a:xfrm>
          <a:off x="2692242" y="484143"/>
          <a:ext cx="4556213" cy="4556213"/>
        </a:xfrm>
        <a:custGeom>
          <a:avLst/>
          <a:gdLst/>
          <a:ahLst/>
          <a:cxnLst/>
          <a:rect l="0" t="0" r="0" b="0"/>
          <a:pathLst>
            <a:path>
              <a:moveTo>
                <a:pt x="3030605" y="127870"/>
              </a:moveTo>
              <a:arcTo wR="2278106" hR="2278106" stAng="17357282" swAng="150368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1F97AB-F926-4341-8C04-A48C5DF53005}">
      <dsp:nvSpPr>
        <dsp:cNvPr id="0" name=""/>
        <dsp:cNvSpPr/>
      </dsp:nvSpPr>
      <dsp:spPr>
        <a:xfrm>
          <a:off x="6134356" y="1140262"/>
          <a:ext cx="1617783" cy="965867"/>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Behaviorismus</a:t>
          </a:r>
          <a:endParaRPr lang="de-DE" sz="1600" kern="1200" dirty="0"/>
        </a:p>
      </dsp:txBody>
      <dsp:txXfrm>
        <a:off x="6181506" y="1187412"/>
        <a:ext cx="1523483" cy="871567"/>
      </dsp:txXfrm>
    </dsp:sp>
    <dsp:sp modelId="{BF23CFBF-C39C-C94E-954B-19E4F82E8F77}">
      <dsp:nvSpPr>
        <dsp:cNvPr id="0" name=""/>
        <dsp:cNvSpPr/>
      </dsp:nvSpPr>
      <dsp:spPr>
        <a:xfrm>
          <a:off x="2692242" y="484143"/>
          <a:ext cx="4556213" cy="4556213"/>
        </a:xfrm>
        <a:custGeom>
          <a:avLst/>
          <a:gdLst/>
          <a:ahLst/>
          <a:cxnLst/>
          <a:rect l="0" t="0" r="0" b="0"/>
          <a:pathLst>
            <a:path>
              <a:moveTo>
                <a:pt x="4463427" y="1634564"/>
              </a:moveTo>
              <a:arcTo wR="2278106" hR="2278106" stAng="20615467" swAng="196906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001E4C-C384-4E43-BBC6-D635B7CD2B17}">
      <dsp:nvSpPr>
        <dsp:cNvPr id="0" name=""/>
        <dsp:cNvSpPr/>
      </dsp:nvSpPr>
      <dsp:spPr>
        <a:xfrm>
          <a:off x="6200273" y="3418369"/>
          <a:ext cx="1485949" cy="965867"/>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Kognitions-psychologie</a:t>
          </a:r>
          <a:endParaRPr lang="de-DE" sz="1600" kern="1200" dirty="0"/>
        </a:p>
      </dsp:txBody>
      <dsp:txXfrm>
        <a:off x="6247423" y="3465519"/>
        <a:ext cx="1391649" cy="871567"/>
      </dsp:txXfrm>
    </dsp:sp>
    <dsp:sp modelId="{964F1771-A589-5A4A-9C33-165FF56487B1}">
      <dsp:nvSpPr>
        <dsp:cNvPr id="0" name=""/>
        <dsp:cNvSpPr/>
      </dsp:nvSpPr>
      <dsp:spPr>
        <a:xfrm>
          <a:off x="2692242" y="484143"/>
          <a:ext cx="4556213" cy="4556213"/>
        </a:xfrm>
        <a:custGeom>
          <a:avLst/>
          <a:gdLst/>
          <a:ahLst/>
          <a:cxnLst/>
          <a:rect l="0" t="0" r="0" b="0"/>
          <a:pathLst>
            <a:path>
              <a:moveTo>
                <a:pt x="3870578" y="3907157"/>
              </a:moveTo>
              <a:arcTo wR="2278106" hR="2278106" stAng="2739033" swAng="150368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9ED07D-772A-0D4C-AC5B-B48DB3374675}">
      <dsp:nvSpPr>
        <dsp:cNvPr id="0" name=""/>
        <dsp:cNvSpPr/>
      </dsp:nvSpPr>
      <dsp:spPr>
        <a:xfrm>
          <a:off x="4227374" y="4557423"/>
          <a:ext cx="1485949" cy="965867"/>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psycho-dynamische Theorien</a:t>
          </a:r>
          <a:endParaRPr lang="de-DE" sz="1600" kern="1200" dirty="0"/>
        </a:p>
      </dsp:txBody>
      <dsp:txXfrm>
        <a:off x="4274524" y="4604573"/>
        <a:ext cx="1391649" cy="871567"/>
      </dsp:txXfrm>
    </dsp:sp>
    <dsp:sp modelId="{9569881F-E98C-684B-AB80-13044A8C5065}">
      <dsp:nvSpPr>
        <dsp:cNvPr id="0" name=""/>
        <dsp:cNvSpPr/>
      </dsp:nvSpPr>
      <dsp:spPr>
        <a:xfrm>
          <a:off x="2692242" y="484143"/>
          <a:ext cx="4556213" cy="4556213"/>
        </a:xfrm>
        <a:custGeom>
          <a:avLst/>
          <a:gdLst/>
          <a:ahLst/>
          <a:cxnLst/>
          <a:rect l="0" t="0" r="0" b="0"/>
          <a:pathLst>
            <a:path>
              <a:moveTo>
                <a:pt x="1528935" y="4429505"/>
              </a:moveTo>
              <a:arcTo wR="2278106" hR="2278106" stAng="6551965" swAng="973296"/>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22A40D-95E3-CC45-9282-6B9614F282E7}">
      <dsp:nvSpPr>
        <dsp:cNvPr id="0" name=""/>
        <dsp:cNvSpPr/>
      </dsp:nvSpPr>
      <dsp:spPr>
        <a:xfrm>
          <a:off x="2128460" y="3187701"/>
          <a:ext cx="1737981" cy="1427204"/>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kognitive Neurowissen-</a:t>
          </a:r>
          <a:r>
            <a:rPr lang="de-DE" sz="1600" kern="1200" dirty="0" err="1" smtClean="0"/>
            <a:t>schaften</a:t>
          </a:r>
          <a:endParaRPr lang="de-DE" sz="1600" kern="1200" dirty="0"/>
        </a:p>
      </dsp:txBody>
      <dsp:txXfrm>
        <a:off x="2198130" y="3257371"/>
        <a:ext cx="1598641" cy="1287864"/>
      </dsp:txXfrm>
    </dsp:sp>
    <dsp:sp modelId="{01DBB8AA-EA46-8242-AB3A-5D65208EF059}">
      <dsp:nvSpPr>
        <dsp:cNvPr id="0" name=""/>
        <dsp:cNvSpPr/>
      </dsp:nvSpPr>
      <dsp:spPr>
        <a:xfrm>
          <a:off x="2692242" y="484143"/>
          <a:ext cx="4556213" cy="4556213"/>
        </a:xfrm>
        <a:custGeom>
          <a:avLst/>
          <a:gdLst/>
          <a:ahLst/>
          <a:cxnLst/>
          <a:rect l="0" t="0" r="0" b="0"/>
          <a:pathLst>
            <a:path>
              <a:moveTo>
                <a:pt x="38083" y="2692913"/>
              </a:moveTo>
              <a:arcTo wR="2278106" hR="2278106" stAng="10170530" swAng="161746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6BC5EB-8384-304A-B4C5-5C5288E0A25D}">
      <dsp:nvSpPr>
        <dsp:cNvPr id="0" name=""/>
        <dsp:cNvSpPr/>
      </dsp:nvSpPr>
      <dsp:spPr>
        <a:xfrm>
          <a:off x="2254476" y="1140262"/>
          <a:ext cx="1485949" cy="965867"/>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Psychophysik</a:t>
          </a:r>
          <a:endParaRPr lang="de-DE" sz="1600" kern="1200" dirty="0"/>
        </a:p>
      </dsp:txBody>
      <dsp:txXfrm>
        <a:off x="2301626" y="1187412"/>
        <a:ext cx="1391649" cy="871567"/>
      </dsp:txXfrm>
    </dsp:sp>
    <dsp:sp modelId="{9C672692-B35C-4D44-8B0B-AF2B623BB312}">
      <dsp:nvSpPr>
        <dsp:cNvPr id="0" name=""/>
        <dsp:cNvSpPr/>
      </dsp:nvSpPr>
      <dsp:spPr>
        <a:xfrm>
          <a:off x="2692242" y="484143"/>
          <a:ext cx="4556213" cy="4556213"/>
        </a:xfrm>
        <a:custGeom>
          <a:avLst/>
          <a:gdLst/>
          <a:ahLst/>
          <a:cxnLst/>
          <a:rect l="0" t="0" r="0" b="0"/>
          <a:pathLst>
            <a:path>
              <a:moveTo>
                <a:pt x="685635" y="649056"/>
              </a:moveTo>
              <a:arcTo wR="2278106" hR="2278106" stAng="13539033" swAng="150368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E8FAD-06F8-E04B-B07E-01F29FBAB315}">
      <dsp:nvSpPr>
        <dsp:cNvPr id="0" name=""/>
        <dsp:cNvSpPr/>
      </dsp:nvSpPr>
      <dsp:spPr>
        <a:xfrm>
          <a:off x="587226" y="2101065"/>
          <a:ext cx="2331243" cy="203780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de-DE" sz="1600" b="1" kern="1200" dirty="0" smtClean="0"/>
            <a:t>Entdecken</a:t>
          </a:r>
        </a:p>
      </dsp:txBody>
      <dsp:txXfrm>
        <a:off x="1170037" y="2406735"/>
        <a:ext cx="1136481" cy="1426460"/>
      </dsp:txXfrm>
    </dsp:sp>
    <dsp:sp modelId="{65FC11D3-6100-9543-86F6-C4281D046AE3}">
      <dsp:nvSpPr>
        <dsp:cNvPr id="0" name=""/>
        <dsp:cNvSpPr/>
      </dsp:nvSpPr>
      <dsp:spPr>
        <a:xfrm>
          <a:off x="4415" y="2537155"/>
          <a:ext cx="1165621" cy="1165621"/>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de-DE" sz="6600" kern="1200" dirty="0" smtClean="0"/>
            <a:t>1</a:t>
          </a:r>
          <a:endParaRPr lang="de-DE" sz="6600" kern="1200" dirty="0"/>
        </a:p>
      </dsp:txBody>
      <dsp:txXfrm>
        <a:off x="175116" y="2707856"/>
        <a:ext cx="824219" cy="824219"/>
      </dsp:txXfrm>
    </dsp:sp>
    <dsp:sp modelId="{CFA69AC9-4A08-D741-BB76-691AD6AB0480}">
      <dsp:nvSpPr>
        <dsp:cNvPr id="0" name=""/>
        <dsp:cNvSpPr/>
      </dsp:nvSpPr>
      <dsp:spPr>
        <a:xfrm>
          <a:off x="3646983" y="2101065"/>
          <a:ext cx="2331243" cy="203780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de-DE" sz="1600" b="1" kern="1200" dirty="0" smtClean="0"/>
            <a:t>Erkennen</a:t>
          </a:r>
          <a:endParaRPr lang="de-DE" sz="1600" b="1" kern="1200" dirty="0"/>
        </a:p>
      </dsp:txBody>
      <dsp:txXfrm>
        <a:off x="4229794" y="2406735"/>
        <a:ext cx="1136481" cy="1426460"/>
      </dsp:txXfrm>
    </dsp:sp>
    <dsp:sp modelId="{C240FBD5-AE2B-A643-BDF6-2A4F3433ACA8}">
      <dsp:nvSpPr>
        <dsp:cNvPr id="0" name=""/>
        <dsp:cNvSpPr/>
      </dsp:nvSpPr>
      <dsp:spPr>
        <a:xfrm>
          <a:off x="3064172" y="2537155"/>
          <a:ext cx="1165621" cy="1165621"/>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de-DE" sz="6600" kern="1200" dirty="0" smtClean="0"/>
            <a:t>2</a:t>
          </a:r>
          <a:endParaRPr lang="de-DE" sz="6600" kern="1200" dirty="0"/>
        </a:p>
      </dsp:txBody>
      <dsp:txXfrm>
        <a:off x="3234873" y="2707856"/>
        <a:ext cx="824219" cy="824219"/>
      </dsp:txXfrm>
    </dsp:sp>
    <dsp:sp modelId="{E7896151-D984-8A4A-9C59-FAE0C6FDA95A}">
      <dsp:nvSpPr>
        <dsp:cNvPr id="0" name=""/>
        <dsp:cNvSpPr/>
      </dsp:nvSpPr>
      <dsp:spPr>
        <a:xfrm>
          <a:off x="6706741" y="2101065"/>
          <a:ext cx="2331243" cy="203780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de-DE" sz="1600" b="1" kern="1200" dirty="0" smtClean="0"/>
            <a:t>Reaktions-auswahl</a:t>
          </a:r>
          <a:endParaRPr lang="de-DE" sz="1600" b="1" kern="1200" dirty="0"/>
        </a:p>
      </dsp:txBody>
      <dsp:txXfrm>
        <a:off x="7289551" y="2406735"/>
        <a:ext cx="1136481" cy="1426460"/>
      </dsp:txXfrm>
    </dsp:sp>
    <dsp:sp modelId="{7A0B20AF-FC8B-9D44-9380-434F258C1E6E}">
      <dsp:nvSpPr>
        <dsp:cNvPr id="0" name=""/>
        <dsp:cNvSpPr/>
      </dsp:nvSpPr>
      <dsp:spPr>
        <a:xfrm>
          <a:off x="6123930" y="2537155"/>
          <a:ext cx="1165621" cy="1165621"/>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de-DE" sz="6600" kern="1200" dirty="0" smtClean="0"/>
            <a:t>3</a:t>
          </a:r>
          <a:endParaRPr lang="de-DE" sz="6600" kern="1200" dirty="0"/>
        </a:p>
      </dsp:txBody>
      <dsp:txXfrm>
        <a:off x="6294631" y="2707856"/>
        <a:ext cx="824219" cy="824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E8FAD-06F8-E04B-B07E-01F29FBAB315}">
      <dsp:nvSpPr>
        <dsp:cNvPr id="0" name=""/>
        <dsp:cNvSpPr/>
      </dsp:nvSpPr>
      <dsp:spPr>
        <a:xfrm>
          <a:off x="587226" y="2101065"/>
          <a:ext cx="2331243" cy="203780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de-DE" sz="1600" b="1" kern="1200" dirty="0" smtClean="0"/>
            <a:t>Entdecken</a:t>
          </a:r>
        </a:p>
      </dsp:txBody>
      <dsp:txXfrm>
        <a:off x="1170037" y="2406735"/>
        <a:ext cx="1136481" cy="1426460"/>
      </dsp:txXfrm>
    </dsp:sp>
    <dsp:sp modelId="{65FC11D3-6100-9543-86F6-C4281D046AE3}">
      <dsp:nvSpPr>
        <dsp:cNvPr id="0" name=""/>
        <dsp:cNvSpPr/>
      </dsp:nvSpPr>
      <dsp:spPr>
        <a:xfrm>
          <a:off x="4415" y="2537155"/>
          <a:ext cx="1165621" cy="1165621"/>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r>
            <a:rPr lang="de-DE" sz="6600" kern="1200" dirty="0" smtClean="0"/>
            <a:t>1</a:t>
          </a:r>
          <a:endParaRPr lang="de-DE" sz="6600" kern="1200" dirty="0"/>
        </a:p>
      </dsp:txBody>
      <dsp:txXfrm>
        <a:off x="175116" y="2707856"/>
        <a:ext cx="824219" cy="824219"/>
      </dsp:txXfrm>
    </dsp:sp>
    <dsp:sp modelId="{CFA69AC9-4A08-D741-BB76-691AD6AB0480}">
      <dsp:nvSpPr>
        <dsp:cNvPr id="0" name=""/>
        <dsp:cNvSpPr/>
      </dsp:nvSpPr>
      <dsp:spPr>
        <a:xfrm>
          <a:off x="3646983" y="2101065"/>
          <a:ext cx="2331243" cy="2037800"/>
        </a:xfrm>
        <a:prstGeom prst="rightArrow">
          <a:avLst>
            <a:gd name="adj1" fmla="val 70000"/>
            <a:gd name="adj2" fmla="val 50000"/>
          </a:avLst>
        </a:prstGeom>
        <a:solidFill>
          <a:schemeClr val="accent1">
            <a:tint val="40000"/>
            <a:hueOff val="0"/>
            <a:satOff val="0"/>
            <a:lumOff val="0"/>
            <a:alpha val="14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de-DE" sz="1600" b="1" kern="1200" dirty="0" smtClean="0">
              <a:solidFill>
                <a:srgbClr val="BFBFBF"/>
              </a:solidFill>
            </a:rPr>
            <a:t>Erkennen</a:t>
          </a:r>
          <a:endParaRPr lang="de-DE" sz="1600" b="1" kern="1200" dirty="0">
            <a:solidFill>
              <a:srgbClr val="BFBFBF"/>
            </a:solidFill>
          </a:endParaRPr>
        </a:p>
      </dsp:txBody>
      <dsp:txXfrm>
        <a:off x="4229794" y="2406735"/>
        <a:ext cx="1136481" cy="1426460"/>
      </dsp:txXfrm>
    </dsp:sp>
    <dsp:sp modelId="{C240FBD5-AE2B-A643-BDF6-2A4F3433ACA8}">
      <dsp:nvSpPr>
        <dsp:cNvPr id="0" name=""/>
        <dsp:cNvSpPr/>
      </dsp:nvSpPr>
      <dsp:spPr>
        <a:xfrm>
          <a:off x="3064172" y="2537155"/>
          <a:ext cx="1165621" cy="1165621"/>
        </a:xfrm>
        <a:prstGeom prst="ellipse">
          <a:avLst/>
        </a:prstGeom>
        <a:gradFill flip="none" rotWithShape="0">
          <a:gsLst>
            <a:gs pos="0">
              <a:schemeClr val="accent1">
                <a:hueOff val="0"/>
                <a:satOff val="0"/>
                <a:lumOff val="0"/>
                <a:shade val="70000"/>
                <a:satMod val="150000"/>
                <a:alpha val="32000"/>
              </a:schemeClr>
            </a:gs>
            <a:gs pos="34000">
              <a:schemeClr val="accent1">
                <a:hueOff val="0"/>
                <a:satOff val="0"/>
                <a:lumOff val="0"/>
                <a:shade val="70000"/>
                <a:satMod val="140000"/>
                <a:alpha val="32000"/>
              </a:schemeClr>
            </a:gs>
            <a:gs pos="70000">
              <a:schemeClr val="accent1">
                <a:hueOff val="0"/>
                <a:satOff val="0"/>
                <a:lumOff val="0"/>
                <a:tint val="100000"/>
                <a:shade val="90000"/>
                <a:satMod val="140000"/>
                <a:alpha val="32000"/>
              </a:schemeClr>
            </a:gs>
            <a:gs pos="100000">
              <a:schemeClr val="accent1">
                <a:hueOff val="0"/>
                <a:satOff val="0"/>
                <a:lumOff val="0"/>
                <a:tint val="100000"/>
                <a:shade val="100000"/>
                <a:satMod val="100000"/>
                <a:alpha val="32000"/>
              </a:schemeClr>
            </a:gs>
          </a:gsLst>
          <a:path path="circle">
            <a:fillToRect l="100000" t="100000" r="100000" b="100000"/>
          </a:path>
          <a:tileRect/>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endParaRPr lang="de-DE" sz="6600" kern="1200" dirty="0"/>
        </a:p>
      </dsp:txBody>
      <dsp:txXfrm>
        <a:off x="3234873" y="2707856"/>
        <a:ext cx="824219" cy="824219"/>
      </dsp:txXfrm>
    </dsp:sp>
    <dsp:sp modelId="{E7896151-D984-8A4A-9C59-FAE0C6FDA95A}">
      <dsp:nvSpPr>
        <dsp:cNvPr id="0" name=""/>
        <dsp:cNvSpPr/>
      </dsp:nvSpPr>
      <dsp:spPr>
        <a:xfrm>
          <a:off x="6706741" y="2101065"/>
          <a:ext cx="2331243" cy="2037800"/>
        </a:xfrm>
        <a:prstGeom prst="rightArrow">
          <a:avLst>
            <a:gd name="adj1" fmla="val 70000"/>
            <a:gd name="adj2" fmla="val 50000"/>
          </a:avLst>
        </a:prstGeom>
        <a:solidFill>
          <a:schemeClr val="accent1">
            <a:tint val="40000"/>
            <a:hueOff val="0"/>
            <a:satOff val="0"/>
            <a:lumOff val="0"/>
            <a:alpha val="16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de-DE" sz="1600" b="1" kern="1200" dirty="0" smtClean="0">
              <a:solidFill>
                <a:schemeClr val="bg1">
                  <a:lumMod val="75000"/>
                </a:schemeClr>
              </a:solidFill>
            </a:rPr>
            <a:t>Reaktions-auswahl</a:t>
          </a:r>
          <a:endParaRPr lang="de-DE" sz="1600" b="1" kern="1200" dirty="0">
            <a:solidFill>
              <a:schemeClr val="bg1">
                <a:lumMod val="75000"/>
              </a:schemeClr>
            </a:solidFill>
          </a:endParaRPr>
        </a:p>
      </dsp:txBody>
      <dsp:txXfrm>
        <a:off x="7289551" y="2406735"/>
        <a:ext cx="1136481" cy="1426460"/>
      </dsp:txXfrm>
    </dsp:sp>
    <dsp:sp modelId="{7A0B20AF-FC8B-9D44-9380-434F258C1E6E}">
      <dsp:nvSpPr>
        <dsp:cNvPr id="0" name=""/>
        <dsp:cNvSpPr/>
      </dsp:nvSpPr>
      <dsp:spPr>
        <a:xfrm>
          <a:off x="6123930" y="2537155"/>
          <a:ext cx="1165621" cy="1165621"/>
        </a:xfrm>
        <a:prstGeom prst="ellipse">
          <a:avLst/>
        </a:prstGeom>
        <a:gradFill flip="none" rotWithShape="0">
          <a:gsLst>
            <a:gs pos="0">
              <a:schemeClr val="accent1">
                <a:hueOff val="0"/>
                <a:satOff val="0"/>
                <a:lumOff val="0"/>
                <a:shade val="70000"/>
                <a:satMod val="150000"/>
                <a:alpha val="16000"/>
              </a:schemeClr>
            </a:gs>
            <a:gs pos="34000">
              <a:schemeClr val="accent1">
                <a:hueOff val="0"/>
                <a:satOff val="0"/>
                <a:lumOff val="0"/>
                <a:shade val="70000"/>
                <a:satMod val="140000"/>
                <a:alpha val="16000"/>
              </a:schemeClr>
            </a:gs>
            <a:gs pos="70000">
              <a:schemeClr val="accent1">
                <a:hueOff val="0"/>
                <a:satOff val="0"/>
                <a:lumOff val="0"/>
                <a:tint val="100000"/>
                <a:shade val="90000"/>
                <a:satMod val="140000"/>
                <a:alpha val="16000"/>
              </a:schemeClr>
            </a:gs>
            <a:gs pos="100000">
              <a:schemeClr val="accent1">
                <a:hueOff val="0"/>
                <a:satOff val="0"/>
                <a:lumOff val="0"/>
                <a:tint val="100000"/>
                <a:shade val="100000"/>
                <a:satMod val="100000"/>
                <a:alpha val="16000"/>
              </a:schemeClr>
            </a:gs>
          </a:gsLst>
          <a:path path="circle">
            <a:fillToRect l="100000" t="100000" r="100000" b="100000"/>
          </a:path>
          <a:tileRect/>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2933700">
            <a:lnSpc>
              <a:spcPct val="90000"/>
            </a:lnSpc>
            <a:spcBef>
              <a:spcPct val="0"/>
            </a:spcBef>
            <a:spcAft>
              <a:spcPct val="35000"/>
            </a:spcAft>
          </a:pPr>
          <a:endParaRPr lang="de-DE" sz="6600" kern="1200" dirty="0"/>
        </a:p>
      </dsp:txBody>
      <dsp:txXfrm>
        <a:off x="6294631" y="2707856"/>
        <a:ext cx="824219" cy="824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4061B-0D11-AF4E-BD45-76AD00146511}">
      <dsp:nvSpPr>
        <dsp:cNvPr id="0" name=""/>
        <dsp:cNvSpPr/>
      </dsp:nvSpPr>
      <dsp:spPr>
        <a:xfrm>
          <a:off x="0" y="1292158"/>
          <a:ext cx="6096000" cy="887810"/>
        </a:xfrm>
        <a:prstGeom prst="rightArrow">
          <a:avLst>
            <a:gd name="adj1" fmla="val 50000"/>
            <a:gd name="adj2" fmla="val 5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r>
            <a:rPr lang="de-DE" sz="1700" kern="1200" dirty="0" smtClean="0"/>
            <a:t>Reaktion</a:t>
          </a:r>
          <a:endParaRPr lang="de-DE" sz="1700" kern="1200" dirty="0"/>
        </a:p>
      </dsp:txBody>
      <dsp:txXfrm>
        <a:off x="0" y="1514111"/>
        <a:ext cx="5874048" cy="443905"/>
      </dsp:txXfrm>
    </dsp:sp>
    <dsp:sp modelId="{DF0D9F3B-64EB-B44B-971B-92DBA7950747}">
      <dsp:nvSpPr>
        <dsp:cNvPr id="0" name=""/>
        <dsp:cNvSpPr/>
      </dsp:nvSpPr>
      <dsp:spPr>
        <a:xfrm>
          <a:off x="1877568" y="1651591"/>
          <a:ext cx="4218432" cy="887810"/>
        </a:xfrm>
        <a:prstGeom prst="rightArrow">
          <a:avLst>
            <a:gd name="adj1" fmla="val 50000"/>
            <a:gd name="adj2" fmla="val 5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r>
            <a:rPr lang="de-DE" sz="1700" kern="1200" dirty="0" smtClean="0"/>
            <a:t>Entdecken</a:t>
          </a:r>
          <a:endParaRPr lang="de-DE" sz="1700" kern="1200" dirty="0"/>
        </a:p>
      </dsp:txBody>
      <dsp:txXfrm>
        <a:off x="1877568" y="1873544"/>
        <a:ext cx="3996480" cy="443905"/>
      </dsp:txXfrm>
    </dsp:sp>
    <dsp:sp modelId="{5C2CD3ED-104B-E840-BA9D-7AAAC255FD1C}">
      <dsp:nvSpPr>
        <dsp:cNvPr id="0" name=""/>
        <dsp:cNvSpPr/>
      </dsp:nvSpPr>
      <dsp:spPr>
        <a:xfrm>
          <a:off x="3755136" y="2078772"/>
          <a:ext cx="2340864" cy="887810"/>
        </a:xfrm>
        <a:prstGeom prst="rightArrow">
          <a:avLst>
            <a:gd name="adj1" fmla="val 50000"/>
            <a:gd name="adj2" fmla="val 5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40940" numCol="1" spcCol="1270" anchor="ctr" anchorCtr="0">
          <a:noAutofit/>
        </a:bodyPr>
        <a:lstStyle/>
        <a:p>
          <a:pPr lvl="0" algn="l" defTabSz="755650">
            <a:lnSpc>
              <a:spcPct val="90000"/>
            </a:lnSpc>
            <a:spcBef>
              <a:spcPct val="0"/>
            </a:spcBef>
            <a:spcAft>
              <a:spcPct val="35000"/>
            </a:spcAft>
          </a:pPr>
          <a:r>
            <a:rPr lang="de-DE" sz="1700" kern="1200" dirty="0" smtClean="0"/>
            <a:t>Erkennen</a:t>
          </a:r>
          <a:endParaRPr lang="de-DE" sz="1700" kern="1200" dirty="0"/>
        </a:p>
      </dsp:txBody>
      <dsp:txXfrm>
        <a:off x="3755136" y="2300725"/>
        <a:ext cx="2118912" cy="44390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01974-284E-034B-9608-607224042BAA}" type="datetimeFigureOut">
              <a:rPr lang="de-DE" smtClean="0"/>
              <a:t>20.06.13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ADAFD-5865-4444-A2C0-0E0D420CA0A0}" type="slidenum">
              <a:rPr lang="de-DE" smtClean="0"/>
              <a:t>‹Nr.›</a:t>
            </a:fld>
            <a:endParaRPr lang="de-DE"/>
          </a:p>
        </p:txBody>
      </p:sp>
    </p:spTree>
    <p:extLst>
      <p:ext uri="{BB962C8B-B14F-4D97-AF65-F5344CB8AC3E}">
        <p14:creationId xmlns:p14="http://schemas.microsoft.com/office/powerpoint/2010/main" val="2976802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Erstmal</a:t>
            </a:r>
            <a:r>
              <a:rPr lang="de-DE" dirty="0" smtClean="0"/>
              <a:t> fragen, was sie</a:t>
            </a:r>
            <a:r>
              <a:rPr lang="de-DE" baseline="0" dirty="0" smtClean="0"/>
              <a:t> mit Psychologie verbinden</a:t>
            </a:r>
          </a:p>
          <a:p>
            <a:endParaRPr lang="de-DE" baseline="0" dirty="0" smtClean="0"/>
          </a:p>
          <a:p>
            <a:r>
              <a:rPr lang="de-DE" b="1" baseline="0" dirty="0" smtClean="0"/>
              <a:t>Ziel erklären </a:t>
            </a:r>
            <a:r>
              <a:rPr lang="de-DE" b="1" baseline="0" dirty="0" smtClean="0">
                <a:sym typeface="Wingdings"/>
              </a:rPr>
              <a:t> persönliches Ziel</a:t>
            </a:r>
            <a:endParaRPr lang="de-DE" b="1" baseline="0" dirty="0" smtClean="0"/>
          </a:p>
          <a:p>
            <a:r>
              <a:rPr lang="de-DE" b="1" baseline="0" dirty="0" smtClean="0">
                <a:sym typeface="Wingdings"/>
              </a:rPr>
              <a:t> Theorien und ihre Grenzen</a:t>
            </a:r>
          </a:p>
          <a:p>
            <a:endParaRPr lang="de-DE" b="1" baseline="0" dirty="0" smtClean="0">
              <a:sym typeface="Wingdings"/>
            </a:endParaRPr>
          </a:p>
          <a:p>
            <a:r>
              <a:rPr lang="de-DE" b="1" baseline="0" dirty="0" err="1" smtClean="0">
                <a:sym typeface="Wingdings"/>
              </a:rPr>
              <a:t>caro.franzke@gmx.de</a:t>
            </a:r>
            <a:endParaRPr lang="de-DE" b="1" dirty="0"/>
          </a:p>
        </p:txBody>
      </p:sp>
      <p:sp>
        <p:nvSpPr>
          <p:cNvPr id="4" name="Foliennummernplatzhalter 3"/>
          <p:cNvSpPr>
            <a:spLocks noGrp="1"/>
          </p:cNvSpPr>
          <p:nvPr>
            <p:ph type="sldNum" sz="quarter" idx="10"/>
          </p:nvPr>
        </p:nvSpPr>
        <p:spPr/>
        <p:txBody>
          <a:bodyPr/>
          <a:lstStyle/>
          <a:p>
            <a:fld id="{DF8ADAFD-5865-4444-A2C0-0E0D420CA0A0}" type="slidenum">
              <a:rPr lang="de-DE" smtClean="0"/>
              <a:t>0</a:t>
            </a:fld>
            <a:endParaRPr lang="de-DE"/>
          </a:p>
        </p:txBody>
      </p:sp>
    </p:spTree>
    <p:extLst>
      <p:ext uri="{BB962C8B-B14F-4D97-AF65-F5344CB8AC3E}">
        <p14:creationId xmlns:p14="http://schemas.microsoft.com/office/powerpoint/2010/main" val="199864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Bedingung</a:t>
            </a:r>
            <a:r>
              <a:rPr lang="de-DE" baseline="0" dirty="0" smtClean="0"/>
              <a:t> 1: </a:t>
            </a:r>
          </a:p>
          <a:p>
            <a:r>
              <a:rPr lang="de-DE" baseline="0" dirty="0" smtClean="0"/>
              <a:t>rote Lampe </a:t>
            </a:r>
            <a:r>
              <a:rPr lang="de-DE" baseline="0" dirty="0" smtClean="0">
                <a:sym typeface="Wingdings"/>
              </a:rPr>
              <a:t> links drücken</a:t>
            </a:r>
          </a:p>
          <a:p>
            <a:r>
              <a:rPr lang="de-DE" baseline="0" dirty="0" smtClean="0">
                <a:sym typeface="Wingdings"/>
              </a:rPr>
              <a:t>grüne Lampe  rechts drücken </a:t>
            </a:r>
          </a:p>
          <a:p>
            <a:endParaRPr lang="de-DE" baseline="0" dirty="0" smtClean="0">
              <a:sym typeface="Wingdings"/>
            </a:endParaRPr>
          </a:p>
          <a:p>
            <a:r>
              <a:rPr lang="de-DE" baseline="0" dirty="0" smtClean="0">
                <a:sym typeface="Wingdings"/>
              </a:rPr>
              <a:t>Bedingung 2:</a:t>
            </a:r>
          </a:p>
          <a:p>
            <a:r>
              <a:rPr lang="de-DE" baseline="0" dirty="0" smtClean="0">
                <a:sym typeface="Wingdings"/>
              </a:rPr>
              <a:t>Nur ein Knopf  Drücke, sobald eine Lampe leuchtet</a:t>
            </a:r>
          </a:p>
          <a:p>
            <a:endParaRPr lang="de-DE" baseline="0" dirty="0" smtClean="0">
              <a:sym typeface="Wingdings"/>
            </a:endParaRPr>
          </a:p>
          <a:p>
            <a:endParaRPr lang="de-DE" baseline="0" dirty="0" smtClean="0">
              <a:sym typeface="Wingdings"/>
            </a:endParaRPr>
          </a:p>
          <a:p>
            <a:endParaRPr lang="de-DE" baseline="0" dirty="0" smtClean="0">
              <a:sym typeface="Wingdings"/>
            </a:endParaRPr>
          </a:p>
          <a:p>
            <a:r>
              <a:rPr lang="de-DE" b="1" baseline="0" dirty="0" smtClean="0">
                <a:solidFill>
                  <a:srgbClr val="FF0000"/>
                </a:solidFill>
                <a:sym typeface="Wingdings"/>
              </a:rPr>
              <a:t>Veranschaulichung der Differenz HIER</a:t>
            </a:r>
            <a:endParaRPr lang="de-DE" b="1" dirty="0">
              <a:solidFill>
                <a:srgbClr val="FF0000"/>
              </a:solidFill>
            </a:endParaRPr>
          </a:p>
        </p:txBody>
      </p:sp>
      <p:sp>
        <p:nvSpPr>
          <p:cNvPr id="4" name="Foliennummernplatzhalter 3"/>
          <p:cNvSpPr>
            <a:spLocks noGrp="1"/>
          </p:cNvSpPr>
          <p:nvPr>
            <p:ph type="sldNum" sz="quarter" idx="10"/>
          </p:nvPr>
        </p:nvSpPr>
        <p:spPr/>
        <p:txBody>
          <a:bodyPr/>
          <a:lstStyle/>
          <a:p>
            <a:fld id="{DF8ADAFD-5865-4444-A2C0-0E0D420CA0A0}" type="slidenum">
              <a:rPr lang="de-DE" smtClean="0"/>
              <a:t>13</a:t>
            </a:fld>
            <a:endParaRPr lang="de-DE"/>
          </a:p>
        </p:txBody>
      </p:sp>
    </p:spTree>
    <p:extLst>
      <p:ext uri="{BB962C8B-B14F-4D97-AF65-F5344CB8AC3E}">
        <p14:creationId xmlns:p14="http://schemas.microsoft.com/office/powerpoint/2010/main" val="209814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Bezug zum Alltagswissen</a:t>
            </a:r>
            <a:r>
              <a:rPr lang="de-DE" baseline="0" dirty="0" smtClean="0"/>
              <a:t> herstellen und seriellen Gedanken betonen</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16</a:t>
            </a:fld>
            <a:endParaRPr lang="de-DE"/>
          </a:p>
        </p:txBody>
      </p:sp>
    </p:spTree>
    <p:extLst>
      <p:ext uri="{BB962C8B-B14F-4D97-AF65-F5344CB8AC3E}">
        <p14:creationId xmlns:p14="http://schemas.microsoft.com/office/powerpoint/2010/main" val="3380035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Jemanden </a:t>
            </a:r>
            <a:r>
              <a:rPr lang="de-DE" dirty="0" err="1" smtClean="0"/>
              <a:t>vorholen</a:t>
            </a:r>
            <a:r>
              <a:rPr lang="de-DE" dirty="0" smtClean="0"/>
              <a:t>?</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17</a:t>
            </a:fld>
            <a:endParaRPr lang="de-DE"/>
          </a:p>
        </p:txBody>
      </p:sp>
    </p:spTree>
    <p:extLst>
      <p:ext uri="{BB962C8B-B14F-4D97-AF65-F5344CB8AC3E}">
        <p14:creationId xmlns:p14="http://schemas.microsoft.com/office/powerpoint/2010/main" val="237061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Jemanden </a:t>
            </a:r>
            <a:r>
              <a:rPr lang="de-DE" dirty="0" err="1" smtClean="0"/>
              <a:t>vorholen</a:t>
            </a:r>
            <a:r>
              <a:rPr lang="de-DE" dirty="0" smtClean="0"/>
              <a:t>?</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18</a:t>
            </a:fld>
            <a:endParaRPr lang="de-DE"/>
          </a:p>
        </p:txBody>
      </p:sp>
    </p:spTree>
    <p:extLst>
      <p:ext uri="{BB962C8B-B14F-4D97-AF65-F5344CB8AC3E}">
        <p14:creationId xmlns:p14="http://schemas.microsoft.com/office/powerpoint/2010/main" val="237061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sprechen für vollständige,</a:t>
            </a:r>
            <a:r>
              <a:rPr lang="de-DE" baseline="0" dirty="0" smtClean="0"/>
              <a:t> serielle Suche</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25</a:t>
            </a:fld>
            <a:endParaRPr lang="de-DE"/>
          </a:p>
        </p:txBody>
      </p:sp>
    </p:spTree>
    <p:extLst>
      <p:ext uri="{BB962C8B-B14F-4D97-AF65-F5344CB8AC3E}">
        <p14:creationId xmlns:p14="http://schemas.microsoft.com/office/powerpoint/2010/main" val="54814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fakultativen</a:t>
            </a:r>
            <a:r>
              <a:rPr lang="de-DE" baseline="0" dirty="0" smtClean="0"/>
              <a:t> Slide, falls es einer genauer wissen will?</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29</a:t>
            </a:fld>
            <a:endParaRPr lang="de-DE"/>
          </a:p>
        </p:txBody>
      </p:sp>
    </p:spTree>
    <p:extLst>
      <p:ext uri="{BB962C8B-B14F-4D97-AF65-F5344CB8AC3E}">
        <p14:creationId xmlns:p14="http://schemas.microsoft.com/office/powerpoint/2010/main" val="225966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Sehr starke Vereinfachung </a:t>
            </a:r>
            <a:r>
              <a:rPr lang="de-DE" dirty="0" smtClean="0">
                <a:sym typeface="Wingdings"/>
              </a:rPr>
              <a:t> Beispiel </a:t>
            </a:r>
            <a:r>
              <a:rPr lang="de-DE" smtClean="0">
                <a:sym typeface="Wingdings"/>
              </a:rPr>
              <a:t>„geschummelt“</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30</a:t>
            </a:fld>
            <a:endParaRPr lang="de-DE"/>
          </a:p>
        </p:txBody>
      </p:sp>
    </p:spTree>
    <p:extLst>
      <p:ext uri="{BB962C8B-B14F-4D97-AF65-F5344CB8AC3E}">
        <p14:creationId xmlns:p14="http://schemas.microsoft.com/office/powerpoint/2010/main" val="383758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Bezug zum Alltagswissen</a:t>
            </a:r>
            <a:r>
              <a:rPr lang="de-DE" baseline="0" dirty="0" smtClean="0"/>
              <a:t> herstellen und seriellen Gedanken betonen </a:t>
            </a:r>
          </a:p>
          <a:p>
            <a:r>
              <a:rPr lang="de-DE" baseline="0" dirty="0" smtClean="0">
                <a:sym typeface="Wingdings"/>
              </a:rPr>
              <a:t> ist dieses Modell plausibel? </a:t>
            </a:r>
          </a:p>
          <a:p>
            <a:r>
              <a:rPr lang="de-DE" baseline="0" dirty="0" smtClean="0">
                <a:sym typeface="Wingdings"/>
              </a:rPr>
              <a:t>Vertrautheitseffekte!!</a:t>
            </a:r>
          </a:p>
          <a:p>
            <a:r>
              <a:rPr lang="de-DE" baseline="0" dirty="0" smtClean="0">
                <a:sym typeface="Wingdings"/>
              </a:rPr>
              <a:t>Interferenz im Arbeitsgedächtnis  sich nicht von gerade Gelerntem lösen können</a:t>
            </a:r>
          </a:p>
          <a:p>
            <a:r>
              <a:rPr lang="de-DE" baseline="0" dirty="0" smtClean="0">
                <a:sym typeface="Wingdings"/>
              </a:rPr>
              <a:t>Gelerntes beeinflusst die momentane Repräsentation (Beispiel mit den Punkten im Quadrat, die man verbinden soll)</a:t>
            </a:r>
          </a:p>
          <a:p>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32</a:t>
            </a:fld>
            <a:endParaRPr lang="de-DE"/>
          </a:p>
        </p:txBody>
      </p:sp>
    </p:spTree>
    <p:extLst>
      <p:ext uri="{BB962C8B-B14F-4D97-AF65-F5344CB8AC3E}">
        <p14:creationId xmlns:p14="http://schemas.microsoft.com/office/powerpoint/2010/main" val="338003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biologische Grundlagen auf </a:t>
            </a:r>
            <a:r>
              <a:rPr lang="de-DE" dirty="0" err="1" smtClean="0"/>
              <a:t>Neuronenebene</a:t>
            </a:r>
            <a:r>
              <a:rPr lang="de-DE" dirty="0" smtClean="0"/>
              <a:t> ganz gut verstanden und sehr viele Befunde auf</a:t>
            </a:r>
            <a:r>
              <a:rPr lang="de-DE" baseline="0" dirty="0" smtClean="0"/>
              <a:t> Basis von Verhaltensdaten </a:t>
            </a:r>
            <a:r>
              <a:rPr lang="de-DE" baseline="0" dirty="0" smtClean="0">
                <a:sym typeface="Wingdings"/>
              </a:rPr>
              <a:t> Prozesse in neuronalen Netzwerken nur im Ansatz verstanden</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33</a:t>
            </a:fld>
            <a:endParaRPr lang="de-DE"/>
          </a:p>
        </p:txBody>
      </p:sp>
    </p:spTree>
    <p:extLst>
      <p:ext uri="{BB962C8B-B14F-4D97-AF65-F5344CB8AC3E}">
        <p14:creationId xmlns:p14="http://schemas.microsoft.com/office/powerpoint/2010/main" val="3180696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Elektroenzephalographie </a:t>
            </a:r>
          </a:p>
          <a:p>
            <a:r>
              <a:rPr lang="de-DE" dirty="0" smtClean="0"/>
              <a:t>Magnetresonanztomographie </a:t>
            </a:r>
            <a:r>
              <a:rPr lang="de-DE" dirty="0" smtClean="0">
                <a:sym typeface="Wingdings"/>
              </a:rPr>
              <a:t> strukturell und funktionell</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34</a:t>
            </a:fld>
            <a:endParaRPr lang="de-DE"/>
          </a:p>
        </p:txBody>
      </p:sp>
    </p:spTree>
    <p:extLst>
      <p:ext uri="{BB962C8B-B14F-4D97-AF65-F5344CB8AC3E}">
        <p14:creationId xmlns:p14="http://schemas.microsoft.com/office/powerpoint/2010/main" val="76999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uns wissenschaftlich mit Psychologie zu beschäftigen, müssen wir zunächst vergessen, was wir</a:t>
            </a:r>
            <a:r>
              <a:rPr lang="de-DE" baseline="0" dirty="0" smtClean="0"/>
              <a:t> über Psychologie wissen.</a:t>
            </a:r>
          </a:p>
          <a:p>
            <a:endParaRPr lang="de-DE" baseline="0" dirty="0" smtClean="0"/>
          </a:p>
          <a:p>
            <a:endParaRPr lang="de-DE" baseline="0" dirty="0" smtClean="0"/>
          </a:p>
          <a:p>
            <a:r>
              <a:rPr lang="de-DE" baseline="0" dirty="0" smtClean="0"/>
              <a:t>Entnommen aus Vorlesung Sozialpsychologie Universität Leipzig am 09.04.2013 </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1</a:t>
            </a:fld>
            <a:endParaRPr lang="de-DE"/>
          </a:p>
        </p:txBody>
      </p:sp>
    </p:spTree>
    <p:extLst>
      <p:ext uri="{BB962C8B-B14F-4D97-AF65-F5344CB8AC3E}">
        <p14:creationId xmlns:p14="http://schemas.microsoft.com/office/powerpoint/2010/main" val="159394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Bilder EEG und MRT!</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36</a:t>
            </a:fld>
            <a:endParaRPr lang="de-DE"/>
          </a:p>
        </p:txBody>
      </p:sp>
    </p:spTree>
    <p:extLst>
      <p:ext uri="{BB962C8B-B14F-4D97-AF65-F5344CB8AC3E}">
        <p14:creationId xmlns:p14="http://schemas.microsoft.com/office/powerpoint/2010/main" val="303835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Problem I Haken und Kreuz</a:t>
            </a:r>
          </a:p>
          <a:p>
            <a:r>
              <a:rPr lang="de-DE" dirty="0" smtClean="0"/>
              <a:t>Problem II Bilder</a:t>
            </a:r>
          </a:p>
          <a:p>
            <a:r>
              <a:rPr lang="de-DE" dirty="0" smtClean="0"/>
              <a:t>neutral </a:t>
            </a:r>
            <a:r>
              <a:rPr lang="de-DE" dirty="0" smtClean="0">
                <a:sym typeface="Wingdings"/>
              </a:rPr>
              <a:t> Stuhl, neutrales Gesicht?</a:t>
            </a:r>
          </a:p>
          <a:p>
            <a:r>
              <a:rPr lang="de-DE" dirty="0" smtClean="0">
                <a:sym typeface="Wingdings"/>
              </a:rPr>
              <a:t>emotional</a:t>
            </a:r>
            <a:r>
              <a:rPr lang="de-DE" baseline="0" dirty="0" smtClean="0">
                <a:sym typeface="Wingdings"/>
              </a:rPr>
              <a:t>  Erinnerungsfotos oder emotionale Gesichtsausdrücke</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37</a:t>
            </a:fld>
            <a:endParaRPr lang="de-DE"/>
          </a:p>
        </p:txBody>
      </p:sp>
    </p:spTree>
    <p:extLst>
      <p:ext uri="{BB962C8B-B14F-4D97-AF65-F5344CB8AC3E}">
        <p14:creationId xmlns:p14="http://schemas.microsoft.com/office/powerpoint/2010/main" val="356339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Problem I Haken und Kreuz</a:t>
            </a:r>
          </a:p>
          <a:p>
            <a:r>
              <a:rPr lang="de-DE" dirty="0" smtClean="0"/>
              <a:t>Problem II Bilder</a:t>
            </a:r>
          </a:p>
          <a:p>
            <a:r>
              <a:rPr lang="de-DE" dirty="0" smtClean="0"/>
              <a:t>neutral </a:t>
            </a:r>
            <a:r>
              <a:rPr lang="de-DE" dirty="0" smtClean="0">
                <a:sym typeface="Wingdings"/>
              </a:rPr>
              <a:t> Stuhl, neutrales Gesicht?</a:t>
            </a:r>
          </a:p>
          <a:p>
            <a:r>
              <a:rPr lang="de-DE" dirty="0" smtClean="0">
                <a:sym typeface="Wingdings"/>
              </a:rPr>
              <a:t>emotional</a:t>
            </a:r>
            <a:r>
              <a:rPr lang="de-DE" baseline="0" dirty="0" smtClean="0">
                <a:sym typeface="Wingdings"/>
              </a:rPr>
              <a:t>  Erinnerungsfotos oder emotionale Gesichtsausdrücke</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38</a:t>
            </a:fld>
            <a:endParaRPr lang="de-DE"/>
          </a:p>
        </p:txBody>
      </p:sp>
    </p:spTree>
    <p:extLst>
      <p:ext uri="{BB962C8B-B14F-4D97-AF65-F5344CB8AC3E}">
        <p14:creationId xmlns:p14="http://schemas.microsoft.com/office/powerpoint/2010/main" val="356339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bereits Platon, Sokrates, Aristoteles machten sich Gedanken über das Wesen des Menschen</a:t>
            </a:r>
          </a:p>
          <a:p>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3</a:t>
            </a:fld>
            <a:endParaRPr lang="de-DE"/>
          </a:p>
        </p:txBody>
      </p:sp>
    </p:spTree>
    <p:extLst>
      <p:ext uri="{BB962C8B-B14F-4D97-AF65-F5344CB8AC3E}">
        <p14:creationId xmlns:p14="http://schemas.microsoft.com/office/powerpoint/2010/main" val="293408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ein Aussagensystem, das jeden beliebigen Befund und damit auch immer</a:t>
            </a:r>
            <a:r>
              <a:rPr lang="de-DE" baseline="0" dirty="0" smtClean="0"/>
              <a:t> sein Gegenteil erklärt und vorhersagt, erklärt letztlich nichts und liefert wertlose Vorhersagen.“ (Asendorpf, S.9)</a:t>
            </a:r>
          </a:p>
          <a:p>
            <a:r>
              <a:rPr lang="de-DE" baseline="0" dirty="0" smtClean="0"/>
              <a:t>„Gleich und Gleich gesellt sich gern.“</a:t>
            </a:r>
          </a:p>
          <a:p>
            <a:r>
              <a:rPr lang="de-DE" baseline="0" dirty="0" smtClean="0"/>
              <a:t>„Gegensätze ziehen sich an.“</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4</a:t>
            </a:fld>
            <a:endParaRPr lang="de-DE"/>
          </a:p>
        </p:txBody>
      </p:sp>
    </p:spTree>
    <p:extLst>
      <p:ext uri="{BB962C8B-B14F-4D97-AF65-F5344CB8AC3E}">
        <p14:creationId xmlns:p14="http://schemas.microsoft.com/office/powerpoint/2010/main" val="216300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EXEMPLARISCH! </a:t>
            </a:r>
            <a:r>
              <a:rPr lang="de-DE" dirty="0" smtClean="0">
                <a:sym typeface="Wingdings"/>
              </a:rPr>
              <a:t> stehen eher nebeneinander</a:t>
            </a:r>
            <a:r>
              <a:rPr lang="de-DE" baseline="0" dirty="0" smtClean="0">
                <a:sym typeface="Wingdings"/>
              </a:rPr>
              <a:t> als nacheinander </a:t>
            </a:r>
            <a:endParaRPr lang="de-DE" dirty="0" smtClean="0"/>
          </a:p>
          <a:p>
            <a:endParaRPr lang="de-DE" dirty="0" smtClean="0"/>
          </a:p>
          <a:p>
            <a:r>
              <a:rPr lang="de-DE" dirty="0" smtClean="0"/>
              <a:t>Jahreszahlen</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5</a:t>
            </a:fld>
            <a:endParaRPr lang="de-DE"/>
          </a:p>
        </p:txBody>
      </p:sp>
    </p:spTree>
    <p:extLst>
      <p:ext uri="{BB962C8B-B14F-4D97-AF65-F5344CB8AC3E}">
        <p14:creationId xmlns:p14="http://schemas.microsoft.com/office/powerpoint/2010/main" val="376726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Vorteile/Probleme des Ansatzes?</a:t>
            </a:r>
          </a:p>
          <a:p>
            <a:endParaRPr lang="de-DE" dirty="0" smtClean="0"/>
          </a:p>
          <a:p>
            <a:r>
              <a:rPr lang="de-DE" dirty="0" smtClean="0"/>
              <a:t>** Zitat von Watson zu</a:t>
            </a:r>
            <a:r>
              <a:rPr lang="de-DE" baseline="0" dirty="0" smtClean="0"/>
              <a:t> den Kindern </a:t>
            </a:r>
            <a:r>
              <a:rPr lang="de-DE" baseline="0" dirty="0" smtClean="0">
                <a:sym typeface="Wingdings"/>
              </a:rPr>
              <a:t> Meinung</a:t>
            </a:r>
          </a:p>
          <a:p>
            <a:endParaRPr lang="de-DE" baseline="0" dirty="0" smtClean="0">
              <a:sym typeface="Wingdings"/>
            </a:endParaRPr>
          </a:p>
          <a:p>
            <a:r>
              <a:rPr lang="de-DE" baseline="0" dirty="0" smtClean="0">
                <a:sym typeface="Wingdings"/>
              </a:rPr>
              <a:t>Habituation  man gewöhnt sich an Straßenlärm</a:t>
            </a:r>
          </a:p>
          <a:p>
            <a:r>
              <a:rPr lang="de-DE" baseline="0" dirty="0" err="1" smtClean="0">
                <a:sym typeface="Wingdings"/>
              </a:rPr>
              <a:t>Sensitivierung</a:t>
            </a:r>
            <a:r>
              <a:rPr lang="de-DE" baseline="0" dirty="0" smtClean="0">
                <a:sym typeface="Wingdings"/>
              </a:rPr>
              <a:t>  wenn man erschrocken ist, erschrickt man sich leichter wieder</a:t>
            </a:r>
          </a:p>
          <a:p>
            <a:endParaRPr lang="de-DE" baseline="0" dirty="0" smtClean="0">
              <a:sym typeface="Wingdings"/>
            </a:endParaRPr>
          </a:p>
          <a:p>
            <a:r>
              <a:rPr lang="de-DE" baseline="0" dirty="0" smtClean="0">
                <a:sym typeface="Wingdings"/>
              </a:rPr>
              <a:t>Fragen, ob jemand weiß, was man unter Konditionierung versteht</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6</a:t>
            </a:fld>
            <a:endParaRPr lang="de-DE"/>
          </a:p>
        </p:txBody>
      </p:sp>
    </p:spTree>
    <p:extLst>
      <p:ext uri="{BB962C8B-B14F-4D97-AF65-F5344CB8AC3E}">
        <p14:creationId xmlns:p14="http://schemas.microsoft.com/office/powerpoint/2010/main" val="418731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Gesetz des Effekts </a:t>
            </a:r>
            <a:r>
              <a:rPr lang="de-DE" dirty="0" smtClean="0">
                <a:sym typeface="Wingdings"/>
              </a:rPr>
              <a:t> erlebte  Konsequenzen eines Verhaltens sagt dessen </a:t>
            </a:r>
            <a:r>
              <a:rPr lang="de-DE" dirty="0" err="1" smtClean="0">
                <a:sym typeface="Wingdings"/>
              </a:rPr>
              <a:t>Auftretenswahrscheinlichkeit</a:t>
            </a:r>
            <a:r>
              <a:rPr lang="de-DE" baseline="0" dirty="0" smtClean="0">
                <a:sym typeface="Wingdings"/>
              </a:rPr>
              <a:t> vorher</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7</a:t>
            </a:fld>
            <a:endParaRPr lang="de-DE"/>
          </a:p>
        </p:txBody>
      </p:sp>
    </p:spTree>
    <p:extLst>
      <p:ext uri="{BB962C8B-B14F-4D97-AF65-F5344CB8AC3E}">
        <p14:creationId xmlns:p14="http://schemas.microsoft.com/office/powerpoint/2010/main" val="325866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biologische Aspekte: einerseits</a:t>
            </a:r>
            <a:r>
              <a:rPr lang="de-DE" baseline="0" dirty="0" smtClean="0"/>
              <a:t> biologische Mechanismen</a:t>
            </a:r>
            <a:endParaRPr lang="de-DE" dirty="0" smtClean="0"/>
          </a:p>
          <a:p>
            <a:r>
              <a:rPr lang="de-DE" dirty="0" smtClean="0"/>
              <a:t>Ratten</a:t>
            </a:r>
            <a:r>
              <a:rPr lang="de-DE" baseline="0" dirty="0" smtClean="0"/>
              <a:t> </a:t>
            </a:r>
            <a:r>
              <a:rPr lang="de-DE" baseline="0" dirty="0" smtClean="0">
                <a:sym typeface="Wingdings"/>
              </a:rPr>
              <a:t> Übelkeit + Geschmacksreiz (aber nicht visueller Reiz)</a:t>
            </a:r>
          </a:p>
          <a:p>
            <a:r>
              <a:rPr lang="de-DE" baseline="0" dirty="0" smtClean="0">
                <a:sym typeface="Wingdings"/>
              </a:rPr>
              <a:t>Vögel  Assoziation von Übelkeit und visuellem Reiz</a:t>
            </a:r>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9</a:t>
            </a:fld>
            <a:endParaRPr lang="de-DE"/>
          </a:p>
        </p:txBody>
      </p:sp>
    </p:spTree>
    <p:extLst>
      <p:ext uri="{BB962C8B-B14F-4D97-AF65-F5344CB8AC3E}">
        <p14:creationId xmlns:p14="http://schemas.microsoft.com/office/powerpoint/2010/main" val="133987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8ADAFD-5865-4444-A2C0-0E0D420CA0A0}" type="slidenum">
              <a:rPr lang="de-DE" smtClean="0"/>
              <a:t>12</a:t>
            </a:fld>
            <a:endParaRPr lang="de-DE"/>
          </a:p>
        </p:txBody>
      </p:sp>
    </p:spTree>
    <p:extLst>
      <p:ext uri="{BB962C8B-B14F-4D97-AF65-F5344CB8AC3E}">
        <p14:creationId xmlns:p14="http://schemas.microsoft.com/office/powerpoint/2010/main" val="136172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5284"/>
            <a:ext cx="7848600" cy="1927225"/>
          </a:xfrm>
        </p:spPr>
        <p:txBody>
          <a:bodyPr anchor="b">
            <a:noAutofit/>
          </a:bodyPr>
          <a:lstStyle>
            <a:lvl1pPr>
              <a:defRPr sz="5400" cap="none" baseline="0"/>
            </a:lvl1pPr>
          </a:lstStyle>
          <a:p>
            <a:r>
              <a:rPr lang="de-DE" smtClean="0"/>
              <a:t>Mastertitelformat bearbeiten</a:t>
            </a:r>
            <a:endParaRPr lang="en-US" dirty="0"/>
          </a:p>
        </p:txBody>
      </p:sp>
      <p:sp>
        <p:nvSpPr>
          <p:cNvPr id="3" name="Subtitle 2"/>
          <p:cNvSpPr>
            <a:spLocks noGrp="1"/>
          </p:cNvSpPr>
          <p:nvPr>
            <p:ph type="subTitle" idx="1"/>
          </p:nvPr>
        </p:nvSpPr>
        <p:spPr>
          <a:xfrm>
            <a:off x="685800" y="2678884"/>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77CB9588-F479-EF4F-BCE0-F61FE28CD653}" type="datetime2">
              <a:rPr lang="de-DE" smtClean="0"/>
              <a:t>Donnerstag, 20. Juni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257220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de-DE" smtClean="0"/>
              <a:t>Mastertitelformat bearbeiten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B97BC1D3-E86B-5046-AE50-5BAA014A4408}" type="datetime2">
              <a:rPr lang="de-DE" smtClean="0"/>
              <a:t>Donnerstag, 20. Juni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7484900-3579-0D43-9DAC-E03E5C95425A}" type="datetime2">
              <a:rPr lang="de-DE" smtClean="0"/>
              <a:t>Donnerstag, 20. Juni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de-DE" smtClean="0"/>
              <a:t>Mastertitelformat bearbeiten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CB7C08DE-AF5F-C441-970F-9ED83D2D14EC}" type="datetime2">
              <a:rPr lang="de-DE" smtClean="0"/>
              <a:t>Donnerstag, 20. Juni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Gliederung</a:t>
            </a:r>
            <a:endParaRPr lang="de-DE" dirty="0"/>
          </a:p>
        </p:txBody>
      </p:sp>
      <p:sp>
        <p:nvSpPr>
          <p:cNvPr id="3" name="Datumsplatzhalter 2"/>
          <p:cNvSpPr>
            <a:spLocks noGrp="1"/>
          </p:cNvSpPr>
          <p:nvPr>
            <p:ph type="dt" sz="half" idx="10"/>
          </p:nvPr>
        </p:nvSpPr>
        <p:spPr/>
        <p:txBody>
          <a:bodyPr/>
          <a:lstStyle/>
          <a:p>
            <a:fld id="{20001ADA-6246-8D42-8CEB-2180CE31B05A}" type="datetime2">
              <a:rPr lang="de-DE" smtClean="0"/>
              <a:t>Donnerstag, 20. Juni 13</a:t>
            </a:fld>
            <a:endParaRPr lang="en-US" dirty="0"/>
          </a:p>
        </p:txBody>
      </p:sp>
      <p:sp>
        <p:nvSpPr>
          <p:cNvPr id="4" name="Fußzeilenplatzhalter 3"/>
          <p:cNvSpPr>
            <a:spLocks noGrp="1"/>
          </p:cNvSpPr>
          <p:nvPr>
            <p:ph type="ftr" sz="quarter" idx="11"/>
          </p:nvPr>
        </p:nvSpPr>
        <p:spPr/>
        <p:txBody>
          <a:bodyPr/>
          <a:lstStyle/>
          <a:p>
            <a:pPr algn="r"/>
            <a:endParaRPr lang="en-US" dirty="0"/>
          </a:p>
        </p:txBody>
      </p:sp>
      <p:sp>
        <p:nvSpPr>
          <p:cNvPr id="5" name="Foliennummernplatzhalter 4"/>
          <p:cNvSpPr>
            <a:spLocks noGrp="1"/>
          </p:cNvSpPr>
          <p:nvPr>
            <p:ph type="sldNum" sz="quarter" idx="12"/>
          </p:nvPr>
        </p:nvSpPr>
        <p:spPr/>
        <p:txBody>
          <a:bodyPr/>
          <a:lstStyle/>
          <a:p>
            <a:fld id="{0CFEC368-1D7A-4F81-ABF6-AE0E36BAF64C}" type="slidenum">
              <a:rPr lang="en-US" smtClean="0"/>
              <a:pPr/>
              <a:t>‹Nr.›</a:t>
            </a:fld>
            <a:endParaRPr lang="en-US" dirty="0"/>
          </a:p>
        </p:txBody>
      </p:sp>
      <p:sp>
        <p:nvSpPr>
          <p:cNvPr id="7" name="Textplatzhalter 6"/>
          <p:cNvSpPr>
            <a:spLocks noGrp="1"/>
          </p:cNvSpPr>
          <p:nvPr>
            <p:ph type="body" sz="quarter" idx="13"/>
          </p:nvPr>
        </p:nvSpPr>
        <p:spPr>
          <a:xfrm>
            <a:off x="457200" y="1524000"/>
            <a:ext cx="8229600" cy="4953000"/>
          </a:xfrm>
        </p:spPr>
        <p:txBody>
          <a:bodyPr/>
          <a:lstStyle>
            <a:lvl1pPr marL="457200" indent="-457200">
              <a:buFont typeface="+mj-ea"/>
              <a:buAutoNum type="circleNumDbPlain"/>
              <a:defRPr/>
            </a:lvl1pPr>
            <a:lvl2pPr marL="731520" indent="-457200">
              <a:buFont typeface="+mj-lt"/>
              <a:buAutoNum type="alphaLcParenR"/>
              <a:defRPr/>
            </a:lvl2pPr>
          </a:lstStyle>
          <a:p>
            <a:pPr lvl="0"/>
            <a:r>
              <a:rPr lang="de-DE" smtClean="0"/>
              <a:t>Mastertextformat bearbeiten</a:t>
            </a:r>
          </a:p>
          <a:p>
            <a:pPr lvl="1"/>
            <a:r>
              <a:rPr lang="de-DE" smtClean="0"/>
              <a:t>Zweite Ebene</a:t>
            </a:r>
          </a:p>
        </p:txBody>
      </p:sp>
    </p:spTree>
    <p:extLst>
      <p:ext uri="{BB962C8B-B14F-4D97-AF65-F5344CB8AC3E}">
        <p14:creationId xmlns:p14="http://schemas.microsoft.com/office/powerpoint/2010/main" val="158237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E71B77C-D6C9-B14A-AD41-E901EA8BA060}" type="datetime2">
              <a:rPr lang="de-DE" smtClean="0"/>
              <a:t>Donnerstag, 20. Juni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none"/>
            </a:lvl1pPr>
          </a:lstStyle>
          <a:p>
            <a:r>
              <a:rPr lang="de-DE" smtClean="0"/>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AAE90B50-EA06-D846-B617-C37A5A466B51}" type="datetime2">
              <a:rPr lang="de-DE" smtClean="0"/>
              <a:t>Donnerstag, 20. Juni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EF2B4B7-1591-4B4B-96D2-3A2885459F4F}" type="datetime2">
              <a:rPr lang="de-DE" smtClean="0"/>
              <a:t>Donnerstag, 20. Juni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CCD712AE-6366-BA4F-9D2D-921ED364C30C}" type="datetime2">
              <a:rPr lang="de-DE" smtClean="0"/>
              <a:t>Donnerstag, 20. Juni 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Date Placeholder 2"/>
          <p:cNvSpPr>
            <a:spLocks noGrp="1"/>
          </p:cNvSpPr>
          <p:nvPr>
            <p:ph type="dt" sz="half" idx="10"/>
          </p:nvPr>
        </p:nvSpPr>
        <p:spPr/>
        <p:txBody>
          <a:bodyPr/>
          <a:lstStyle/>
          <a:p>
            <a:fld id="{FD99C390-164F-2B46-B94E-D24A875584ED}" type="datetime2">
              <a:rPr lang="de-DE" smtClean="0"/>
              <a:t>Donnerstag, 20. Juni 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E0FE8-6107-2D48-9D4E-FF6190DAC05C}" type="datetime2">
              <a:rPr lang="de-DE" smtClean="0"/>
              <a:t>Donnerstag, 20. Juni 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DE" smtClean="0"/>
              <a:t>Mastertitelformat bearbeiten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ED83178E-198E-7744-A5E5-6C27B8A0F26E}" type="datetime2">
              <a:rPr lang="de-DE" smtClean="0"/>
              <a:t>Donnerstag, 20. Juni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DE" smtClean="0"/>
              <a:t>Mastertitelformat bearbeiten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001ADA-6246-8D42-8CEB-2180CE31B05A}" type="datetime2">
              <a:rPr lang="de-DE" smtClean="0"/>
              <a:t>Donnerstag, 20. Juni 13</a:t>
            </a:fld>
            <a:endParaRPr lang="en-US" dirty="0"/>
          </a:p>
        </p:txBody>
      </p:sp>
      <p:sp>
        <p:nvSpPr>
          <p:cNvPr id="5" name="Footer Placeholder 4"/>
          <p:cNvSpPr>
            <a:spLocks noGrp="1"/>
          </p:cNvSpPr>
          <p:nvPr>
            <p:ph type="ftr" sz="quarter" idx="3"/>
          </p:nvPr>
        </p:nvSpPr>
        <p:spPr>
          <a:xfrm>
            <a:off x="457200" y="6477000"/>
            <a:ext cx="8229600" cy="329184"/>
          </a:xfrm>
          <a:prstGeom prst="rect">
            <a:avLst/>
          </a:prstGeom>
        </p:spPr>
        <p:txBody>
          <a:bodyPr vert="horz" lIns="91440" tIns="45720" rIns="91440" bIns="45720" rtlCol="0" anchor="ctr"/>
          <a:lstStyle>
            <a:lvl1pPr algn="ctr">
              <a:defRPr sz="1200">
                <a:solidFill>
                  <a:schemeClr val="tx1"/>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72"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hdr="0" ftr="0" dt="0"/>
  <p:txStyles>
    <p:titleStyle>
      <a:lvl1pPr algn="l" defTabSz="914400" rtl="0" eaLnBrk="1" latinLnBrk="0" hangingPunct="1">
        <a:spcBef>
          <a:spcPct val="0"/>
        </a:spcBef>
        <a:buNone/>
        <a:defRPr sz="4000" kern="1200" spc="-100" baseline="0">
          <a:solidFill>
            <a:schemeClr val="accent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hyperlink" Target="file://localhost/Users/florianscharf/Dropbox/4.%20Semester/SQ%20-%20Naturwissenschaft%20f%C3%BCr%20Querdenker/experiment.iqx" TargetMode="External"/><Relationship Id="rId4" Type="http://schemas.openxmlformats.org/officeDocument/2006/relationships/hyperlink" Target="http://www.millisecond.com"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file://localhost/Users/florianscharf/Dropbox/4.%20Semester/SQ%20-%20Naturwissenschaft%20f%C3%BCr%20Querdenker/experiment2.iq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 Id="rId3" Type="http://schemas.openxmlformats.org/officeDocument/2006/relationships/hyperlink" Target="file://localhost/Users/florianscharf/Dropbox/4.%20Semester/SQ%20-%20Naturwissenschaft%20f%C3%BCr%20Querdenker/AuditoryOddballTask/AuditoryOddballTask.iq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d1.stern.de/bilder/stern_5/politik/2011/KW11/merkel1_fitwidth_420.jpg" TargetMode="External"/><Relationship Id="rId4" Type="http://schemas.openxmlformats.org/officeDocument/2006/relationships/hyperlink" Target="http://www.wir-in-nrw-blog.de/wp-content/uploads/angela-merkel.jpg" TargetMode="External"/><Relationship Id="rId5" Type="http://schemas.openxmlformats.org/officeDocument/2006/relationships/hyperlink" Target="http://fourmonthsoutofoffice.files.wordpress.com/2011/03/essex-stuhl-frei.jpg" TargetMode="External"/><Relationship Id="rId6" Type="http://schemas.openxmlformats.org/officeDocument/2006/relationships/hyperlink" Target="http://data6.blog.de/media/950/5577950_74b4f15db3_m.jpg" TargetMode="External"/><Relationship Id="rId1" Type="http://schemas.openxmlformats.org/officeDocument/2006/relationships/slideLayout" Target="../slideLayouts/slideLayout3.xml"/><Relationship Id="rId2" Type="http://schemas.openxmlformats.org/officeDocument/2006/relationships/hyperlink" Target="http://aktuell.ruhr-uni-bochum.de/mam/images/pi2011/crps-engl-2.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85206"/>
            <a:ext cx="7848600" cy="1927225"/>
          </a:xfrm>
        </p:spPr>
        <p:txBody>
          <a:bodyPr/>
          <a:lstStyle/>
          <a:p>
            <a:r>
              <a:rPr lang="de-DE" dirty="0" smtClean="0"/>
              <a:t>Kann man Menschen in den Kopf schauen?</a:t>
            </a:r>
            <a:endParaRPr lang="de-DE" dirty="0"/>
          </a:p>
        </p:txBody>
      </p:sp>
      <p:sp>
        <p:nvSpPr>
          <p:cNvPr id="3" name="Untertitel 2"/>
          <p:cNvSpPr>
            <a:spLocks noGrp="1"/>
          </p:cNvSpPr>
          <p:nvPr>
            <p:ph type="subTitle" idx="1"/>
          </p:nvPr>
        </p:nvSpPr>
        <p:spPr>
          <a:xfrm>
            <a:off x="685800" y="2609599"/>
            <a:ext cx="6400800" cy="1752600"/>
          </a:xfrm>
        </p:spPr>
        <p:txBody>
          <a:bodyPr>
            <a:normAutofit/>
          </a:bodyPr>
          <a:lstStyle/>
          <a:p>
            <a:r>
              <a:rPr lang="de-DE" dirty="0" smtClean="0"/>
              <a:t>Naturwissenschaft für Querdenker</a:t>
            </a:r>
          </a:p>
          <a:p>
            <a:r>
              <a:rPr lang="de-DE" dirty="0" smtClean="0"/>
              <a:t>20. Juni 2013</a:t>
            </a:r>
            <a:endParaRPr lang="de-DE" dirty="0"/>
          </a:p>
          <a:p>
            <a:r>
              <a:rPr lang="de-DE" dirty="0" smtClean="0"/>
              <a:t>Florian Scharf</a:t>
            </a:r>
            <a:endParaRPr lang="de-DE" dirty="0"/>
          </a:p>
        </p:txBody>
      </p:sp>
      <p:pic>
        <p:nvPicPr>
          <p:cNvPr id="4" name="Bild 3" descr="C6783C26-E122-4B46-8C6E-AD69725B75C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19839" y="1360192"/>
            <a:ext cx="2233767" cy="7701842"/>
          </a:xfrm>
          <a:prstGeom prst="rect">
            <a:avLst/>
          </a:prstGeom>
        </p:spPr>
      </p:pic>
      <p:sp>
        <p:nvSpPr>
          <p:cNvPr id="5" name="Fußzeilenplatzhalter 4"/>
          <p:cNvSpPr>
            <a:spLocks noGrp="1"/>
          </p:cNvSpPr>
          <p:nvPr>
            <p:ph type="ftr" sz="quarter" idx="11"/>
          </p:nvPr>
        </p:nvSpPr>
        <p:spPr/>
        <p:txBody>
          <a:bodyPr/>
          <a:lstStyle/>
          <a:p>
            <a:pPr algn="r"/>
            <a:r>
              <a:rPr lang="en-US" smtClean="0"/>
              <a:t>Grafik aus Gerrig &amp; Zimbardo (18.Auflage, S.249)</a:t>
            </a:r>
            <a:endParaRPr lang="en-US" dirty="0"/>
          </a:p>
        </p:txBody>
      </p:sp>
    </p:spTree>
    <p:extLst>
      <p:ext uri="{BB962C8B-B14F-4D97-AF65-F5344CB8AC3E}">
        <p14:creationId xmlns:p14="http://schemas.microsoft.com/office/powerpoint/2010/main" val="5945475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 Behaviorismus</a:t>
            </a:r>
            <a:endParaRPr lang="de-DE" dirty="0"/>
          </a:p>
        </p:txBody>
      </p:sp>
      <p:sp>
        <p:nvSpPr>
          <p:cNvPr id="3" name="Inhaltsplatzhalter 2"/>
          <p:cNvSpPr>
            <a:spLocks noGrp="1"/>
          </p:cNvSpPr>
          <p:nvPr>
            <p:ph idx="1"/>
          </p:nvPr>
        </p:nvSpPr>
        <p:spPr/>
        <p:txBody>
          <a:bodyPr>
            <a:normAutofit lnSpcReduction="10000"/>
          </a:bodyPr>
          <a:lstStyle/>
          <a:p>
            <a:pPr>
              <a:buSzPct val="160000"/>
              <a:buFont typeface="Lucida Grande"/>
              <a:buChar char="+"/>
            </a:pPr>
            <a:r>
              <a:rPr lang="de-DE" dirty="0" smtClean="0"/>
              <a:t>Betonung empirischer Basis </a:t>
            </a:r>
          </a:p>
          <a:p>
            <a:pPr>
              <a:buSzPct val="160000"/>
              <a:buFont typeface="Lucida Grande"/>
              <a:buChar char="+"/>
            </a:pPr>
            <a:r>
              <a:rPr lang="de-DE" dirty="0" smtClean="0"/>
              <a:t>sehr genaue experimentelle Methodik</a:t>
            </a:r>
          </a:p>
          <a:p>
            <a:pPr>
              <a:buSzPct val="160000"/>
              <a:buFont typeface="Lucida Grande"/>
              <a:buChar char="+"/>
            </a:pPr>
            <a:r>
              <a:rPr lang="de-DE" dirty="0" smtClean="0"/>
              <a:t>Entdeckung von fundamentalen Lernmechanismen</a:t>
            </a:r>
          </a:p>
          <a:p>
            <a:pPr>
              <a:buSzPct val="160000"/>
              <a:buFont typeface="Lucida Grande"/>
              <a:buChar char="+"/>
            </a:pPr>
            <a:endParaRPr lang="de-DE" dirty="0"/>
          </a:p>
          <a:p>
            <a:pPr>
              <a:buSzPct val="160000"/>
              <a:buFont typeface="Lucida Grande"/>
              <a:buChar char="-"/>
            </a:pPr>
            <a:r>
              <a:rPr lang="de-DE" dirty="0" smtClean="0"/>
              <a:t>Blackbox-Ansatz greift zu kurz</a:t>
            </a:r>
          </a:p>
          <a:p>
            <a:pPr marL="266700" indent="-266700">
              <a:buSzPct val="160000"/>
              <a:buFont typeface="Lucida Grande"/>
              <a:buChar char="-"/>
            </a:pPr>
            <a:r>
              <a:rPr lang="de-DE" dirty="0" smtClean="0"/>
              <a:t>Überinterpretation und Übergeneralisierung von  Ergebnissen</a:t>
            </a:r>
          </a:p>
          <a:p>
            <a:pPr>
              <a:buSzPct val="160000"/>
              <a:buFont typeface="Lucida Grande"/>
              <a:buChar char="-"/>
            </a:pPr>
            <a:r>
              <a:rPr lang="de-DE" dirty="0" smtClean="0"/>
              <a:t>kaum Experimente mit Mensche</a:t>
            </a:r>
            <a:r>
              <a:rPr lang="de-DE" dirty="0" smtClean="0">
                <a:sym typeface="Wingdings"/>
              </a:rPr>
              <a:t>n</a:t>
            </a:r>
          </a:p>
          <a:p>
            <a:pPr>
              <a:buSzPct val="160000"/>
              <a:buFont typeface="Lucida Grande"/>
              <a:buChar char="-"/>
            </a:pPr>
            <a:r>
              <a:rPr lang="de-DE" dirty="0" smtClean="0">
                <a:sym typeface="Wingdings"/>
              </a:rPr>
              <a:t>Erklärung komplexerer Vorgänge wie Spracherwerb?</a:t>
            </a:r>
            <a:endParaRPr lang="de-DE" dirty="0" smtClean="0"/>
          </a:p>
          <a:p>
            <a:pPr>
              <a:buSzPct val="160000"/>
              <a:buFont typeface="Lucida Grande"/>
              <a:buChar char="-"/>
            </a:pPr>
            <a:r>
              <a:rPr lang="de-DE" dirty="0" smtClean="0"/>
              <a:t>Vernachlässigung biologischer Aspekte</a:t>
            </a:r>
          </a:p>
          <a:p>
            <a:pPr marL="266700" indent="-266700">
              <a:buSzPct val="160000"/>
              <a:buFont typeface="Lucida Grande"/>
              <a:buChar char="-"/>
            </a:pPr>
            <a:r>
              <a:rPr lang="de-DE" dirty="0" smtClean="0"/>
              <a:t>Bestätigungstendenz (kein Versuch, den Ansatz scheitern zu lassen)</a:t>
            </a:r>
          </a:p>
        </p:txBody>
      </p:sp>
      <p:sp>
        <p:nvSpPr>
          <p:cNvPr id="4" name="Foliennummernplatzhalter 3"/>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2188493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Kognitive Wende (ca. 1960)</a:t>
            </a:r>
            <a:endParaRPr lang="de-DE" dirty="0"/>
          </a:p>
        </p:txBody>
      </p:sp>
      <p:sp>
        <p:nvSpPr>
          <p:cNvPr id="3" name="Inhaltsplatzhalter 2"/>
          <p:cNvSpPr>
            <a:spLocks noGrp="1"/>
          </p:cNvSpPr>
          <p:nvPr>
            <p:ph idx="1"/>
          </p:nvPr>
        </p:nvSpPr>
        <p:spPr/>
        <p:txBody>
          <a:bodyPr/>
          <a:lstStyle/>
          <a:p>
            <a:r>
              <a:rPr lang="de-DE" dirty="0" smtClean="0"/>
              <a:t>Bedeutung innerer (mentaler) Zustände im Vordergrund</a:t>
            </a:r>
          </a:p>
          <a:p>
            <a:r>
              <a:rPr lang="de-DE" dirty="0" smtClean="0"/>
              <a:t>Kognition = Oberbegriff für alle Formen des Erkennens und Wissens</a:t>
            </a:r>
          </a:p>
          <a:p>
            <a:r>
              <a:rPr lang="de-DE" dirty="0" smtClean="0"/>
              <a:t>Modelle über mentale Prozesse und Repräsentationen </a:t>
            </a:r>
          </a:p>
          <a:p>
            <a:pPr marL="274320" lvl="1" indent="0">
              <a:buNone/>
            </a:pPr>
            <a:endParaRPr lang="de-DE" dirty="0">
              <a:sym typeface="Wingdings"/>
            </a:endParaRPr>
          </a:p>
        </p:txBody>
      </p:sp>
      <p:sp>
        <p:nvSpPr>
          <p:cNvPr id="4" name="Foliennummernplatzhalter 3"/>
          <p:cNvSpPr>
            <a:spLocks noGrp="1"/>
          </p:cNvSpPr>
          <p:nvPr>
            <p:ph type="sldNum" sz="quarter" idx="12"/>
          </p:nvPr>
        </p:nvSpPr>
        <p:spPr/>
        <p:txBody>
          <a:bodyPr/>
          <a:lstStyle/>
          <a:p>
            <a:fld id="{0CFEC368-1D7A-4F81-ABF6-AE0E36BAF64C}" type="slidenum">
              <a:rPr lang="en-US" smtClean="0"/>
              <a:pPr/>
              <a:t>10</a:t>
            </a:fld>
            <a:endParaRPr lang="en-US"/>
          </a:p>
        </p:txBody>
      </p:sp>
      <p:pic>
        <p:nvPicPr>
          <p:cNvPr id="5" name="Bild 4" descr="ssweb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944" y="3384899"/>
            <a:ext cx="2078055" cy="2933724"/>
          </a:xfrm>
          <a:prstGeom prst="rect">
            <a:avLst/>
          </a:prstGeom>
        </p:spPr>
      </p:pic>
      <p:sp>
        <p:nvSpPr>
          <p:cNvPr id="6" name="Fußzeilenplatzhalter 5"/>
          <p:cNvSpPr>
            <a:spLocks noGrp="1"/>
          </p:cNvSpPr>
          <p:nvPr>
            <p:ph type="ftr" sz="quarter" idx="11"/>
          </p:nvPr>
        </p:nvSpPr>
        <p:spPr/>
        <p:txBody>
          <a:bodyPr/>
          <a:lstStyle/>
          <a:p>
            <a:pPr algn="r"/>
            <a:r>
              <a:rPr lang="en-US" b="1" dirty="0" err="1" smtClean="0"/>
              <a:t>Bild</a:t>
            </a:r>
            <a:r>
              <a:rPr lang="en-US" b="1" dirty="0" smtClean="0"/>
              <a:t> von Saul Sternberg: </a:t>
            </a:r>
            <a:r>
              <a:rPr lang="en-US" dirty="0" smtClean="0"/>
              <a:t>http://</a:t>
            </a:r>
            <a:r>
              <a:rPr lang="en-US" dirty="0" err="1" smtClean="0"/>
              <a:t>www.psych.upenn.edu</a:t>
            </a:r>
            <a:r>
              <a:rPr lang="en-US" dirty="0" smtClean="0"/>
              <a:t>/~</a:t>
            </a:r>
            <a:r>
              <a:rPr lang="en-US" dirty="0" err="1" smtClean="0"/>
              <a:t>saul</a:t>
            </a:r>
            <a:r>
              <a:rPr lang="en-US" dirty="0" smtClean="0"/>
              <a:t>/ssweb3.jpg (03.06.2013)</a:t>
            </a:r>
          </a:p>
          <a:p>
            <a:pPr algn="r"/>
            <a:r>
              <a:rPr lang="en-US" dirty="0"/>
              <a:t>Illustration: http://www.konzept-4.de/</a:t>
            </a:r>
            <a:r>
              <a:rPr lang="en-US" dirty="0" err="1"/>
              <a:t>wp</a:t>
            </a:r>
            <a:r>
              <a:rPr lang="en-US" dirty="0"/>
              <a:t>-content/uploads/konzept4-blog-einschaetzen-von-</a:t>
            </a:r>
            <a:r>
              <a:rPr lang="en-US" dirty="0" smtClean="0"/>
              <a:t>menschen.jpg (03.06.2013)</a:t>
            </a:r>
            <a:endParaRPr lang="en-US" dirty="0"/>
          </a:p>
        </p:txBody>
      </p:sp>
      <p:pic>
        <p:nvPicPr>
          <p:cNvPr id="7" name="Bild 6" descr="konzept4-blog-einschaetzen-von-mensch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3384899"/>
            <a:ext cx="3810000" cy="3048000"/>
          </a:xfrm>
          <a:prstGeom prst="rect">
            <a:avLst/>
          </a:prstGeom>
        </p:spPr>
      </p:pic>
    </p:spTree>
    <p:extLst>
      <p:ext uri="{BB962C8B-B14F-4D97-AF65-F5344CB8AC3E}">
        <p14:creationId xmlns:p14="http://schemas.microsoft.com/office/powerpoint/2010/main" val="2958248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Computer-Metapher</a:t>
            </a:r>
            <a:endParaRPr lang="de-DE" dirty="0"/>
          </a:p>
        </p:txBody>
      </p:sp>
      <p:sp>
        <p:nvSpPr>
          <p:cNvPr id="3" name="Inhaltsplatzhalter 2"/>
          <p:cNvSpPr>
            <a:spLocks noGrp="1"/>
          </p:cNvSpPr>
          <p:nvPr>
            <p:ph idx="1"/>
          </p:nvPr>
        </p:nvSpPr>
        <p:spPr/>
        <p:txBody>
          <a:bodyPr/>
          <a:lstStyle/>
          <a:p>
            <a:r>
              <a:rPr lang="de-DE" dirty="0" smtClean="0"/>
              <a:t>Annahme serieller Verarbeitung:</a:t>
            </a:r>
          </a:p>
          <a:p>
            <a:pPr lvl="1"/>
            <a:r>
              <a:rPr lang="de-DE" dirty="0" smtClean="0"/>
              <a:t>Eingabe </a:t>
            </a:r>
            <a:r>
              <a:rPr lang="de-DE" dirty="0">
                <a:sym typeface="Wingdings"/>
              </a:rPr>
              <a:t> Berechnung  </a:t>
            </a:r>
            <a:r>
              <a:rPr lang="de-DE" dirty="0" smtClean="0">
                <a:sym typeface="Wingdings"/>
              </a:rPr>
              <a:t>Ausgabe</a:t>
            </a:r>
          </a:p>
          <a:p>
            <a:pPr lvl="1"/>
            <a:r>
              <a:rPr lang="de-DE" dirty="0" smtClean="0">
                <a:sym typeface="Wingdings"/>
              </a:rPr>
              <a:t>Wahrnehmung  Kognition  Reaktion</a:t>
            </a:r>
          </a:p>
          <a:p>
            <a:r>
              <a:rPr lang="de-DE" dirty="0" smtClean="0">
                <a:sym typeface="Wingdings"/>
              </a:rPr>
              <a:t>Gehirn = Hardware</a:t>
            </a:r>
          </a:p>
          <a:p>
            <a:r>
              <a:rPr lang="de-DE" dirty="0" smtClean="0">
                <a:sym typeface="Wingdings"/>
              </a:rPr>
              <a:t>kognitive Prozesse = Programme</a:t>
            </a:r>
          </a:p>
          <a:p>
            <a:r>
              <a:rPr lang="de-DE" dirty="0" smtClean="0">
                <a:sym typeface="Wingdings"/>
              </a:rPr>
              <a:t>funktionale Betrachtung:</a:t>
            </a:r>
          </a:p>
          <a:p>
            <a:pPr lvl="1"/>
            <a:r>
              <a:rPr lang="de-DE" dirty="0" smtClean="0">
                <a:sym typeface="Wingdings"/>
              </a:rPr>
              <a:t>Verarbeitung unabhängig von biologischen Prozesse betrachtet</a:t>
            </a:r>
          </a:p>
          <a:p>
            <a:r>
              <a:rPr lang="de-DE" dirty="0" smtClean="0">
                <a:sym typeface="Wingdings"/>
              </a:rPr>
              <a:t>Methode: Reaktionszeitmessung im Experiment</a:t>
            </a:r>
            <a:endParaRPr lang="de-DE" dirty="0">
              <a:sym typeface="Wingdings"/>
            </a:endParaRPr>
          </a:p>
          <a:p>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11</a:t>
            </a:fld>
            <a:endParaRPr lang="en-US"/>
          </a:p>
        </p:txBody>
      </p:sp>
      <p:pic>
        <p:nvPicPr>
          <p:cNvPr id="5" name="Bild 4" descr="cew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283" y="603499"/>
            <a:ext cx="2279775" cy="2832621"/>
          </a:xfrm>
          <a:prstGeom prst="rect">
            <a:avLst/>
          </a:prstGeom>
        </p:spPr>
      </p:pic>
      <p:sp>
        <p:nvSpPr>
          <p:cNvPr id="6" name="Fußzeilenplatzhalter 5"/>
          <p:cNvSpPr>
            <a:spLocks noGrp="1"/>
          </p:cNvSpPr>
          <p:nvPr>
            <p:ph type="ftr" sz="quarter" idx="11"/>
          </p:nvPr>
        </p:nvSpPr>
        <p:spPr/>
        <p:txBody>
          <a:bodyPr/>
          <a:lstStyle/>
          <a:p>
            <a:pPr algn="r"/>
            <a:r>
              <a:rPr lang="en-US" smtClean="0"/>
              <a:t>http://www.nlp.at/bilder/ld/cew6.gif (28.05.2013)</a:t>
            </a:r>
            <a:endParaRPr lang="en-US" dirty="0"/>
          </a:p>
        </p:txBody>
      </p:sp>
    </p:spTree>
    <p:extLst>
      <p:ext uri="{BB962C8B-B14F-4D97-AF65-F5344CB8AC3E}">
        <p14:creationId xmlns:p14="http://schemas.microsoft.com/office/powerpoint/2010/main" val="789872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Mentale Chronometrie</a:t>
            </a:r>
            <a:endParaRPr lang="de-DE" dirty="0"/>
          </a:p>
        </p:txBody>
      </p:sp>
      <p:sp>
        <p:nvSpPr>
          <p:cNvPr id="3" name="Inhaltsplatzhalter 2"/>
          <p:cNvSpPr>
            <a:spLocks noGrp="1"/>
          </p:cNvSpPr>
          <p:nvPr>
            <p:ph idx="1"/>
          </p:nvPr>
        </p:nvSpPr>
        <p:spPr/>
        <p:txBody>
          <a:bodyPr/>
          <a:lstStyle/>
          <a:p>
            <a:r>
              <a:rPr lang="de-DE" dirty="0" smtClean="0"/>
              <a:t>Prinzip: Rückschluss auf kognitive Prozesse anhand von Reaktionszeiten in Experimenten</a:t>
            </a:r>
          </a:p>
          <a:p>
            <a:r>
              <a:rPr lang="de-DE" dirty="0" smtClean="0"/>
              <a:t>Voraussetzung: </a:t>
            </a:r>
          </a:p>
          <a:p>
            <a:pPr lvl="1"/>
            <a:r>
              <a:rPr lang="de-DE" dirty="0" smtClean="0"/>
              <a:t>Modell über beteiligte kognitive Prozesse!</a:t>
            </a:r>
          </a:p>
          <a:p>
            <a:pPr lvl="1"/>
            <a:r>
              <a:rPr lang="de-DE" dirty="0" smtClean="0"/>
              <a:t>daraus abgeleitet: </a:t>
            </a:r>
            <a:r>
              <a:rPr lang="de-DE" b="1" dirty="0" smtClean="0"/>
              <a:t>Vorhersagen </a:t>
            </a:r>
            <a:r>
              <a:rPr lang="de-DE" dirty="0" smtClean="0"/>
              <a:t>über Ausgang</a:t>
            </a:r>
          </a:p>
          <a:p>
            <a:pPr lvl="1"/>
            <a:endParaRPr lang="de-DE" dirty="0"/>
          </a:p>
          <a:p>
            <a:r>
              <a:rPr lang="de-DE" dirty="0" smtClean="0"/>
              <a:t>erste methodische Annäherung:</a:t>
            </a:r>
          </a:p>
          <a:p>
            <a:pPr lvl="1"/>
            <a:r>
              <a:rPr lang="de-DE" dirty="0" smtClean="0"/>
              <a:t>kognitive Subtraktion</a:t>
            </a:r>
          </a:p>
          <a:p>
            <a:pPr lvl="1"/>
            <a:r>
              <a:rPr lang="de-DE" dirty="0" smtClean="0"/>
              <a:t>F. C. </a:t>
            </a:r>
            <a:r>
              <a:rPr lang="de-DE" dirty="0" err="1" smtClean="0"/>
              <a:t>Donders</a:t>
            </a:r>
            <a:r>
              <a:rPr lang="de-DE" dirty="0" smtClean="0"/>
              <a:t> (1818 -1899) [vor Behaviorismus!]</a:t>
            </a:r>
          </a:p>
          <a:p>
            <a:pPr lvl="1"/>
            <a:r>
              <a:rPr lang="de-DE" dirty="0" smtClean="0"/>
              <a:t>Experiment: Knopfdruck, wenn Lampe leuchtet</a:t>
            </a:r>
          </a:p>
        </p:txBody>
      </p:sp>
      <p:sp>
        <p:nvSpPr>
          <p:cNvPr id="4" name="Foliennummernplatzhalter 3"/>
          <p:cNvSpPr>
            <a:spLocks noGrp="1"/>
          </p:cNvSpPr>
          <p:nvPr>
            <p:ph type="sldNum" sz="quarter" idx="12"/>
          </p:nvPr>
        </p:nvSpPr>
        <p:spPr/>
        <p:txBody>
          <a:bodyPr/>
          <a:lstStyle/>
          <a:p>
            <a:fld id="{0CFEC368-1D7A-4F81-ABF6-AE0E36BAF64C}" type="slidenum">
              <a:rPr lang="en-US" smtClean="0"/>
              <a:pPr/>
              <a:t>12</a:t>
            </a:fld>
            <a:endParaRPr lang="en-US"/>
          </a:p>
        </p:txBody>
      </p:sp>
      <p:pic>
        <p:nvPicPr>
          <p:cNvPr id="5" name="Bild 4" descr="stoppuh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968" y="3771900"/>
            <a:ext cx="2415132" cy="2705100"/>
          </a:xfrm>
          <a:prstGeom prst="rect">
            <a:avLst/>
          </a:prstGeom>
        </p:spPr>
      </p:pic>
      <p:sp>
        <p:nvSpPr>
          <p:cNvPr id="6" name="Fußzeilenplatzhalter 5"/>
          <p:cNvSpPr>
            <a:spLocks noGrp="1"/>
          </p:cNvSpPr>
          <p:nvPr>
            <p:ph type="ftr" sz="quarter" idx="11"/>
          </p:nvPr>
        </p:nvSpPr>
        <p:spPr/>
        <p:txBody>
          <a:bodyPr/>
          <a:lstStyle/>
          <a:p>
            <a:pPr algn="r"/>
            <a:r>
              <a:rPr lang="en-US" smtClean="0"/>
              <a:t>http://vesalia08.de/wp-content/uploads/2010/06/stoppuhr1.png (03.06.2013)</a:t>
            </a:r>
            <a:endParaRPr lang="en-US" dirty="0"/>
          </a:p>
        </p:txBody>
      </p:sp>
    </p:spTree>
    <p:extLst>
      <p:ext uri="{BB962C8B-B14F-4D97-AF65-F5344CB8AC3E}">
        <p14:creationId xmlns:p14="http://schemas.microsoft.com/office/powerpoint/2010/main" val="2767286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Kognitive Subtraktion nach </a:t>
            </a:r>
            <a:r>
              <a:rPr lang="de-DE" dirty="0" err="1" smtClean="0"/>
              <a:t>Donders</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13</a:t>
            </a:fld>
            <a:endParaRPr lang="en-US"/>
          </a:p>
        </p:txBody>
      </p:sp>
      <p:graphicFrame>
        <p:nvGraphicFramePr>
          <p:cNvPr id="6" name="Diagramm 5"/>
          <p:cNvGraphicFramePr/>
          <p:nvPr>
            <p:extLst>
              <p:ext uri="{D42A27DB-BD31-4B8C-83A1-F6EECF244321}">
                <p14:modId xmlns:p14="http://schemas.microsoft.com/office/powerpoint/2010/main" val="2257311594"/>
              </p:ext>
            </p:extLst>
          </p:nvPr>
        </p:nvGraphicFramePr>
        <p:xfrm>
          <a:off x="42334" y="-440265"/>
          <a:ext cx="9042400" cy="623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p:cNvGraphicFramePr/>
          <p:nvPr>
            <p:extLst>
              <p:ext uri="{D42A27DB-BD31-4B8C-83A1-F6EECF244321}">
                <p14:modId xmlns:p14="http://schemas.microsoft.com/office/powerpoint/2010/main" val="1117774780"/>
              </p:ext>
            </p:extLst>
          </p:nvPr>
        </p:nvGraphicFramePr>
        <p:xfrm>
          <a:off x="42334" y="1828851"/>
          <a:ext cx="9042400" cy="62399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Eckige Klammer rechts 6"/>
          <p:cNvSpPr/>
          <p:nvPr/>
        </p:nvSpPr>
        <p:spPr>
          <a:xfrm>
            <a:off x="8394700" y="1524000"/>
            <a:ext cx="690034" cy="234950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9" name="Eckige Klammer rechts 8"/>
          <p:cNvSpPr/>
          <p:nvPr/>
        </p:nvSpPr>
        <p:spPr>
          <a:xfrm rot="10800000">
            <a:off x="0" y="1524000"/>
            <a:ext cx="690034" cy="234950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10" name="Minus 9"/>
          <p:cNvSpPr/>
          <p:nvPr/>
        </p:nvSpPr>
        <p:spPr>
          <a:xfrm>
            <a:off x="3556000" y="3352800"/>
            <a:ext cx="1168400" cy="1041400"/>
          </a:xfrm>
          <a:prstGeom prst="mathMin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1" name="Eckige Klammer rechts 10"/>
          <p:cNvSpPr/>
          <p:nvPr/>
        </p:nvSpPr>
        <p:spPr>
          <a:xfrm>
            <a:off x="2404534" y="4025900"/>
            <a:ext cx="690034" cy="234950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12" name="Eckige Klammer rechts 11"/>
          <p:cNvSpPr/>
          <p:nvPr/>
        </p:nvSpPr>
        <p:spPr>
          <a:xfrm rot="10800000">
            <a:off x="42334" y="4025900"/>
            <a:ext cx="690034" cy="234950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13" name="Oval 12"/>
          <p:cNvSpPr/>
          <p:nvPr/>
        </p:nvSpPr>
        <p:spPr>
          <a:xfrm>
            <a:off x="1003300" y="1524000"/>
            <a:ext cx="266700" cy="30485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4" name="Oval 13"/>
          <p:cNvSpPr/>
          <p:nvPr/>
        </p:nvSpPr>
        <p:spPr>
          <a:xfrm>
            <a:off x="1422400" y="1524000"/>
            <a:ext cx="266700" cy="30485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5" name="Oval 14"/>
          <p:cNvSpPr/>
          <p:nvPr/>
        </p:nvSpPr>
        <p:spPr>
          <a:xfrm>
            <a:off x="1003300" y="3771951"/>
            <a:ext cx="266700" cy="30485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6" name="Oval 15"/>
          <p:cNvSpPr/>
          <p:nvPr/>
        </p:nvSpPr>
        <p:spPr>
          <a:xfrm>
            <a:off x="1422400" y="3771951"/>
            <a:ext cx="266700" cy="30485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7" name="Oval 16"/>
          <p:cNvSpPr/>
          <p:nvPr/>
        </p:nvSpPr>
        <p:spPr>
          <a:xfrm>
            <a:off x="3873500" y="1549451"/>
            <a:ext cx="266700" cy="30485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8" name="Fußzeilenplatzhalter 17"/>
          <p:cNvSpPr>
            <a:spLocks noGrp="1"/>
          </p:cNvSpPr>
          <p:nvPr>
            <p:ph type="ftr" sz="quarter" idx="11"/>
          </p:nvPr>
        </p:nvSpPr>
        <p:spPr/>
        <p:txBody>
          <a:bodyPr/>
          <a:lstStyle/>
          <a:p>
            <a:pPr algn="r"/>
            <a:r>
              <a:rPr lang="en-US" dirty="0" smtClean="0"/>
              <a:t>http://</a:t>
            </a:r>
            <a:r>
              <a:rPr lang="en-US" dirty="0" err="1" smtClean="0"/>
              <a:t>www.schmidt-lehrmittel.de</a:t>
            </a:r>
            <a:r>
              <a:rPr lang="en-US" dirty="0" smtClean="0"/>
              <a:t>/images/</a:t>
            </a:r>
            <a:r>
              <a:rPr lang="en-US" dirty="0" err="1" smtClean="0"/>
              <a:t>product_images</a:t>
            </a:r>
            <a:r>
              <a:rPr lang="en-US" dirty="0" smtClean="0"/>
              <a:t>/</a:t>
            </a:r>
            <a:r>
              <a:rPr lang="en-US" dirty="0" err="1" smtClean="0"/>
              <a:t>popup_images</a:t>
            </a:r>
            <a:r>
              <a:rPr lang="en-US" dirty="0" smtClean="0"/>
              <a:t>/</a:t>
            </a:r>
            <a:r>
              <a:rPr lang="en-US" dirty="0" err="1" smtClean="0"/>
              <a:t>Antwort</a:t>
            </a:r>
            <a:r>
              <a:rPr lang="en-US" dirty="0" smtClean="0"/>
              <a:t>-</a:t>
            </a:r>
            <a:r>
              <a:rPr lang="en-US" dirty="0" err="1" smtClean="0"/>
              <a:t>Signale</a:t>
            </a:r>
            <a:r>
              <a:rPr lang="en-US" dirty="0" smtClean="0"/>
              <a:t>--Buzzer--ARTID-Art4777407DDEC78EE7D43D0AB408A746E9D557A.jpg (06.06.13)</a:t>
            </a:r>
            <a:endParaRPr lang="en-US" dirty="0"/>
          </a:p>
        </p:txBody>
      </p:sp>
      <p:pic>
        <p:nvPicPr>
          <p:cNvPr id="19" name="Bild 18" descr="Antwort-Signale--Buzzer--ARTID-Art4777407DDEC78EE7D43D0AB408A746E9D557A.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1555" y="3970969"/>
            <a:ext cx="2793844" cy="1828698"/>
          </a:xfrm>
          <a:prstGeom prst="rect">
            <a:avLst/>
          </a:prstGeom>
        </p:spPr>
      </p:pic>
    </p:spTree>
    <p:extLst>
      <p:ext uri="{BB962C8B-B14F-4D97-AF65-F5344CB8AC3E}">
        <p14:creationId xmlns:p14="http://schemas.microsoft.com/office/powerpoint/2010/main" val="3817410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5FC11D3-6100-9543-86F6-C4281D046AE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81E8FAD-06F8-E04B-B07E-01F29FBAB3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240FBD5-AE2B-A643-BDF6-2A4F3433ACA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CFA69AC9-4A08-D741-BB76-691AD6AB048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A0B20AF-FC8B-9D44-9380-434F258C1E6E}"/>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E7896151-D984-8A4A-9C59-FAE0C6FDA95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65FC11D3-6100-9543-86F6-C4281D046AE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graphicEl>
                                              <a:dgm id="{481E8FAD-06F8-E04B-B07E-01F29FBAB315}"/>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graphicEl>
                                              <a:dgm id="{C240FBD5-AE2B-A643-BDF6-2A4F3433ACA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graphicEl>
                                              <a:dgm id="{CFA69AC9-4A08-D741-BB76-691AD6AB048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graphicEl>
                                              <a:dgm id="{7A0B20AF-FC8B-9D44-9380-434F258C1E6E}"/>
                                            </p:graphicEl>
                                          </p:spTgt>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19"/>
                                        </p:tgtEl>
                                      </p:cBhvr>
                                    </p:animEffect>
                                    <p:set>
                                      <p:cBhvr>
                                        <p:cTn id="55" dur="1" fill="hold">
                                          <p:stCondLst>
                                            <p:cond delay="1999"/>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8">
                                            <p:graphicEl>
                                              <a:dgm id="{E7896151-D984-8A4A-9C59-FAE0C6FDA95A}"/>
                                            </p:graphic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grpId="1" nodeType="clickEffect">
                                  <p:stCondLst>
                                    <p:cond delay="0"/>
                                  </p:stCondLst>
                                  <p:childTnLst>
                                    <p:animMotion origin="layout" path="M -3.61111E-6 1.48148E-6 L 0.30556 0.0037 " pathEditMode="relative" rAng="0" ptsTypes="AA">
                                      <p:cBhvr>
                                        <p:cTn id="77" dur="2000" fill="hold"/>
                                        <p:tgtEl>
                                          <p:spTgt spid="9"/>
                                        </p:tgtEl>
                                        <p:attrNameLst>
                                          <p:attrName>ppt_x</p:attrName>
                                          <p:attrName>ppt_y</p:attrName>
                                        </p:attrNameLst>
                                      </p:cBhvr>
                                      <p:rCtr x="15278" y="185"/>
                                    </p:animMotion>
                                  </p:childTnLst>
                                </p:cTn>
                              </p:par>
                              <p:par>
                                <p:cTn id="78" presetID="10" presetClass="exit" presetSubtype="0" fill="hold" grpId="1" nodeType="withEffect">
                                  <p:stCondLst>
                                    <p:cond delay="0"/>
                                  </p:stCondLst>
                                  <p:childTnLst>
                                    <p:animEffect transition="out" filter="fade">
                                      <p:cBhvr>
                                        <p:cTn id="79" dur="3000"/>
                                        <p:tgtEl>
                                          <p:spTgt spid="10"/>
                                        </p:tgtEl>
                                      </p:cBhvr>
                                    </p:animEffect>
                                    <p:set>
                                      <p:cBhvr>
                                        <p:cTn id="80" dur="1" fill="hold">
                                          <p:stCondLst>
                                            <p:cond delay="299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3000"/>
                                        <p:tgtEl>
                                          <p:spTgt spid="11"/>
                                        </p:tgtEl>
                                      </p:cBhvr>
                                    </p:animEffect>
                                    <p:set>
                                      <p:cBhvr>
                                        <p:cTn id="83" dur="1" fill="hold">
                                          <p:stCondLst>
                                            <p:cond delay="29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3000"/>
                                        <p:tgtEl>
                                          <p:spTgt spid="12"/>
                                        </p:tgtEl>
                                      </p:cBhvr>
                                    </p:animEffect>
                                    <p:set>
                                      <p:cBhvr>
                                        <p:cTn id="86"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8" grpId="0">
        <p:bldSub>
          <a:bldDgm bld="one"/>
        </p:bldSub>
      </p:bldGraphic>
      <p:bldP spid="7" grpId="0"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Kognitive Subtraktion nach </a:t>
            </a:r>
            <a:r>
              <a:rPr lang="de-DE" dirty="0" err="1" smtClean="0"/>
              <a:t>Donders</a:t>
            </a:r>
            <a:endParaRPr lang="de-DE" dirty="0"/>
          </a:p>
        </p:txBody>
      </p:sp>
      <p:sp>
        <p:nvSpPr>
          <p:cNvPr id="3" name="Inhaltsplatzhalter 2"/>
          <p:cNvSpPr>
            <a:spLocks noGrp="1"/>
          </p:cNvSpPr>
          <p:nvPr>
            <p:ph idx="1"/>
          </p:nvPr>
        </p:nvSpPr>
        <p:spPr>
          <a:xfrm>
            <a:off x="270933" y="1524000"/>
            <a:ext cx="8602133" cy="4953000"/>
          </a:xfrm>
        </p:spPr>
        <p:txBody>
          <a:bodyPr/>
          <a:lstStyle/>
          <a:p>
            <a:r>
              <a:rPr lang="de-DE" dirty="0" smtClean="0"/>
              <a:t>Zeit für 2 &amp; 3 = Zeit aus Bedingung 1 </a:t>
            </a:r>
            <a:r>
              <a:rPr lang="de-DE" b="1" dirty="0" smtClean="0"/>
              <a:t>–</a:t>
            </a:r>
            <a:r>
              <a:rPr lang="de-DE" dirty="0" smtClean="0"/>
              <a:t> Zeit aus Bedingung 2</a:t>
            </a:r>
          </a:p>
          <a:p>
            <a:endParaRPr lang="de-DE" dirty="0"/>
          </a:p>
          <a:p>
            <a:r>
              <a:rPr lang="de-DE" dirty="0" smtClean="0"/>
              <a:t>Wo ist das Problem?</a:t>
            </a:r>
          </a:p>
          <a:p>
            <a:pPr lvl="1"/>
            <a:r>
              <a:rPr lang="de-DE" dirty="0" smtClean="0"/>
              <a:t>Drücken des Knopfes ist trotzdem eine Reaktionsauswahl (Drücken vs. Nichtstun)</a:t>
            </a:r>
          </a:p>
          <a:p>
            <a:pPr lvl="1"/>
            <a:r>
              <a:rPr lang="de-DE" dirty="0"/>
              <a:t>k</a:t>
            </a:r>
            <a:r>
              <a:rPr lang="de-DE" dirty="0" smtClean="0"/>
              <a:t>eine reine Reizentdeckung (der Reiz wird erwartet)</a:t>
            </a:r>
          </a:p>
          <a:p>
            <a:pPr lvl="1"/>
            <a:r>
              <a:rPr lang="de-DE" dirty="0" smtClean="0"/>
              <a:t>serielle Abfolge der Prozesse?</a:t>
            </a:r>
          </a:p>
        </p:txBody>
      </p:sp>
      <p:sp>
        <p:nvSpPr>
          <p:cNvPr id="4" name="Foliennummernplatzhalter 3"/>
          <p:cNvSpPr>
            <a:spLocks noGrp="1"/>
          </p:cNvSpPr>
          <p:nvPr>
            <p:ph type="sldNum" sz="quarter" idx="12"/>
          </p:nvPr>
        </p:nvSpPr>
        <p:spPr/>
        <p:txBody>
          <a:bodyPr/>
          <a:lstStyle/>
          <a:p>
            <a:fld id="{0CFEC368-1D7A-4F81-ABF6-AE0E36BAF64C}" type="slidenum">
              <a:rPr lang="en-US" smtClean="0"/>
              <a:pPr/>
              <a:t>14</a:t>
            </a:fld>
            <a:endParaRPr lang="en-US"/>
          </a:p>
        </p:txBody>
      </p:sp>
      <p:pic>
        <p:nvPicPr>
          <p:cNvPr id="5" name="Bild 4" descr="Donders,_Franciscus_Cornelis_(1818_-_1889)_cr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616" y="3530600"/>
            <a:ext cx="2076450" cy="2768600"/>
          </a:xfrm>
          <a:prstGeom prst="rect">
            <a:avLst/>
          </a:prstGeom>
        </p:spPr>
      </p:pic>
      <p:sp>
        <p:nvSpPr>
          <p:cNvPr id="6" name="Fußzeilenplatzhalter 5"/>
          <p:cNvSpPr>
            <a:spLocks noGrp="1"/>
          </p:cNvSpPr>
          <p:nvPr>
            <p:ph type="ftr" sz="quarter" idx="11"/>
          </p:nvPr>
        </p:nvSpPr>
        <p:spPr>
          <a:xfrm>
            <a:off x="-169334" y="6477000"/>
            <a:ext cx="9042400" cy="329184"/>
          </a:xfrm>
        </p:spPr>
        <p:txBody>
          <a:bodyPr/>
          <a:lstStyle/>
          <a:p>
            <a:pPr algn="r"/>
            <a:r>
              <a:rPr lang="en-US" dirty="0" smtClean="0"/>
              <a:t>http://</a:t>
            </a:r>
            <a:r>
              <a:rPr lang="en-US" dirty="0" err="1" smtClean="0"/>
              <a:t>upload.wikimedia.org</a:t>
            </a:r>
            <a:r>
              <a:rPr lang="en-US" dirty="0" smtClean="0"/>
              <a:t>/</a:t>
            </a:r>
            <a:r>
              <a:rPr lang="en-US" dirty="0" err="1" smtClean="0"/>
              <a:t>wikipedia</a:t>
            </a:r>
            <a:r>
              <a:rPr lang="en-US" dirty="0" smtClean="0"/>
              <a:t>/commons/5/5b/Donders%2C_Franciscus_Cornelis_%281818_-_1889%29_cropped.JPG (06.06.13)</a:t>
            </a:r>
            <a:endParaRPr lang="en-US" dirty="0"/>
          </a:p>
        </p:txBody>
      </p:sp>
    </p:spTree>
    <p:extLst>
      <p:ext uri="{BB962C8B-B14F-4D97-AF65-F5344CB8AC3E}">
        <p14:creationId xmlns:p14="http://schemas.microsoft.com/office/powerpoint/2010/main" val="3317843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Einwände gegen Reaktionszeitsubtraktion</a:t>
            </a:r>
            <a:endParaRPr lang="de-DE" dirty="0"/>
          </a:p>
        </p:txBody>
      </p:sp>
      <p:sp>
        <p:nvSpPr>
          <p:cNvPr id="3" name="Inhaltsplatzhalter 2"/>
          <p:cNvSpPr>
            <a:spLocks noGrp="1"/>
          </p:cNvSpPr>
          <p:nvPr>
            <p:ph idx="1"/>
          </p:nvPr>
        </p:nvSpPr>
        <p:spPr>
          <a:xfrm>
            <a:off x="457200" y="1600200"/>
            <a:ext cx="8229600" cy="4876800"/>
          </a:xfrm>
        </p:spPr>
        <p:txBody>
          <a:bodyPr/>
          <a:lstStyle/>
          <a:p>
            <a:r>
              <a:rPr lang="de-DE" dirty="0" smtClean="0"/>
              <a:t>Annahme serieller, </a:t>
            </a:r>
            <a:r>
              <a:rPr lang="de-DE" b="1" dirty="0" smtClean="0"/>
              <a:t>abgeschlossener </a:t>
            </a:r>
            <a:r>
              <a:rPr lang="de-DE" dirty="0" smtClean="0"/>
              <a:t>Prozesse nicht belegt</a:t>
            </a:r>
          </a:p>
          <a:p>
            <a:r>
              <a:rPr lang="de-DE" dirty="0" smtClean="0"/>
              <a:t>Beispiel: </a:t>
            </a:r>
          </a:p>
          <a:p>
            <a:pPr lvl="1"/>
            <a:r>
              <a:rPr lang="de-DE" dirty="0"/>
              <a:t>B</a:t>
            </a:r>
            <a:r>
              <a:rPr lang="de-DE" dirty="0" smtClean="0"/>
              <a:t>eim Aufleuchten der Lampe ist für den Probanden klar, dass eine Reaktion erfolgen muss. </a:t>
            </a:r>
            <a:r>
              <a:rPr lang="de-DE" dirty="0" smtClean="0">
                <a:sym typeface="Wingdings"/>
              </a:rPr>
              <a:t> Beide Reaktionen könnten vorbereitet und dann die falsche „zurückgehalten“ werden.</a:t>
            </a:r>
          </a:p>
          <a:p>
            <a:pPr lvl="1"/>
            <a:endParaRPr lang="de-DE" dirty="0">
              <a:sym typeface="Wingdings"/>
            </a:endParaRPr>
          </a:p>
          <a:p>
            <a:pPr lvl="1"/>
            <a:endParaRPr lang="de-DE" dirty="0" smtClean="0">
              <a:sym typeface="Wingdings"/>
            </a:endParaRPr>
          </a:p>
          <a:p>
            <a:pPr lvl="1"/>
            <a:endParaRPr lang="de-DE" dirty="0">
              <a:sym typeface="Wingdings"/>
            </a:endParaRPr>
          </a:p>
          <a:p>
            <a:pPr lvl="1"/>
            <a:endParaRPr lang="de-DE" dirty="0" smtClean="0">
              <a:sym typeface="Wingdings"/>
            </a:endParaRPr>
          </a:p>
          <a:p>
            <a:pPr lvl="1"/>
            <a:endParaRPr lang="de-DE" dirty="0">
              <a:sym typeface="Wingdings"/>
            </a:endParaRPr>
          </a:p>
          <a:p>
            <a:r>
              <a:rPr lang="de-DE" b="1" dirty="0" smtClean="0">
                <a:sym typeface="Wingdings"/>
              </a:rPr>
              <a:t>Schlussfolgerung:</a:t>
            </a:r>
            <a:r>
              <a:rPr lang="de-DE" dirty="0" smtClean="0">
                <a:sym typeface="Wingdings"/>
              </a:rPr>
              <a:t> Manipulation von Teilprozessen statt vermeintlichem Auslassen</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15</a:t>
            </a:fld>
            <a:endParaRPr lang="en-US"/>
          </a:p>
        </p:txBody>
      </p:sp>
      <p:graphicFrame>
        <p:nvGraphicFramePr>
          <p:cNvPr id="5" name="Diagramm 4"/>
          <p:cNvGraphicFramePr/>
          <p:nvPr>
            <p:extLst>
              <p:ext uri="{D42A27DB-BD31-4B8C-83A1-F6EECF244321}">
                <p14:modId xmlns:p14="http://schemas.microsoft.com/office/powerpoint/2010/main" val="1559947509"/>
              </p:ext>
            </p:extLst>
          </p:nvPr>
        </p:nvGraphicFramePr>
        <p:xfrm>
          <a:off x="1371600" y="2616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666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Mehrspeichermodell (Atkinson &amp; </a:t>
            </a:r>
            <a:r>
              <a:rPr lang="de-DE" dirty="0" err="1" smtClean="0"/>
              <a:t>Shiffrin</a:t>
            </a:r>
            <a:r>
              <a:rPr lang="de-DE" dirty="0" smtClean="0"/>
              <a:t>, 1968) </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16</a:t>
            </a:fld>
            <a:endParaRPr lang="en-US"/>
          </a:p>
        </p:txBody>
      </p:sp>
      <p:sp>
        <p:nvSpPr>
          <p:cNvPr id="7" name="Fußzeilenplatzhalter 6"/>
          <p:cNvSpPr>
            <a:spLocks noGrp="1"/>
          </p:cNvSpPr>
          <p:nvPr>
            <p:ph type="ftr" sz="quarter" idx="11"/>
          </p:nvPr>
        </p:nvSpPr>
        <p:spPr/>
        <p:txBody>
          <a:bodyPr/>
          <a:lstStyle/>
          <a:p>
            <a:pPr algn="r"/>
            <a:r>
              <a:rPr lang="en-US" dirty="0" err="1" smtClean="0"/>
              <a:t>Abbildung</a:t>
            </a:r>
            <a:r>
              <a:rPr lang="en-US" dirty="0" smtClean="0"/>
              <a:t> </a:t>
            </a:r>
            <a:r>
              <a:rPr lang="en-US" dirty="0" err="1" smtClean="0"/>
              <a:t>aus</a:t>
            </a:r>
            <a:r>
              <a:rPr lang="en-US" dirty="0" smtClean="0"/>
              <a:t> </a:t>
            </a:r>
            <a:r>
              <a:rPr lang="en-US" dirty="0" err="1" smtClean="0"/>
              <a:t>Vorlesung</a:t>
            </a:r>
            <a:r>
              <a:rPr lang="en-US" dirty="0" smtClean="0"/>
              <a:t> "</a:t>
            </a:r>
            <a:r>
              <a:rPr lang="en-US" dirty="0" err="1" smtClean="0"/>
              <a:t>Einführung</a:t>
            </a:r>
            <a:r>
              <a:rPr lang="en-US" dirty="0" smtClean="0"/>
              <a:t> in die </a:t>
            </a:r>
            <a:r>
              <a:rPr lang="en-US" dirty="0" err="1" smtClean="0"/>
              <a:t>Psychologie</a:t>
            </a:r>
            <a:r>
              <a:rPr lang="en-US" dirty="0" smtClean="0"/>
              <a:t> – </a:t>
            </a:r>
            <a:r>
              <a:rPr lang="en-US" dirty="0" err="1" smtClean="0"/>
              <a:t>Teil</a:t>
            </a:r>
            <a:r>
              <a:rPr lang="en-US" dirty="0" smtClean="0"/>
              <a:t> 7" </a:t>
            </a:r>
            <a:r>
              <a:rPr lang="en-US" dirty="0" err="1" smtClean="0"/>
              <a:t>vom</a:t>
            </a:r>
            <a:r>
              <a:rPr lang="en-US" dirty="0" smtClean="0"/>
              <a:t> 07.12.2011 von Prof. Dr. </a:t>
            </a:r>
            <a:r>
              <a:rPr lang="en-US" dirty="0" err="1" smtClean="0"/>
              <a:t>Jescheniak</a:t>
            </a:r>
            <a:endParaRPr lang="en-US" dirty="0"/>
          </a:p>
        </p:txBody>
      </p:sp>
      <p:pic>
        <p:nvPicPr>
          <p:cNvPr id="3" name="Bild 2"/>
          <p:cNvPicPr>
            <a:picLocks noChangeAspect="1"/>
          </p:cNvPicPr>
          <p:nvPr/>
        </p:nvPicPr>
        <p:blipFill rotWithShape="1">
          <a:blip r:embed="rId3"/>
          <a:srcRect l="3456" r="13814" b="7402"/>
          <a:stretch/>
        </p:blipFill>
        <p:spPr>
          <a:xfrm>
            <a:off x="101600" y="1752599"/>
            <a:ext cx="8948700" cy="4210933"/>
          </a:xfrm>
          <a:prstGeom prst="rect">
            <a:avLst/>
          </a:prstGeom>
        </p:spPr>
      </p:pic>
      <p:sp>
        <p:nvSpPr>
          <p:cNvPr id="8" name="Rahmen 7"/>
          <p:cNvSpPr/>
          <p:nvPr/>
        </p:nvSpPr>
        <p:spPr>
          <a:xfrm>
            <a:off x="4749799" y="2832100"/>
            <a:ext cx="1452033" cy="1117600"/>
          </a:xfrm>
          <a:prstGeom prst="frame">
            <a:avLst>
              <a:gd name="adj1" fmla="val 5357"/>
            </a:avLst>
          </a:prstGeom>
          <a:solidFill>
            <a:srgbClr val="C0504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688322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Experiment von Sternberg (1966)</a:t>
            </a:r>
            <a:endParaRPr lang="de-DE" dirty="0"/>
          </a:p>
        </p:txBody>
      </p:sp>
      <p:sp>
        <p:nvSpPr>
          <p:cNvPr id="3" name="Inhaltsplatzhalter 2"/>
          <p:cNvSpPr>
            <a:spLocks noGrp="1"/>
          </p:cNvSpPr>
          <p:nvPr>
            <p:ph idx="1"/>
          </p:nvPr>
        </p:nvSpPr>
        <p:spPr>
          <a:xfrm>
            <a:off x="457200" y="1600200"/>
            <a:ext cx="8229600" cy="2084383"/>
          </a:xfrm>
          <a:ln/>
        </p:spPr>
        <p:style>
          <a:lnRef idx="2">
            <a:schemeClr val="accent1"/>
          </a:lnRef>
          <a:fillRef idx="1">
            <a:schemeClr val="lt1"/>
          </a:fillRef>
          <a:effectRef idx="0">
            <a:schemeClr val="accent1"/>
          </a:effectRef>
          <a:fontRef idx="minor">
            <a:schemeClr val="dk1"/>
          </a:fontRef>
        </p:style>
        <p:txBody>
          <a:bodyPr/>
          <a:lstStyle/>
          <a:p>
            <a:r>
              <a:rPr lang="de-DE" dirty="0" smtClean="0"/>
              <a:t>Sie </a:t>
            </a:r>
            <a:r>
              <a:rPr lang="de-DE" dirty="0"/>
              <a:t>sehen nun nacheinander eine Reihe von Zahlen in </a:t>
            </a:r>
            <a:r>
              <a:rPr lang="de-DE" dirty="0" smtClean="0"/>
              <a:t>weißer </a:t>
            </a:r>
            <a:r>
              <a:rPr lang="de-DE" dirty="0"/>
              <a:t>Farbe, anschließend eine Zahl in </a:t>
            </a:r>
            <a:r>
              <a:rPr lang="de-DE" dirty="0" smtClean="0"/>
              <a:t>gelber </a:t>
            </a:r>
            <a:r>
              <a:rPr lang="de-DE" dirty="0"/>
              <a:t>Farbe. Ihre Aufgabe ist es, so schnell wie </a:t>
            </a:r>
            <a:r>
              <a:rPr lang="de-DE" dirty="0" err="1"/>
              <a:t>möglich</a:t>
            </a:r>
            <a:r>
              <a:rPr lang="de-DE" dirty="0"/>
              <a:t> zu entscheiden, ob die </a:t>
            </a:r>
            <a:r>
              <a:rPr lang="de-DE" dirty="0" smtClean="0"/>
              <a:t>gelbe </a:t>
            </a:r>
            <a:r>
              <a:rPr lang="de-DE" dirty="0"/>
              <a:t>Zahl zuvor </a:t>
            </a:r>
            <a:r>
              <a:rPr lang="de-DE" dirty="0" err="1"/>
              <a:t>präsentiert</a:t>
            </a:r>
            <a:r>
              <a:rPr lang="de-DE" dirty="0"/>
              <a:t> worden ist (JA) oder nicht (NEIN). </a:t>
            </a:r>
          </a:p>
          <a:p>
            <a:pPr marL="0" indent="0">
              <a:buNone/>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17</a:t>
            </a:fld>
            <a:endParaRPr lang="en-US"/>
          </a:p>
        </p:txBody>
      </p:sp>
      <p:sp>
        <p:nvSpPr>
          <p:cNvPr id="5" name="Interaktive Schaltfläche: Nächste(r) oder Weiter 4">
            <a:hlinkClick r:id="rId3" action="ppaction://hlinkfile" highlightClick="1"/>
          </p:cNvPr>
          <p:cNvSpPr/>
          <p:nvPr/>
        </p:nvSpPr>
        <p:spPr>
          <a:xfrm>
            <a:off x="1473200" y="4381500"/>
            <a:ext cx="1104900" cy="11557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feld 5"/>
          <p:cNvSpPr txBox="1"/>
          <p:nvPr/>
        </p:nvSpPr>
        <p:spPr>
          <a:xfrm>
            <a:off x="4094541" y="4208641"/>
            <a:ext cx="4075584" cy="1754327"/>
          </a:xfrm>
          <a:prstGeom prst="rect">
            <a:avLst/>
          </a:prstGeom>
          <a:noFill/>
        </p:spPr>
        <p:txBody>
          <a:bodyPr wrap="square" rtlCol="0">
            <a:spAutoFit/>
          </a:bodyPr>
          <a:lstStyle/>
          <a:p>
            <a:r>
              <a:rPr lang="de-DE" dirty="0" smtClean="0"/>
              <a:t>Die beigelegten Experimente </a:t>
            </a:r>
            <a:r>
              <a:rPr lang="de-DE" dirty="0" smtClean="0"/>
              <a:t>lassen sich, wenn </a:t>
            </a:r>
            <a:r>
              <a:rPr lang="de-DE" dirty="0" smtClean="0"/>
              <a:t>man die Demoversion von Inquisit herunterlädt, ausprobieren</a:t>
            </a:r>
            <a:r>
              <a:rPr lang="de-DE" dirty="0" smtClean="0"/>
              <a:t>.</a:t>
            </a:r>
          </a:p>
          <a:p>
            <a:endParaRPr lang="de-DE" dirty="0" smtClean="0">
              <a:hlinkClick r:id="rId4"/>
            </a:endParaRPr>
          </a:p>
          <a:p>
            <a:r>
              <a:rPr lang="de-DE" dirty="0" smtClean="0">
                <a:hlinkClick r:id="rId4"/>
              </a:rPr>
              <a:t>http</a:t>
            </a:r>
            <a:r>
              <a:rPr lang="de-DE" dirty="0">
                <a:hlinkClick r:id="rId4"/>
              </a:rPr>
              <a:t>://www.millisecond.com</a:t>
            </a:r>
            <a:endParaRPr lang="de-DE" dirty="0"/>
          </a:p>
          <a:p>
            <a:endParaRPr lang="de-DE" dirty="0"/>
          </a:p>
        </p:txBody>
      </p:sp>
    </p:spTree>
    <p:extLst>
      <p:ext uri="{BB962C8B-B14F-4D97-AF65-F5344CB8AC3E}">
        <p14:creationId xmlns:p14="http://schemas.microsoft.com/office/powerpoint/2010/main" val="3496944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Experiment von Sternberg (1966)</a:t>
            </a:r>
            <a:endParaRPr lang="de-DE" dirty="0"/>
          </a:p>
        </p:txBody>
      </p:sp>
      <p:sp>
        <p:nvSpPr>
          <p:cNvPr id="3" name="Inhaltsplatzhalter 2"/>
          <p:cNvSpPr>
            <a:spLocks noGrp="1"/>
          </p:cNvSpPr>
          <p:nvPr>
            <p:ph idx="1"/>
          </p:nvPr>
        </p:nvSpPr>
        <p:spPr>
          <a:xfrm>
            <a:off x="457200" y="1600200"/>
            <a:ext cx="8229600" cy="4635500"/>
          </a:xfrm>
          <a:ln>
            <a:noFill/>
          </a:ln>
        </p:spPr>
        <p:style>
          <a:lnRef idx="2">
            <a:schemeClr val="accent1"/>
          </a:lnRef>
          <a:fillRef idx="1">
            <a:schemeClr val="lt1"/>
          </a:fillRef>
          <a:effectRef idx="0">
            <a:schemeClr val="accent1"/>
          </a:effectRef>
          <a:fontRef idx="minor">
            <a:schemeClr val="dk1"/>
          </a:fontRef>
        </p:style>
        <p:txBody>
          <a:bodyPr/>
          <a:lstStyle/>
          <a:p>
            <a:r>
              <a:rPr lang="de-DE" dirty="0" smtClean="0"/>
              <a:t>Ziel: Erforschung der Suche im Arbeitsgedächtnis</a:t>
            </a:r>
          </a:p>
          <a:p>
            <a:r>
              <a:rPr lang="de-DE" dirty="0" smtClean="0"/>
              <a:t>Methode: Manipulation </a:t>
            </a:r>
            <a:r>
              <a:rPr lang="de-DE" b="1" dirty="0" smtClean="0"/>
              <a:t>eines</a:t>
            </a:r>
            <a:r>
              <a:rPr lang="de-DE" dirty="0" smtClean="0"/>
              <a:t> Prozesses statt kognitiver Subtraktion</a:t>
            </a: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18</a:t>
            </a:fld>
            <a:endParaRPr lang="en-US"/>
          </a:p>
        </p:txBody>
      </p:sp>
      <p:pic>
        <p:nvPicPr>
          <p:cNvPr id="5" name="Bild 4"/>
          <p:cNvPicPr>
            <a:picLocks noChangeAspect="1"/>
          </p:cNvPicPr>
          <p:nvPr/>
        </p:nvPicPr>
        <p:blipFill>
          <a:blip r:embed="rId3"/>
          <a:stretch>
            <a:fillRect/>
          </a:stretch>
        </p:blipFill>
        <p:spPr>
          <a:xfrm>
            <a:off x="406400" y="2768600"/>
            <a:ext cx="8331200" cy="3543300"/>
          </a:xfrm>
          <a:prstGeom prst="rect">
            <a:avLst/>
          </a:prstGeom>
        </p:spPr>
      </p:pic>
      <p:sp>
        <p:nvSpPr>
          <p:cNvPr id="6" name="Fußzeilenplatzhalter 6"/>
          <p:cNvSpPr>
            <a:spLocks noGrp="1"/>
          </p:cNvSpPr>
          <p:nvPr>
            <p:ph type="ftr" sz="quarter" idx="11"/>
          </p:nvPr>
        </p:nvSpPr>
        <p:spPr>
          <a:xfrm>
            <a:off x="457200" y="6477000"/>
            <a:ext cx="8229600" cy="329184"/>
          </a:xfrm>
        </p:spPr>
        <p:txBody>
          <a:bodyPr/>
          <a:lstStyle/>
          <a:p>
            <a:pPr algn="r"/>
            <a:r>
              <a:rPr lang="en-US" dirty="0" err="1" smtClean="0"/>
              <a:t>Abbildung</a:t>
            </a:r>
            <a:r>
              <a:rPr lang="en-US" dirty="0" smtClean="0"/>
              <a:t> </a:t>
            </a:r>
            <a:r>
              <a:rPr lang="en-US" dirty="0" err="1" smtClean="0"/>
              <a:t>aus</a:t>
            </a:r>
            <a:r>
              <a:rPr lang="en-US" dirty="0" smtClean="0"/>
              <a:t> </a:t>
            </a:r>
            <a:r>
              <a:rPr lang="en-US" dirty="0" err="1" smtClean="0"/>
              <a:t>Vorlesung</a:t>
            </a:r>
            <a:r>
              <a:rPr lang="en-US" dirty="0" smtClean="0"/>
              <a:t> "</a:t>
            </a:r>
            <a:r>
              <a:rPr lang="en-US" dirty="0" err="1" smtClean="0"/>
              <a:t>Einführung</a:t>
            </a:r>
            <a:r>
              <a:rPr lang="en-US" dirty="0" smtClean="0"/>
              <a:t> in die </a:t>
            </a:r>
            <a:r>
              <a:rPr lang="en-US" dirty="0" err="1" smtClean="0"/>
              <a:t>Psychologie</a:t>
            </a:r>
            <a:r>
              <a:rPr lang="en-US" dirty="0" smtClean="0"/>
              <a:t> – </a:t>
            </a:r>
            <a:r>
              <a:rPr lang="en-US" dirty="0" err="1" smtClean="0"/>
              <a:t>Teil</a:t>
            </a:r>
            <a:r>
              <a:rPr lang="en-US" dirty="0" smtClean="0"/>
              <a:t> 7" </a:t>
            </a:r>
            <a:r>
              <a:rPr lang="en-US" dirty="0" err="1" smtClean="0"/>
              <a:t>vom</a:t>
            </a:r>
            <a:r>
              <a:rPr lang="en-US" dirty="0" smtClean="0"/>
              <a:t> 07.12.2011 von Prof. Dr. </a:t>
            </a:r>
            <a:r>
              <a:rPr lang="en-US" dirty="0" err="1" smtClean="0"/>
              <a:t>Jescheniak</a:t>
            </a:r>
            <a:endParaRPr lang="en-US" dirty="0"/>
          </a:p>
        </p:txBody>
      </p:sp>
      <p:sp>
        <p:nvSpPr>
          <p:cNvPr id="7" name="Rahmen 6"/>
          <p:cNvSpPr/>
          <p:nvPr/>
        </p:nvSpPr>
        <p:spPr>
          <a:xfrm>
            <a:off x="3543299" y="3263900"/>
            <a:ext cx="1452033" cy="1968500"/>
          </a:xfrm>
          <a:prstGeom prst="frame">
            <a:avLst>
              <a:gd name="adj1" fmla="val 5357"/>
            </a:avLst>
          </a:prstGeom>
          <a:solidFill>
            <a:srgbClr val="C0504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822986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0CFEC368-1D7A-4F81-ABF6-AE0E36BAF64C}" type="slidenum">
              <a:rPr lang="en-US" smtClean="0"/>
              <a:pPr/>
              <a:t>1</a:t>
            </a:fld>
            <a:endParaRPr lang="en-US" dirty="0"/>
          </a:p>
        </p:txBody>
      </p:sp>
      <p:sp>
        <p:nvSpPr>
          <p:cNvPr id="5" name="Rechteck 4"/>
          <p:cNvSpPr/>
          <p:nvPr/>
        </p:nvSpPr>
        <p:spPr>
          <a:xfrm>
            <a:off x="516334" y="809491"/>
            <a:ext cx="7898518" cy="4893647"/>
          </a:xfrm>
          <a:prstGeom prst="rect">
            <a:avLst/>
          </a:prstGeom>
        </p:spPr>
        <p:txBody>
          <a:bodyPr wrap="square">
            <a:spAutoFit/>
          </a:bodyPr>
          <a:lstStyle/>
          <a:p>
            <a:r>
              <a:rPr lang="de-DE" sz="3600" baseline="30000" dirty="0"/>
              <a:t>„... und dann gibt es da noch wissenschaftliche Gebiete, über die jeder scheinbar gut Bescheid weiß, bevor er sich genauer damit beschäftigt hat. </a:t>
            </a:r>
            <a:r>
              <a:rPr lang="de-DE" sz="3600" baseline="30000" dirty="0" smtClean="0"/>
              <a:t>Nehmen wir die „Sozialpsychologie“; [</a:t>
            </a:r>
            <a:r>
              <a:rPr lang="de-DE" sz="3600" baseline="30000" dirty="0"/>
              <a:t>...] </a:t>
            </a:r>
            <a:r>
              <a:rPr lang="de-DE" sz="3600" baseline="30000" dirty="0" smtClean="0"/>
              <a:t>jeder </a:t>
            </a:r>
            <a:r>
              <a:rPr lang="de-DE" sz="3600" baseline="30000" dirty="0"/>
              <a:t>Laie „weiß“, worum es in der „Psychologie“ geht und auch was „sozial“ bedeutet. Wer die Massenmedien nutzt, muss zwangsläufig etwas hören, sehen und lesen über die „sozialen“ Folgen oder Kosten der Globalisierung und über das „Psychologische“ an den neuesten Höhen und Tiefen des Aktienmarkts. Im Unterschied zur Astrophysik und zur Hämatologie war „Psychologie“ nie ausschließlich und unzweideutig der Name einer wissenschaftlichen Disziplin.“ (C. F. </a:t>
            </a:r>
            <a:r>
              <a:rPr lang="de-DE" sz="3600" baseline="30000" dirty="0" err="1"/>
              <a:t>Graumann</a:t>
            </a:r>
            <a:r>
              <a:rPr lang="de-DE" sz="3600" baseline="30000" dirty="0"/>
              <a:t>, 2002)</a:t>
            </a:r>
            <a:endParaRPr lang="de-DE" sz="3600" dirty="0"/>
          </a:p>
        </p:txBody>
      </p:sp>
    </p:spTree>
    <p:extLst>
      <p:ext uri="{BB962C8B-B14F-4D97-AF65-F5344CB8AC3E}">
        <p14:creationId xmlns:p14="http://schemas.microsoft.com/office/powerpoint/2010/main" val="7271095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parallele Suche</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19</a:t>
            </a:fld>
            <a:endParaRPr lang="en-US"/>
          </a:p>
        </p:txBody>
      </p:sp>
      <p:sp>
        <p:nvSpPr>
          <p:cNvPr id="5" name="Textfeld 4"/>
          <p:cNvSpPr txBox="1"/>
          <p:nvPr/>
        </p:nvSpPr>
        <p:spPr>
          <a:xfrm>
            <a:off x="457200" y="4432299"/>
            <a:ext cx="15875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2</a:t>
            </a:r>
            <a:endParaRPr lang="de-DE" sz="9600" b="1" cap="all" dirty="0">
              <a:ln w="0"/>
              <a:solidFill>
                <a:schemeClr val="tx1"/>
              </a:solidFill>
              <a:effectLst/>
            </a:endParaRPr>
          </a:p>
        </p:txBody>
      </p:sp>
      <p:sp>
        <p:nvSpPr>
          <p:cNvPr id="7" name="Textfeld 6"/>
          <p:cNvSpPr txBox="1"/>
          <p:nvPr/>
        </p:nvSpPr>
        <p:spPr>
          <a:xfrm>
            <a:off x="26924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5</a:t>
            </a:r>
            <a:endParaRPr lang="de-DE" sz="9600" b="1" cap="all" dirty="0">
              <a:ln w="0"/>
              <a:solidFill>
                <a:schemeClr val="tx1"/>
              </a:solidFill>
              <a:effectLst/>
            </a:endParaRPr>
          </a:p>
        </p:txBody>
      </p:sp>
      <p:sp>
        <p:nvSpPr>
          <p:cNvPr id="8" name="Textfeld 7"/>
          <p:cNvSpPr txBox="1"/>
          <p:nvPr/>
        </p:nvSpPr>
        <p:spPr>
          <a:xfrm>
            <a:off x="49022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sp>
        <p:nvSpPr>
          <p:cNvPr id="9" name="Textfeld 8"/>
          <p:cNvSpPr txBox="1"/>
          <p:nvPr/>
        </p:nvSpPr>
        <p:spPr>
          <a:xfrm>
            <a:off x="7112000" y="4432299"/>
            <a:ext cx="15748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8</a:t>
            </a:r>
            <a:endParaRPr lang="de-DE" sz="9600" b="1" cap="all" dirty="0">
              <a:ln w="0"/>
              <a:solidFill>
                <a:schemeClr val="tx1"/>
              </a:solidFill>
              <a:effectLst/>
            </a:endParaRPr>
          </a:p>
        </p:txBody>
      </p:sp>
      <p:sp>
        <p:nvSpPr>
          <p:cNvPr id="10" name="Textfeld 9"/>
          <p:cNvSpPr txBox="1"/>
          <p:nvPr/>
        </p:nvSpPr>
        <p:spPr>
          <a:xfrm>
            <a:off x="3790950" y="1524000"/>
            <a:ext cx="1562100"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cxnSp>
        <p:nvCxnSpPr>
          <p:cNvPr id="12" name="Gerade Verbindung mit Pfeil 11"/>
          <p:cNvCxnSpPr>
            <a:stCxn id="10" idx="2"/>
            <a:endCxn id="5" idx="0"/>
          </p:cNvCxnSpPr>
          <p:nvPr/>
        </p:nvCxnSpPr>
        <p:spPr>
          <a:xfrm flipH="1">
            <a:off x="1250950" y="3093660"/>
            <a:ext cx="33210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Gerade Verbindung mit Pfeil 12"/>
          <p:cNvCxnSpPr>
            <a:endCxn id="7" idx="0"/>
          </p:cNvCxnSpPr>
          <p:nvPr/>
        </p:nvCxnSpPr>
        <p:spPr>
          <a:xfrm flipH="1">
            <a:off x="3473450" y="3093660"/>
            <a:ext cx="10985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a:endCxn id="8" idx="0"/>
          </p:cNvCxnSpPr>
          <p:nvPr/>
        </p:nvCxnSpPr>
        <p:spPr>
          <a:xfrm>
            <a:off x="4572000" y="3093660"/>
            <a:ext cx="11112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Gerade Verbindung mit Pfeil 14"/>
          <p:cNvCxnSpPr>
            <a:endCxn id="9" idx="0"/>
          </p:cNvCxnSpPr>
          <p:nvPr/>
        </p:nvCxnSpPr>
        <p:spPr>
          <a:xfrm>
            <a:off x="4572000" y="3093660"/>
            <a:ext cx="332740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hteck 21"/>
          <p:cNvSpPr/>
          <p:nvPr/>
        </p:nvSpPr>
        <p:spPr>
          <a:xfrm>
            <a:off x="5683250" y="3570933"/>
            <a:ext cx="705542" cy="830997"/>
          </a:xfrm>
          <a:prstGeom prst="rect">
            <a:avLst/>
          </a:prstGeom>
        </p:spPr>
        <p:txBody>
          <a:bodyPr wrap="none">
            <a:spAutoFit/>
          </a:bodyPr>
          <a:lstStyle/>
          <a:p>
            <a:r>
              <a:rPr lang="de-DE" sz="4800" dirty="0">
                <a:solidFill>
                  <a:srgbClr val="008000"/>
                </a:solidFill>
                <a:latin typeface="Zapf Dingbats"/>
                <a:ea typeface="Zapf Dingbats"/>
                <a:cs typeface="Zapf Dingbats"/>
              </a:rPr>
              <a:t>✔</a:t>
            </a:r>
            <a:endParaRPr lang="de-DE" sz="4800" dirty="0">
              <a:solidFill>
                <a:srgbClr val="008000"/>
              </a:solidFill>
            </a:endParaRPr>
          </a:p>
        </p:txBody>
      </p:sp>
    </p:spTree>
    <p:extLst>
      <p:ext uri="{BB962C8B-B14F-4D97-AF65-F5344CB8AC3E}">
        <p14:creationId xmlns:p14="http://schemas.microsoft.com/office/powerpoint/2010/main" val="40999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mph" presetSubtype="2" fill="hold" nodeType="clickEffect">
                                  <p:stCondLst>
                                    <p:cond delay="0"/>
                                  </p:stCondLst>
                                  <p:childTnLst>
                                    <p:animClr clrSpc="rgb" dir="cw">
                                      <p:cBhvr>
                                        <p:cTn id="24" dur="1000" fill="hold"/>
                                        <p:tgtEl>
                                          <p:spTgt spid="7"/>
                                        </p:tgtEl>
                                        <p:attrNameLst>
                                          <p:attrName>stroke.color</p:attrName>
                                        </p:attrNameLst>
                                      </p:cBhvr>
                                      <p:to>
                                        <a:schemeClr val="accent2"/>
                                      </p:to>
                                    </p:animClr>
                                    <p:set>
                                      <p:cBhvr>
                                        <p:cTn id="25" dur="1000" fill="hold"/>
                                        <p:tgtEl>
                                          <p:spTgt spid="7"/>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1000" fill="hold"/>
                                        <p:tgtEl>
                                          <p:spTgt spid="8"/>
                                        </p:tgtEl>
                                        <p:attrNameLst>
                                          <p:attrName>stroke.color</p:attrName>
                                        </p:attrNameLst>
                                      </p:cBhvr>
                                      <p:to>
                                        <a:schemeClr val="accent2"/>
                                      </p:to>
                                    </p:animClr>
                                    <p:set>
                                      <p:cBhvr>
                                        <p:cTn id="28" dur="1000" fill="hold"/>
                                        <p:tgtEl>
                                          <p:spTgt spid="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1000" fill="hold"/>
                                        <p:tgtEl>
                                          <p:spTgt spid="9"/>
                                        </p:tgtEl>
                                        <p:attrNameLst>
                                          <p:attrName>stroke.color</p:attrName>
                                        </p:attrNameLst>
                                      </p:cBhvr>
                                      <p:to>
                                        <a:schemeClr val="accent2"/>
                                      </p:to>
                                    </p:animClr>
                                    <p:set>
                                      <p:cBhvr>
                                        <p:cTn id="31" dur="1000" fill="hold"/>
                                        <p:tgtEl>
                                          <p:spTgt spid="9"/>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1000" fill="hold"/>
                                        <p:tgtEl>
                                          <p:spTgt spid="5"/>
                                        </p:tgtEl>
                                        <p:attrNameLst>
                                          <p:attrName>stroke.color</p:attrName>
                                        </p:attrNameLst>
                                      </p:cBhvr>
                                      <p:to>
                                        <a:schemeClr val="accent2"/>
                                      </p:to>
                                    </p:animClr>
                                    <p:set>
                                      <p:cBhvr>
                                        <p:cTn id="34" dur="1000" fill="hold"/>
                                        <p:tgtEl>
                                          <p:spTgt spid="5"/>
                                        </p:tgtEl>
                                        <p:attrNameLst>
                                          <p:attrName>stroke.on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1000" tmFilter="0, 0; .2, .5; .8, .5; 1, 0"/>
                                        <p:tgtEl>
                                          <p:spTgt spid="8"/>
                                        </p:tgtEl>
                                      </p:cBhvr>
                                    </p:animEffect>
                                    <p:animScale>
                                      <p:cBhvr>
                                        <p:cTn id="39" dur="50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t>
            </a:r>
            <a:r>
              <a:rPr lang="de-DE" dirty="0" smtClean="0"/>
              <a:t>arallele Suche</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20</a:t>
            </a:fld>
            <a:endParaRPr lang="en-US"/>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26482458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86753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selbstabbrechende serielle Suche</a:t>
            </a:r>
          </a:p>
        </p:txBody>
      </p:sp>
      <p:sp>
        <p:nvSpPr>
          <p:cNvPr id="4" name="Foliennummernplatzhalter 3"/>
          <p:cNvSpPr>
            <a:spLocks noGrp="1"/>
          </p:cNvSpPr>
          <p:nvPr>
            <p:ph type="sldNum" sz="quarter" idx="12"/>
          </p:nvPr>
        </p:nvSpPr>
        <p:spPr/>
        <p:txBody>
          <a:bodyPr/>
          <a:lstStyle/>
          <a:p>
            <a:fld id="{0CFEC368-1D7A-4F81-ABF6-AE0E36BAF64C}" type="slidenum">
              <a:rPr lang="en-US" smtClean="0"/>
              <a:pPr/>
              <a:t>21</a:t>
            </a:fld>
            <a:endParaRPr lang="en-US"/>
          </a:p>
        </p:txBody>
      </p:sp>
      <p:sp>
        <p:nvSpPr>
          <p:cNvPr id="5" name="Textfeld 4"/>
          <p:cNvSpPr txBox="1"/>
          <p:nvPr/>
        </p:nvSpPr>
        <p:spPr>
          <a:xfrm>
            <a:off x="457200" y="4432299"/>
            <a:ext cx="15875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2</a:t>
            </a:r>
            <a:endParaRPr lang="de-DE" sz="9600" b="1" cap="all" dirty="0">
              <a:ln w="0"/>
              <a:solidFill>
                <a:schemeClr val="tx1"/>
              </a:solidFill>
              <a:effectLst/>
            </a:endParaRPr>
          </a:p>
        </p:txBody>
      </p:sp>
      <p:sp>
        <p:nvSpPr>
          <p:cNvPr id="7" name="Textfeld 6"/>
          <p:cNvSpPr txBox="1"/>
          <p:nvPr/>
        </p:nvSpPr>
        <p:spPr>
          <a:xfrm>
            <a:off x="26924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5</a:t>
            </a:r>
            <a:endParaRPr lang="de-DE" sz="9600" b="1" cap="all" dirty="0">
              <a:ln w="0"/>
              <a:solidFill>
                <a:schemeClr val="tx1"/>
              </a:solidFill>
              <a:effectLst/>
            </a:endParaRPr>
          </a:p>
        </p:txBody>
      </p:sp>
      <p:sp>
        <p:nvSpPr>
          <p:cNvPr id="8" name="Textfeld 7"/>
          <p:cNvSpPr txBox="1"/>
          <p:nvPr/>
        </p:nvSpPr>
        <p:spPr>
          <a:xfrm>
            <a:off x="49022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sp>
        <p:nvSpPr>
          <p:cNvPr id="9" name="Textfeld 8"/>
          <p:cNvSpPr txBox="1"/>
          <p:nvPr/>
        </p:nvSpPr>
        <p:spPr>
          <a:xfrm>
            <a:off x="7112000" y="4432299"/>
            <a:ext cx="15748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8</a:t>
            </a:r>
            <a:endParaRPr lang="de-DE" sz="9600" b="1" cap="all" dirty="0">
              <a:ln w="0"/>
              <a:solidFill>
                <a:schemeClr val="tx1"/>
              </a:solidFill>
              <a:effectLst/>
            </a:endParaRPr>
          </a:p>
        </p:txBody>
      </p:sp>
      <p:sp>
        <p:nvSpPr>
          <p:cNvPr id="10" name="Textfeld 9"/>
          <p:cNvSpPr txBox="1"/>
          <p:nvPr/>
        </p:nvSpPr>
        <p:spPr>
          <a:xfrm>
            <a:off x="3790950" y="1524000"/>
            <a:ext cx="1562100"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cxnSp>
        <p:nvCxnSpPr>
          <p:cNvPr id="12" name="Gerade Verbindung mit Pfeil 11"/>
          <p:cNvCxnSpPr>
            <a:stCxn id="10" idx="2"/>
            <a:endCxn id="5" idx="0"/>
          </p:cNvCxnSpPr>
          <p:nvPr/>
        </p:nvCxnSpPr>
        <p:spPr>
          <a:xfrm flipH="1">
            <a:off x="1250950" y="3093660"/>
            <a:ext cx="33210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Gerade Verbindung mit Pfeil 12"/>
          <p:cNvCxnSpPr>
            <a:endCxn id="7" idx="0"/>
          </p:cNvCxnSpPr>
          <p:nvPr/>
        </p:nvCxnSpPr>
        <p:spPr>
          <a:xfrm flipH="1">
            <a:off x="3473450" y="3093660"/>
            <a:ext cx="10985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a:endCxn id="8" idx="0"/>
          </p:cNvCxnSpPr>
          <p:nvPr/>
        </p:nvCxnSpPr>
        <p:spPr>
          <a:xfrm>
            <a:off x="4572000" y="3093660"/>
            <a:ext cx="11112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hteck 21"/>
          <p:cNvSpPr/>
          <p:nvPr/>
        </p:nvSpPr>
        <p:spPr>
          <a:xfrm>
            <a:off x="5683250" y="3570933"/>
            <a:ext cx="705542" cy="830997"/>
          </a:xfrm>
          <a:prstGeom prst="rect">
            <a:avLst/>
          </a:prstGeom>
        </p:spPr>
        <p:txBody>
          <a:bodyPr wrap="none">
            <a:spAutoFit/>
          </a:bodyPr>
          <a:lstStyle/>
          <a:p>
            <a:r>
              <a:rPr lang="de-DE" sz="4800" dirty="0">
                <a:solidFill>
                  <a:srgbClr val="008000"/>
                </a:solidFill>
                <a:latin typeface="Zapf Dingbats"/>
                <a:ea typeface="Zapf Dingbats"/>
                <a:cs typeface="Zapf Dingbats"/>
              </a:rPr>
              <a:t>✔</a:t>
            </a:r>
            <a:endParaRPr lang="de-DE" sz="4800" dirty="0">
              <a:solidFill>
                <a:srgbClr val="008000"/>
              </a:solidFill>
            </a:endParaRPr>
          </a:p>
        </p:txBody>
      </p:sp>
    </p:spTree>
    <p:extLst>
      <p:ext uri="{BB962C8B-B14F-4D97-AF65-F5344CB8AC3E}">
        <p14:creationId xmlns:p14="http://schemas.microsoft.com/office/powerpoint/2010/main" val="3946635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7" presetClass="emph" presetSubtype="2" fill="hold" nodeType="withEffect">
                                  <p:stCondLst>
                                    <p:cond delay="0"/>
                                  </p:stCondLst>
                                  <p:childTnLst>
                                    <p:animClr clrSpc="rgb" dir="cw">
                                      <p:cBhvr>
                                        <p:cTn id="13" dur="1000" fill="hold"/>
                                        <p:tgtEl>
                                          <p:spTgt spid="5"/>
                                        </p:tgtEl>
                                        <p:attrNameLst>
                                          <p:attrName>stroke.color</p:attrName>
                                        </p:attrNameLst>
                                      </p:cBhvr>
                                      <p:to>
                                        <a:schemeClr val="accent2"/>
                                      </p:to>
                                    </p:animClr>
                                    <p:set>
                                      <p:cBhvr>
                                        <p:cTn id="14" dur="1000" fill="hold"/>
                                        <p:tgtEl>
                                          <p:spTgt spid="5"/>
                                        </p:tgtEl>
                                        <p:attrNameLst>
                                          <p:attrName>stroke.on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7" presetClass="emph" presetSubtype="2" fill="hold" nodeType="withEffect">
                                  <p:stCondLst>
                                    <p:cond delay="0"/>
                                  </p:stCondLst>
                                  <p:childTnLst>
                                    <p:animClr clrSpc="rgb" dir="cw">
                                      <p:cBhvr>
                                        <p:cTn id="21" dur="2000" fill="hold"/>
                                        <p:tgtEl>
                                          <p:spTgt spid="5"/>
                                        </p:tgtEl>
                                        <p:attrNameLst>
                                          <p:attrName>stroke.color</p:attrName>
                                        </p:attrNameLst>
                                      </p:cBhvr>
                                      <p:to>
                                        <a:schemeClr val="tx1"/>
                                      </p:to>
                                    </p:animClr>
                                    <p:set>
                                      <p:cBhvr>
                                        <p:cTn id="22" dur="2000" fill="hold"/>
                                        <p:tgtEl>
                                          <p:spTgt spid="5"/>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1000" fill="hold"/>
                                        <p:tgtEl>
                                          <p:spTgt spid="7"/>
                                        </p:tgtEl>
                                        <p:attrNameLst>
                                          <p:attrName>stroke.color</p:attrName>
                                        </p:attrNameLst>
                                      </p:cBhvr>
                                      <p:to>
                                        <a:schemeClr val="accent2"/>
                                      </p:to>
                                    </p:animClr>
                                    <p:set>
                                      <p:cBhvr>
                                        <p:cTn id="25" dur="1000" fill="hold"/>
                                        <p:tgtEl>
                                          <p:spTgt spid="7"/>
                                        </p:tgtEl>
                                        <p:attrNameLst>
                                          <p:attrName>stroke.on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7" presetClass="emph" presetSubtype="2" fill="hold" nodeType="withEffect">
                                  <p:stCondLst>
                                    <p:cond delay="0"/>
                                  </p:stCondLst>
                                  <p:childTnLst>
                                    <p:animClr clrSpc="rgb" dir="cw">
                                      <p:cBhvr>
                                        <p:cTn id="32" dur="2000" fill="hold"/>
                                        <p:tgtEl>
                                          <p:spTgt spid="7"/>
                                        </p:tgtEl>
                                        <p:attrNameLst>
                                          <p:attrName>stroke.color</p:attrName>
                                        </p:attrNameLst>
                                      </p:cBhvr>
                                      <p:to>
                                        <a:schemeClr val="tx1"/>
                                      </p:to>
                                    </p:animClr>
                                    <p:set>
                                      <p:cBhvr>
                                        <p:cTn id="33" dur="2000" fill="hold"/>
                                        <p:tgtEl>
                                          <p:spTgt spid="7"/>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1000" fill="hold"/>
                                        <p:tgtEl>
                                          <p:spTgt spid="8"/>
                                        </p:tgtEl>
                                        <p:attrNameLst>
                                          <p:attrName>stroke.color</p:attrName>
                                        </p:attrNameLst>
                                      </p:cBhvr>
                                      <p:to>
                                        <a:schemeClr val="accent2"/>
                                      </p:to>
                                    </p:animClr>
                                    <p:set>
                                      <p:cBhvr>
                                        <p:cTn id="36" dur="1000" fill="hold"/>
                                        <p:tgtEl>
                                          <p:spTgt spid="8"/>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1000" tmFilter="0, 0; .2, .5; .8, .5; 1, 0"/>
                                        <p:tgtEl>
                                          <p:spTgt spid="8"/>
                                        </p:tgtEl>
                                      </p:cBhvr>
                                    </p:animEffect>
                                    <p:animScale>
                                      <p:cBhvr>
                                        <p:cTn id="41" dur="500" autoRev="1" fill="hold"/>
                                        <p:tgtEl>
                                          <p:spTgt spid="8"/>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9" presetClass="emph" presetSubtype="0" grpId="0" nodeType="withEffect">
                                  <p:stCondLst>
                                    <p:cond delay="0"/>
                                  </p:stCondLst>
                                  <p:childTnLst>
                                    <p:set>
                                      <p:cBhvr rctx="PPT">
                                        <p:cTn id="47" dur="indefinite"/>
                                        <p:tgtEl>
                                          <p:spTgt spid="9"/>
                                        </p:tgtEl>
                                        <p:attrNameLst>
                                          <p:attrName>style.opacity</p:attrName>
                                        </p:attrNameLst>
                                      </p:cBhvr>
                                      <p:to>
                                        <p:strVal val="0.5"/>
                                      </p:to>
                                    </p:set>
                                    <p:animEffect filter="image" prLst="opacity: 0.5">
                                      <p:cBhvr rctx="IE">
                                        <p:cTn id="48"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selbstabbrechende serielle Suche</a:t>
            </a:r>
          </a:p>
        </p:txBody>
      </p:sp>
      <p:sp>
        <p:nvSpPr>
          <p:cNvPr id="4" name="Foliennummernplatzhalter 3"/>
          <p:cNvSpPr>
            <a:spLocks noGrp="1"/>
          </p:cNvSpPr>
          <p:nvPr>
            <p:ph type="sldNum" sz="quarter" idx="12"/>
          </p:nvPr>
        </p:nvSpPr>
        <p:spPr/>
        <p:txBody>
          <a:bodyPr/>
          <a:lstStyle/>
          <a:p>
            <a:fld id="{0CFEC368-1D7A-4F81-ABF6-AE0E36BAF64C}" type="slidenum">
              <a:rPr lang="en-US" smtClean="0"/>
              <a:pPr/>
              <a:t>22</a:t>
            </a:fld>
            <a:endParaRPr lang="en-US"/>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71128977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75040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erschöpfende </a:t>
            </a:r>
            <a:r>
              <a:rPr lang="de-DE" dirty="0"/>
              <a:t>serielle Suche</a:t>
            </a:r>
          </a:p>
        </p:txBody>
      </p:sp>
      <p:sp>
        <p:nvSpPr>
          <p:cNvPr id="4" name="Foliennummernplatzhalter 3"/>
          <p:cNvSpPr>
            <a:spLocks noGrp="1"/>
          </p:cNvSpPr>
          <p:nvPr>
            <p:ph type="sldNum" sz="quarter" idx="12"/>
          </p:nvPr>
        </p:nvSpPr>
        <p:spPr/>
        <p:txBody>
          <a:bodyPr/>
          <a:lstStyle/>
          <a:p>
            <a:fld id="{0CFEC368-1D7A-4F81-ABF6-AE0E36BAF64C}" type="slidenum">
              <a:rPr lang="en-US" smtClean="0"/>
              <a:pPr/>
              <a:t>23</a:t>
            </a:fld>
            <a:endParaRPr lang="en-US"/>
          </a:p>
        </p:txBody>
      </p:sp>
      <p:sp>
        <p:nvSpPr>
          <p:cNvPr id="5" name="Textfeld 4"/>
          <p:cNvSpPr txBox="1"/>
          <p:nvPr/>
        </p:nvSpPr>
        <p:spPr>
          <a:xfrm>
            <a:off x="457200" y="4432299"/>
            <a:ext cx="15875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2</a:t>
            </a:r>
            <a:endParaRPr lang="de-DE" sz="9600" b="1" cap="all" dirty="0">
              <a:ln w="0"/>
              <a:solidFill>
                <a:schemeClr val="tx1"/>
              </a:solidFill>
              <a:effectLst/>
            </a:endParaRPr>
          </a:p>
        </p:txBody>
      </p:sp>
      <p:sp>
        <p:nvSpPr>
          <p:cNvPr id="7" name="Textfeld 6"/>
          <p:cNvSpPr txBox="1"/>
          <p:nvPr/>
        </p:nvSpPr>
        <p:spPr>
          <a:xfrm>
            <a:off x="26924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5</a:t>
            </a:r>
            <a:endParaRPr lang="de-DE" sz="9600" b="1" cap="all" dirty="0">
              <a:ln w="0"/>
              <a:solidFill>
                <a:schemeClr val="tx1"/>
              </a:solidFill>
              <a:effectLst/>
            </a:endParaRPr>
          </a:p>
        </p:txBody>
      </p:sp>
      <p:sp>
        <p:nvSpPr>
          <p:cNvPr id="8" name="Textfeld 7"/>
          <p:cNvSpPr txBox="1"/>
          <p:nvPr/>
        </p:nvSpPr>
        <p:spPr>
          <a:xfrm>
            <a:off x="49022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sp>
        <p:nvSpPr>
          <p:cNvPr id="9" name="Textfeld 8"/>
          <p:cNvSpPr txBox="1"/>
          <p:nvPr/>
        </p:nvSpPr>
        <p:spPr>
          <a:xfrm>
            <a:off x="7112000" y="4432299"/>
            <a:ext cx="15748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8</a:t>
            </a:r>
            <a:endParaRPr lang="de-DE" sz="9600" b="1" cap="all" dirty="0">
              <a:ln w="0"/>
              <a:solidFill>
                <a:schemeClr val="tx1"/>
              </a:solidFill>
              <a:effectLst/>
            </a:endParaRPr>
          </a:p>
        </p:txBody>
      </p:sp>
      <p:sp>
        <p:nvSpPr>
          <p:cNvPr id="10" name="Textfeld 9"/>
          <p:cNvSpPr txBox="1"/>
          <p:nvPr/>
        </p:nvSpPr>
        <p:spPr>
          <a:xfrm>
            <a:off x="3790950" y="1524000"/>
            <a:ext cx="1562100"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cxnSp>
        <p:nvCxnSpPr>
          <p:cNvPr id="12" name="Gerade Verbindung mit Pfeil 11"/>
          <p:cNvCxnSpPr>
            <a:stCxn id="10" idx="2"/>
            <a:endCxn id="5" idx="0"/>
          </p:cNvCxnSpPr>
          <p:nvPr/>
        </p:nvCxnSpPr>
        <p:spPr>
          <a:xfrm flipH="1">
            <a:off x="1250950" y="3093660"/>
            <a:ext cx="33210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Gerade Verbindung mit Pfeil 12"/>
          <p:cNvCxnSpPr>
            <a:endCxn id="7" idx="0"/>
          </p:cNvCxnSpPr>
          <p:nvPr/>
        </p:nvCxnSpPr>
        <p:spPr>
          <a:xfrm flipH="1">
            <a:off x="3473450" y="3093660"/>
            <a:ext cx="10985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a:endCxn id="8" idx="0"/>
          </p:cNvCxnSpPr>
          <p:nvPr/>
        </p:nvCxnSpPr>
        <p:spPr>
          <a:xfrm>
            <a:off x="4572000" y="3093660"/>
            <a:ext cx="11112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hteck 21"/>
          <p:cNvSpPr/>
          <p:nvPr/>
        </p:nvSpPr>
        <p:spPr>
          <a:xfrm>
            <a:off x="5683250" y="3570933"/>
            <a:ext cx="705542" cy="830997"/>
          </a:xfrm>
          <a:prstGeom prst="rect">
            <a:avLst/>
          </a:prstGeom>
        </p:spPr>
        <p:txBody>
          <a:bodyPr wrap="none">
            <a:spAutoFit/>
          </a:bodyPr>
          <a:lstStyle/>
          <a:p>
            <a:r>
              <a:rPr lang="de-DE" sz="4800" dirty="0">
                <a:solidFill>
                  <a:srgbClr val="008000"/>
                </a:solidFill>
                <a:latin typeface="Zapf Dingbats"/>
                <a:ea typeface="Zapf Dingbats"/>
                <a:cs typeface="Zapf Dingbats"/>
              </a:rPr>
              <a:t>✔</a:t>
            </a:r>
            <a:endParaRPr lang="de-DE" sz="4800" dirty="0">
              <a:solidFill>
                <a:srgbClr val="008000"/>
              </a:solidFill>
            </a:endParaRPr>
          </a:p>
        </p:txBody>
      </p:sp>
      <p:cxnSp>
        <p:nvCxnSpPr>
          <p:cNvPr id="15" name="Gerade Verbindung mit Pfeil 14"/>
          <p:cNvCxnSpPr>
            <a:endCxn id="9" idx="0"/>
          </p:cNvCxnSpPr>
          <p:nvPr/>
        </p:nvCxnSpPr>
        <p:spPr>
          <a:xfrm>
            <a:off x="4572000" y="3093660"/>
            <a:ext cx="332740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3981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7" presetClass="emph" presetSubtype="2" fill="hold" nodeType="withEffect">
                                  <p:stCondLst>
                                    <p:cond delay="0"/>
                                  </p:stCondLst>
                                  <p:childTnLst>
                                    <p:animClr clrSpc="rgb" dir="cw">
                                      <p:cBhvr>
                                        <p:cTn id="13" dur="1000" fill="hold"/>
                                        <p:tgtEl>
                                          <p:spTgt spid="5"/>
                                        </p:tgtEl>
                                        <p:attrNameLst>
                                          <p:attrName>stroke.color</p:attrName>
                                        </p:attrNameLst>
                                      </p:cBhvr>
                                      <p:to>
                                        <a:schemeClr val="accent2"/>
                                      </p:to>
                                    </p:animClr>
                                    <p:set>
                                      <p:cBhvr>
                                        <p:cTn id="14" dur="1000" fill="hold"/>
                                        <p:tgtEl>
                                          <p:spTgt spid="5"/>
                                        </p:tgtEl>
                                        <p:attrNameLst>
                                          <p:attrName>stroke.on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7" presetClass="emph" presetSubtype="2" fill="hold" nodeType="withEffect">
                                  <p:stCondLst>
                                    <p:cond delay="0"/>
                                  </p:stCondLst>
                                  <p:childTnLst>
                                    <p:animClr clrSpc="rgb" dir="cw">
                                      <p:cBhvr>
                                        <p:cTn id="21" dur="2000" fill="hold"/>
                                        <p:tgtEl>
                                          <p:spTgt spid="5"/>
                                        </p:tgtEl>
                                        <p:attrNameLst>
                                          <p:attrName>stroke.color</p:attrName>
                                        </p:attrNameLst>
                                      </p:cBhvr>
                                      <p:to>
                                        <a:schemeClr val="tx1"/>
                                      </p:to>
                                    </p:animClr>
                                    <p:set>
                                      <p:cBhvr>
                                        <p:cTn id="22" dur="2000" fill="hold"/>
                                        <p:tgtEl>
                                          <p:spTgt spid="5"/>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1000" fill="hold"/>
                                        <p:tgtEl>
                                          <p:spTgt spid="7"/>
                                        </p:tgtEl>
                                        <p:attrNameLst>
                                          <p:attrName>stroke.color</p:attrName>
                                        </p:attrNameLst>
                                      </p:cBhvr>
                                      <p:to>
                                        <a:schemeClr val="accent2"/>
                                      </p:to>
                                    </p:animClr>
                                    <p:set>
                                      <p:cBhvr>
                                        <p:cTn id="25" dur="1000" fill="hold"/>
                                        <p:tgtEl>
                                          <p:spTgt spid="7"/>
                                        </p:tgtEl>
                                        <p:attrNameLst>
                                          <p:attrName>stroke.on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7" presetClass="emph" presetSubtype="2" fill="hold" nodeType="withEffect">
                                  <p:stCondLst>
                                    <p:cond delay="0"/>
                                  </p:stCondLst>
                                  <p:childTnLst>
                                    <p:animClr clrSpc="rgb" dir="cw">
                                      <p:cBhvr>
                                        <p:cTn id="32" dur="2000" fill="hold"/>
                                        <p:tgtEl>
                                          <p:spTgt spid="7"/>
                                        </p:tgtEl>
                                        <p:attrNameLst>
                                          <p:attrName>stroke.color</p:attrName>
                                        </p:attrNameLst>
                                      </p:cBhvr>
                                      <p:to>
                                        <a:schemeClr val="tx1"/>
                                      </p:to>
                                    </p:animClr>
                                    <p:set>
                                      <p:cBhvr>
                                        <p:cTn id="33" dur="2000" fill="hold"/>
                                        <p:tgtEl>
                                          <p:spTgt spid="7"/>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1000" fill="hold"/>
                                        <p:tgtEl>
                                          <p:spTgt spid="8"/>
                                        </p:tgtEl>
                                        <p:attrNameLst>
                                          <p:attrName>stroke.color</p:attrName>
                                        </p:attrNameLst>
                                      </p:cBhvr>
                                      <p:to>
                                        <a:schemeClr val="accent2"/>
                                      </p:to>
                                    </p:animClr>
                                    <p:set>
                                      <p:cBhvr>
                                        <p:cTn id="36" dur="1000" fill="hold"/>
                                        <p:tgtEl>
                                          <p:spTgt spid="8"/>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par>
                                <p:cTn id="42" presetID="7" presetClass="emph" presetSubtype="2" fill="hold" nodeType="withEffect">
                                  <p:stCondLst>
                                    <p:cond delay="0"/>
                                  </p:stCondLst>
                                  <p:childTnLst>
                                    <p:animClr clrSpc="rgb" dir="cw">
                                      <p:cBhvr>
                                        <p:cTn id="43" dur="2000" fill="hold"/>
                                        <p:tgtEl>
                                          <p:spTgt spid="8"/>
                                        </p:tgtEl>
                                        <p:attrNameLst>
                                          <p:attrName>stroke.color</p:attrName>
                                        </p:attrNameLst>
                                      </p:cBhvr>
                                      <p:to>
                                        <a:schemeClr val="tx1"/>
                                      </p:to>
                                    </p:animClr>
                                    <p:set>
                                      <p:cBhvr>
                                        <p:cTn id="44" dur="2000" fill="hold"/>
                                        <p:tgtEl>
                                          <p:spTgt spid="8"/>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1000" fill="hold"/>
                                        <p:tgtEl>
                                          <p:spTgt spid="9"/>
                                        </p:tgtEl>
                                        <p:attrNameLst>
                                          <p:attrName>stroke.color</p:attrName>
                                        </p:attrNameLst>
                                      </p:cBhvr>
                                      <p:to>
                                        <a:schemeClr val="accent2"/>
                                      </p:to>
                                    </p:animClr>
                                    <p:set>
                                      <p:cBhvr>
                                        <p:cTn id="47" dur="1000" fill="hold"/>
                                        <p:tgtEl>
                                          <p:spTgt spid="9"/>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9"/>
                                        </p:tgtEl>
                                        <p:attrNameLst>
                                          <p:attrName>stroke.color</p:attrName>
                                        </p:attrNameLst>
                                      </p:cBhvr>
                                      <p:to>
                                        <a:schemeClr val="tx1"/>
                                      </p:to>
                                    </p:animClr>
                                    <p:set>
                                      <p:cBhvr>
                                        <p:cTn id="52" dur="2000" fill="hold"/>
                                        <p:tgtEl>
                                          <p:spTgt spid="9"/>
                                        </p:tgtEl>
                                        <p:attrNameLst>
                                          <p:attrName>stroke.on</p:attrName>
                                        </p:attrNameLst>
                                      </p:cBhvr>
                                      <p:to>
                                        <p:strVal val="true"/>
                                      </p:to>
                                    </p:set>
                                  </p:childTnLst>
                                </p:cTn>
                              </p:par>
                              <p:par>
                                <p:cTn id="53" presetID="26" presetClass="emph" presetSubtype="0" fill="hold" grpId="0" nodeType="withEffect">
                                  <p:stCondLst>
                                    <p:cond delay="0"/>
                                  </p:stCondLst>
                                  <p:childTnLst>
                                    <p:animEffect transition="out" filter="fade">
                                      <p:cBhvr>
                                        <p:cTn id="54" dur="1000" tmFilter="0, 0; .2, .5; .8, .5; 1, 0"/>
                                        <p:tgtEl>
                                          <p:spTgt spid="8"/>
                                        </p:tgtEl>
                                      </p:cBhvr>
                                    </p:animEffect>
                                    <p:animScale>
                                      <p:cBhvr>
                                        <p:cTn id="55" dur="500" autoRev="1" fill="hold"/>
                                        <p:tgtEl>
                                          <p:spTgt spid="8"/>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erschöpfende </a:t>
            </a:r>
            <a:r>
              <a:rPr lang="de-DE" dirty="0"/>
              <a:t>serielle Suche</a:t>
            </a:r>
          </a:p>
        </p:txBody>
      </p:sp>
      <p:sp>
        <p:nvSpPr>
          <p:cNvPr id="4" name="Foliennummernplatzhalter 3"/>
          <p:cNvSpPr>
            <a:spLocks noGrp="1"/>
          </p:cNvSpPr>
          <p:nvPr>
            <p:ph type="sldNum" sz="quarter" idx="12"/>
          </p:nvPr>
        </p:nvSpPr>
        <p:spPr/>
        <p:txBody>
          <a:bodyPr/>
          <a:lstStyle/>
          <a:p>
            <a:fld id="{0CFEC368-1D7A-4F81-ABF6-AE0E36BAF64C}" type="slidenum">
              <a:rPr lang="en-US" smtClean="0"/>
              <a:pPr/>
              <a:t>24</a:t>
            </a:fld>
            <a:endParaRPr lang="en-US"/>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688515911"/>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19883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25</a:t>
            </a:fld>
            <a:endParaRPr lang="en-US"/>
          </a:p>
        </p:txBody>
      </p:sp>
      <p:pic>
        <p:nvPicPr>
          <p:cNvPr id="5" name="Bild 4"/>
          <p:cNvPicPr>
            <a:picLocks noChangeAspect="1"/>
          </p:cNvPicPr>
          <p:nvPr/>
        </p:nvPicPr>
        <p:blipFill>
          <a:blip r:embed="rId3"/>
          <a:stretch>
            <a:fillRect/>
          </a:stretch>
        </p:blipFill>
        <p:spPr>
          <a:xfrm>
            <a:off x="457200" y="1524000"/>
            <a:ext cx="4686300" cy="4921924"/>
          </a:xfrm>
          <a:prstGeom prst="rect">
            <a:avLst/>
          </a:prstGeom>
        </p:spPr>
      </p:pic>
      <p:sp>
        <p:nvSpPr>
          <p:cNvPr id="3" name="Textfeld 2"/>
          <p:cNvSpPr txBox="1"/>
          <p:nvPr/>
        </p:nvSpPr>
        <p:spPr>
          <a:xfrm>
            <a:off x="5143500" y="2908300"/>
            <a:ext cx="37465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smtClean="0"/>
              <a:t>weiße Punkte = Nicht-Enthalten</a:t>
            </a:r>
          </a:p>
          <a:p>
            <a:endParaRPr lang="de-DE" dirty="0"/>
          </a:p>
          <a:p>
            <a:r>
              <a:rPr lang="de-DE" dirty="0" smtClean="0"/>
              <a:t>schwarze Punkte = Enthalten</a:t>
            </a:r>
            <a:endParaRPr lang="de-DE" dirty="0"/>
          </a:p>
        </p:txBody>
      </p:sp>
      <p:sp>
        <p:nvSpPr>
          <p:cNvPr id="6" name="Textfeld 5"/>
          <p:cNvSpPr txBox="1"/>
          <p:nvPr/>
        </p:nvSpPr>
        <p:spPr>
          <a:xfrm>
            <a:off x="5143500" y="4368800"/>
            <a:ext cx="3746500" cy="1477328"/>
          </a:xfrm>
          <a:prstGeom prst="rect">
            <a:avLst/>
          </a:prstGeom>
          <a:noFill/>
        </p:spPr>
        <p:txBody>
          <a:bodyPr wrap="square" rtlCol="0">
            <a:spAutoFit/>
          </a:bodyPr>
          <a:lstStyle/>
          <a:p>
            <a:r>
              <a:rPr lang="de-DE" b="1" dirty="0" smtClean="0"/>
              <a:t>Schlussfolgerung: </a:t>
            </a:r>
          </a:p>
          <a:p>
            <a:r>
              <a:rPr lang="de-DE" dirty="0" smtClean="0"/>
              <a:t>Suche im Arbeitsgedächtnis = erschöpfend seriell</a:t>
            </a:r>
          </a:p>
          <a:p>
            <a:endParaRPr lang="de-DE" dirty="0"/>
          </a:p>
          <a:p>
            <a:r>
              <a:rPr lang="de-DE" b="1" dirty="0" smtClean="0"/>
              <a:t>Einwände?</a:t>
            </a:r>
          </a:p>
        </p:txBody>
      </p:sp>
    </p:spTree>
    <p:extLst>
      <p:ext uri="{BB962C8B-B14F-4D97-AF65-F5344CB8AC3E}">
        <p14:creationId xmlns:p14="http://schemas.microsoft.com/office/powerpoint/2010/main" val="782910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zur Erinnerung: parallele Suche</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26</a:t>
            </a:fld>
            <a:endParaRPr lang="en-US"/>
          </a:p>
        </p:txBody>
      </p:sp>
      <p:sp>
        <p:nvSpPr>
          <p:cNvPr id="5" name="Textfeld 4"/>
          <p:cNvSpPr txBox="1"/>
          <p:nvPr/>
        </p:nvSpPr>
        <p:spPr>
          <a:xfrm>
            <a:off x="457200" y="4432299"/>
            <a:ext cx="15875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2</a:t>
            </a:r>
            <a:endParaRPr lang="de-DE" sz="9600" b="1" cap="all" dirty="0">
              <a:ln w="0"/>
              <a:solidFill>
                <a:schemeClr val="tx1"/>
              </a:solidFill>
              <a:effectLst/>
            </a:endParaRPr>
          </a:p>
        </p:txBody>
      </p:sp>
      <p:sp>
        <p:nvSpPr>
          <p:cNvPr id="7" name="Textfeld 6"/>
          <p:cNvSpPr txBox="1"/>
          <p:nvPr/>
        </p:nvSpPr>
        <p:spPr>
          <a:xfrm>
            <a:off x="26924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5</a:t>
            </a:r>
            <a:endParaRPr lang="de-DE" sz="9600" b="1" cap="all" dirty="0">
              <a:ln w="0"/>
              <a:solidFill>
                <a:schemeClr val="tx1"/>
              </a:solidFill>
              <a:effectLst/>
            </a:endParaRPr>
          </a:p>
        </p:txBody>
      </p:sp>
      <p:sp>
        <p:nvSpPr>
          <p:cNvPr id="8" name="Textfeld 7"/>
          <p:cNvSpPr txBox="1"/>
          <p:nvPr/>
        </p:nvSpPr>
        <p:spPr>
          <a:xfrm>
            <a:off x="49022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sp>
        <p:nvSpPr>
          <p:cNvPr id="9" name="Textfeld 8"/>
          <p:cNvSpPr txBox="1"/>
          <p:nvPr/>
        </p:nvSpPr>
        <p:spPr>
          <a:xfrm>
            <a:off x="7112000" y="4432299"/>
            <a:ext cx="15748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8</a:t>
            </a:r>
            <a:endParaRPr lang="de-DE" sz="9600" b="1" cap="all" dirty="0">
              <a:ln w="0"/>
              <a:solidFill>
                <a:schemeClr val="tx1"/>
              </a:solidFill>
              <a:effectLst/>
            </a:endParaRPr>
          </a:p>
        </p:txBody>
      </p:sp>
      <p:sp>
        <p:nvSpPr>
          <p:cNvPr id="10" name="Textfeld 9"/>
          <p:cNvSpPr txBox="1"/>
          <p:nvPr/>
        </p:nvSpPr>
        <p:spPr>
          <a:xfrm>
            <a:off x="3790950" y="1524000"/>
            <a:ext cx="1562100"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cxnSp>
        <p:nvCxnSpPr>
          <p:cNvPr id="12" name="Gerade Verbindung mit Pfeil 11"/>
          <p:cNvCxnSpPr>
            <a:stCxn id="10" idx="2"/>
            <a:endCxn id="5" idx="0"/>
          </p:cNvCxnSpPr>
          <p:nvPr/>
        </p:nvCxnSpPr>
        <p:spPr>
          <a:xfrm flipH="1">
            <a:off x="1250950" y="3093660"/>
            <a:ext cx="33210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Gerade Verbindung mit Pfeil 12"/>
          <p:cNvCxnSpPr>
            <a:endCxn id="7" idx="0"/>
          </p:cNvCxnSpPr>
          <p:nvPr/>
        </p:nvCxnSpPr>
        <p:spPr>
          <a:xfrm flipH="1">
            <a:off x="3473450" y="3093660"/>
            <a:ext cx="10985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a:endCxn id="8" idx="0"/>
          </p:cNvCxnSpPr>
          <p:nvPr/>
        </p:nvCxnSpPr>
        <p:spPr>
          <a:xfrm>
            <a:off x="4572000" y="3093660"/>
            <a:ext cx="11112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Gerade Verbindung mit Pfeil 14"/>
          <p:cNvCxnSpPr>
            <a:endCxn id="9" idx="0"/>
          </p:cNvCxnSpPr>
          <p:nvPr/>
        </p:nvCxnSpPr>
        <p:spPr>
          <a:xfrm>
            <a:off x="4572000" y="3093660"/>
            <a:ext cx="332740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hteck 21"/>
          <p:cNvSpPr/>
          <p:nvPr/>
        </p:nvSpPr>
        <p:spPr>
          <a:xfrm>
            <a:off x="5683250" y="3570933"/>
            <a:ext cx="705542" cy="830997"/>
          </a:xfrm>
          <a:prstGeom prst="rect">
            <a:avLst/>
          </a:prstGeom>
        </p:spPr>
        <p:txBody>
          <a:bodyPr wrap="none">
            <a:spAutoFit/>
          </a:bodyPr>
          <a:lstStyle/>
          <a:p>
            <a:r>
              <a:rPr lang="de-DE" sz="4800" dirty="0">
                <a:solidFill>
                  <a:srgbClr val="008000"/>
                </a:solidFill>
                <a:latin typeface="Zapf Dingbats"/>
                <a:ea typeface="Zapf Dingbats"/>
                <a:cs typeface="Zapf Dingbats"/>
              </a:rPr>
              <a:t>✔</a:t>
            </a:r>
            <a:endParaRPr lang="de-DE" sz="4800" dirty="0">
              <a:solidFill>
                <a:srgbClr val="008000"/>
              </a:solidFill>
            </a:endParaRPr>
          </a:p>
        </p:txBody>
      </p:sp>
    </p:spTree>
    <p:extLst>
      <p:ext uri="{BB962C8B-B14F-4D97-AF65-F5344CB8AC3E}">
        <p14:creationId xmlns:p14="http://schemas.microsoft.com/office/powerpoint/2010/main" val="2954644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1000"/>
                            </p:stCondLst>
                            <p:childTnLst>
                              <p:par>
                                <p:cTn id="22" presetID="7" presetClass="emph" presetSubtype="2" fill="hold" nodeType="afterEffect">
                                  <p:stCondLst>
                                    <p:cond delay="0"/>
                                  </p:stCondLst>
                                  <p:childTnLst>
                                    <p:animClr clrSpc="rgb" dir="cw">
                                      <p:cBhvr>
                                        <p:cTn id="23" dur="1000" fill="hold"/>
                                        <p:tgtEl>
                                          <p:spTgt spid="7"/>
                                        </p:tgtEl>
                                        <p:attrNameLst>
                                          <p:attrName>stroke.color</p:attrName>
                                        </p:attrNameLst>
                                      </p:cBhvr>
                                      <p:to>
                                        <a:schemeClr val="accent2"/>
                                      </p:to>
                                    </p:animClr>
                                    <p:set>
                                      <p:cBhvr>
                                        <p:cTn id="24" dur="1000" fill="hold"/>
                                        <p:tgtEl>
                                          <p:spTgt spid="7"/>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1000" fill="hold"/>
                                        <p:tgtEl>
                                          <p:spTgt spid="8"/>
                                        </p:tgtEl>
                                        <p:attrNameLst>
                                          <p:attrName>stroke.color</p:attrName>
                                        </p:attrNameLst>
                                      </p:cBhvr>
                                      <p:to>
                                        <a:schemeClr val="accent2"/>
                                      </p:to>
                                    </p:animClr>
                                    <p:set>
                                      <p:cBhvr>
                                        <p:cTn id="27" dur="1000" fill="hold"/>
                                        <p:tgtEl>
                                          <p:spTgt spid="8"/>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1000" fill="hold"/>
                                        <p:tgtEl>
                                          <p:spTgt spid="9"/>
                                        </p:tgtEl>
                                        <p:attrNameLst>
                                          <p:attrName>stroke.color</p:attrName>
                                        </p:attrNameLst>
                                      </p:cBhvr>
                                      <p:to>
                                        <a:schemeClr val="accent2"/>
                                      </p:to>
                                    </p:animClr>
                                    <p:set>
                                      <p:cBhvr>
                                        <p:cTn id="30" dur="1000" fill="hold"/>
                                        <p:tgtEl>
                                          <p:spTgt spid="9"/>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1000" fill="hold"/>
                                        <p:tgtEl>
                                          <p:spTgt spid="5"/>
                                        </p:tgtEl>
                                        <p:attrNameLst>
                                          <p:attrName>stroke.color</p:attrName>
                                        </p:attrNameLst>
                                      </p:cBhvr>
                                      <p:to>
                                        <a:schemeClr val="accent2"/>
                                      </p:to>
                                    </p:animClr>
                                    <p:set>
                                      <p:cBhvr>
                                        <p:cTn id="33" dur="1000" fill="hold"/>
                                        <p:tgtEl>
                                          <p:spTgt spid="5"/>
                                        </p:tgtEl>
                                        <p:attrNameLst>
                                          <p:attrName>stroke.on</p:attrName>
                                        </p:attrNameLst>
                                      </p:cBhvr>
                                      <p:to>
                                        <p:strVal val="true"/>
                                      </p:to>
                                    </p:set>
                                  </p:childTnLst>
                                </p:cTn>
                              </p:par>
                            </p:childTnLst>
                          </p:cTn>
                        </p:par>
                        <p:par>
                          <p:cTn id="34" fill="hold">
                            <p:stCondLst>
                              <p:cond delay="2000"/>
                            </p:stCondLst>
                            <p:childTnLst>
                              <p:par>
                                <p:cTn id="35" presetID="26" presetClass="emph" presetSubtype="0" fill="hold" grpId="0" nodeType="afterEffect">
                                  <p:stCondLst>
                                    <p:cond delay="0"/>
                                  </p:stCondLst>
                                  <p:childTnLst>
                                    <p:animEffect transition="out" filter="fade">
                                      <p:cBhvr>
                                        <p:cTn id="36" dur="1000" tmFilter="0, 0; .2, .5; .8, .5; 1, 0"/>
                                        <p:tgtEl>
                                          <p:spTgt spid="8"/>
                                        </p:tgtEl>
                                      </p:cBhvr>
                                    </p:animEffect>
                                    <p:animScale>
                                      <p:cBhvr>
                                        <p:cTn id="37" dur="500" autoRev="1" fill="hold"/>
                                        <p:tgtEl>
                                          <p:spTgt spid="8"/>
                                        </p:tgtEl>
                                      </p:cBhvr>
                                      <p:by x="105000" y="105000"/>
                                    </p:animScale>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parallele Suche mit begrenzter Kapazität</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27</a:t>
            </a:fld>
            <a:endParaRPr lang="en-US"/>
          </a:p>
        </p:txBody>
      </p:sp>
      <p:sp>
        <p:nvSpPr>
          <p:cNvPr id="8" name="Textfeld 7"/>
          <p:cNvSpPr txBox="1"/>
          <p:nvPr/>
        </p:nvSpPr>
        <p:spPr>
          <a:xfrm>
            <a:off x="3790950" y="4686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sp>
        <p:nvSpPr>
          <p:cNvPr id="10" name="Textfeld 9"/>
          <p:cNvSpPr txBox="1"/>
          <p:nvPr/>
        </p:nvSpPr>
        <p:spPr>
          <a:xfrm>
            <a:off x="3790950" y="1524000"/>
            <a:ext cx="1562100"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cxnSp>
        <p:nvCxnSpPr>
          <p:cNvPr id="14" name="Gerade Verbindung mit Pfeil 13"/>
          <p:cNvCxnSpPr>
            <a:stCxn id="10" idx="2"/>
            <a:endCxn id="8" idx="0"/>
          </p:cNvCxnSpPr>
          <p:nvPr/>
        </p:nvCxnSpPr>
        <p:spPr>
          <a:xfrm>
            <a:off x="4572000" y="3093660"/>
            <a:ext cx="0" cy="1592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hteck 21"/>
          <p:cNvSpPr/>
          <p:nvPr/>
        </p:nvSpPr>
        <p:spPr>
          <a:xfrm>
            <a:off x="5187950" y="3855302"/>
            <a:ext cx="705542" cy="830997"/>
          </a:xfrm>
          <a:prstGeom prst="rect">
            <a:avLst/>
          </a:prstGeom>
        </p:spPr>
        <p:txBody>
          <a:bodyPr wrap="none">
            <a:spAutoFit/>
          </a:bodyPr>
          <a:lstStyle/>
          <a:p>
            <a:r>
              <a:rPr lang="de-DE" sz="4800" dirty="0">
                <a:solidFill>
                  <a:srgbClr val="008000"/>
                </a:solidFill>
                <a:latin typeface="Zapf Dingbats"/>
                <a:ea typeface="Zapf Dingbats"/>
                <a:cs typeface="Zapf Dingbats"/>
              </a:rPr>
              <a:t>✔</a:t>
            </a:r>
            <a:endParaRPr lang="de-DE" sz="4800" dirty="0">
              <a:solidFill>
                <a:srgbClr val="008000"/>
              </a:solidFill>
            </a:endParaRPr>
          </a:p>
        </p:txBody>
      </p:sp>
    </p:spTree>
    <p:extLst>
      <p:ext uri="{BB962C8B-B14F-4D97-AF65-F5344CB8AC3E}">
        <p14:creationId xmlns:p14="http://schemas.microsoft.com/office/powerpoint/2010/main" val="1808875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7" presetClass="emph" presetSubtype="2" fill="hold" nodeType="withEffect">
                                  <p:stCondLst>
                                    <p:cond delay="0"/>
                                  </p:stCondLst>
                                  <p:childTnLst>
                                    <p:animClr clrSpc="rgb" dir="cw">
                                      <p:cBhvr>
                                        <p:cTn id="11" dur="1000" fill="hold"/>
                                        <p:tgtEl>
                                          <p:spTgt spid="8"/>
                                        </p:tgtEl>
                                        <p:attrNameLst>
                                          <p:attrName>stroke.color</p:attrName>
                                        </p:attrNameLst>
                                      </p:cBhvr>
                                      <p:to>
                                        <a:schemeClr val="accent2"/>
                                      </p:to>
                                    </p:animClr>
                                    <p:set>
                                      <p:cBhvr>
                                        <p:cTn id="12" dur="1000" fill="hold"/>
                                        <p:tgtEl>
                                          <p:spTgt spid="8"/>
                                        </p:tgtEl>
                                        <p:attrNameLst>
                                          <p:attrName>stroke.on</p:attrName>
                                        </p:attrNameLst>
                                      </p:cBhvr>
                                      <p:to>
                                        <p:strVal val="true"/>
                                      </p:to>
                                    </p:set>
                                  </p:childTnLst>
                                </p:cTn>
                              </p:par>
                            </p:childTnLst>
                          </p:cTn>
                        </p:par>
                        <p:par>
                          <p:cTn id="13" fill="hold">
                            <p:stCondLst>
                              <p:cond delay="1000"/>
                            </p:stCondLst>
                            <p:childTnLst>
                              <p:par>
                                <p:cTn id="14" presetID="26" presetClass="emph" presetSubtype="0" fill="hold" grpId="0" nodeType="afterEffect">
                                  <p:stCondLst>
                                    <p:cond delay="0"/>
                                  </p:stCondLst>
                                  <p:childTnLst>
                                    <p:animEffect transition="out" filter="fade">
                                      <p:cBhvr>
                                        <p:cTn id="15" dur="1000" tmFilter="0, 0; .2, .5; .8, .5; 1, 0"/>
                                        <p:tgtEl>
                                          <p:spTgt spid="8"/>
                                        </p:tgtEl>
                                      </p:cBhvr>
                                    </p:animEffect>
                                    <p:animScale>
                                      <p:cBhvr>
                                        <p:cTn id="16" dur="500" autoRev="1" fill="hold"/>
                                        <p:tgtEl>
                                          <p:spTgt spid="8"/>
                                        </p:tgtEl>
                                      </p:cBhvr>
                                      <p:by x="105000" y="105000"/>
                                    </p:animScale>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parallele Suche bei begrenzter Kapazität</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28</a:t>
            </a:fld>
            <a:endParaRPr lang="en-US"/>
          </a:p>
        </p:txBody>
      </p:sp>
      <p:sp>
        <p:nvSpPr>
          <p:cNvPr id="5" name="Textfeld 4"/>
          <p:cNvSpPr txBox="1"/>
          <p:nvPr/>
        </p:nvSpPr>
        <p:spPr>
          <a:xfrm>
            <a:off x="457200" y="4432299"/>
            <a:ext cx="15875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2</a:t>
            </a:r>
            <a:endParaRPr lang="de-DE" sz="9600" b="1" cap="all" dirty="0">
              <a:ln w="0"/>
              <a:solidFill>
                <a:schemeClr val="tx1"/>
              </a:solidFill>
              <a:effectLst/>
            </a:endParaRPr>
          </a:p>
        </p:txBody>
      </p:sp>
      <p:sp>
        <p:nvSpPr>
          <p:cNvPr id="7" name="Textfeld 6"/>
          <p:cNvSpPr txBox="1"/>
          <p:nvPr/>
        </p:nvSpPr>
        <p:spPr>
          <a:xfrm>
            <a:off x="26924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5</a:t>
            </a:r>
            <a:endParaRPr lang="de-DE" sz="9600" b="1" cap="all" dirty="0">
              <a:ln w="0"/>
              <a:solidFill>
                <a:schemeClr val="tx1"/>
              </a:solidFill>
              <a:effectLst/>
            </a:endParaRPr>
          </a:p>
        </p:txBody>
      </p:sp>
      <p:sp>
        <p:nvSpPr>
          <p:cNvPr id="8" name="Textfeld 7"/>
          <p:cNvSpPr txBox="1"/>
          <p:nvPr/>
        </p:nvSpPr>
        <p:spPr>
          <a:xfrm>
            <a:off x="4902200" y="4432299"/>
            <a:ext cx="15621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sp>
        <p:nvSpPr>
          <p:cNvPr id="9" name="Textfeld 8"/>
          <p:cNvSpPr txBox="1"/>
          <p:nvPr/>
        </p:nvSpPr>
        <p:spPr>
          <a:xfrm>
            <a:off x="7112000" y="4432299"/>
            <a:ext cx="1574800" cy="1569660"/>
          </a:xfrm>
          <a:prstGeom prst="rect">
            <a:avLst/>
          </a:prstGeom>
          <a:ln cap="rn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9600" b="1" cap="all" dirty="0" smtClean="0">
                <a:ln w="0"/>
                <a:solidFill>
                  <a:schemeClr val="tx1"/>
                </a:solidFill>
                <a:effectLst/>
              </a:rPr>
              <a:t>8</a:t>
            </a:r>
            <a:endParaRPr lang="de-DE" sz="9600" b="1" cap="all" dirty="0">
              <a:ln w="0"/>
              <a:solidFill>
                <a:schemeClr val="tx1"/>
              </a:solidFill>
              <a:effectLst/>
            </a:endParaRPr>
          </a:p>
        </p:txBody>
      </p:sp>
      <p:sp>
        <p:nvSpPr>
          <p:cNvPr id="10" name="Textfeld 9"/>
          <p:cNvSpPr txBox="1"/>
          <p:nvPr/>
        </p:nvSpPr>
        <p:spPr>
          <a:xfrm>
            <a:off x="3790950" y="1524000"/>
            <a:ext cx="1562100"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9600" b="1" cap="all" dirty="0" smtClean="0">
                <a:ln w="0"/>
                <a:solidFill>
                  <a:schemeClr val="tx1"/>
                </a:solidFill>
                <a:effectLst/>
              </a:rPr>
              <a:t>3</a:t>
            </a:r>
            <a:endParaRPr lang="de-DE" sz="9600" b="1" cap="all" dirty="0">
              <a:ln w="0"/>
              <a:solidFill>
                <a:schemeClr val="tx1"/>
              </a:solidFill>
              <a:effectLst/>
            </a:endParaRPr>
          </a:p>
        </p:txBody>
      </p:sp>
      <p:cxnSp>
        <p:nvCxnSpPr>
          <p:cNvPr id="12" name="Gerade Verbindung mit Pfeil 11"/>
          <p:cNvCxnSpPr>
            <a:stCxn id="10" idx="2"/>
            <a:endCxn id="5" idx="0"/>
          </p:cNvCxnSpPr>
          <p:nvPr/>
        </p:nvCxnSpPr>
        <p:spPr>
          <a:xfrm flipH="1">
            <a:off x="1250950" y="3093660"/>
            <a:ext cx="33210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Gerade Verbindung mit Pfeil 12"/>
          <p:cNvCxnSpPr>
            <a:endCxn id="7" idx="0"/>
          </p:cNvCxnSpPr>
          <p:nvPr/>
        </p:nvCxnSpPr>
        <p:spPr>
          <a:xfrm flipH="1">
            <a:off x="3473450" y="3093660"/>
            <a:ext cx="10985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a:endCxn id="8" idx="0"/>
          </p:cNvCxnSpPr>
          <p:nvPr/>
        </p:nvCxnSpPr>
        <p:spPr>
          <a:xfrm>
            <a:off x="4572000" y="3093660"/>
            <a:ext cx="111125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Gerade Verbindung mit Pfeil 14"/>
          <p:cNvCxnSpPr>
            <a:endCxn id="9" idx="0"/>
          </p:cNvCxnSpPr>
          <p:nvPr/>
        </p:nvCxnSpPr>
        <p:spPr>
          <a:xfrm>
            <a:off x="4572000" y="3093660"/>
            <a:ext cx="3327400" cy="13386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hteck 21"/>
          <p:cNvSpPr/>
          <p:nvPr/>
        </p:nvSpPr>
        <p:spPr>
          <a:xfrm>
            <a:off x="5683250" y="3570933"/>
            <a:ext cx="705542" cy="830997"/>
          </a:xfrm>
          <a:prstGeom prst="rect">
            <a:avLst/>
          </a:prstGeom>
        </p:spPr>
        <p:txBody>
          <a:bodyPr wrap="none">
            <a:spAutoFit/>
          </a:bodyPr>
          <a:lstStyle/>
          <a:p>
            <a:r>
              <a:rPr lang="de-DE" sz="4800" dirty="0">
                <a:solidFill>
                  <a:srgbClr val="008000"/>
                </a:solidFill>
                <a:latin typeface="Zapf Dingbats"/>
                <a:ea typeface="Zapf Dingbats"/>
                <a:cs typeface="Zapf Dingbats"/>
              </a:rPr>
              <a:t>✔</a:t>
            </a:r>
            <a:endParaRPr lang="de-DE" sz="4800" dirty="0">
              <a:solidFill>
                <a:srgbClr val="008000"/>
              </a:solidFill>
            </a:endParaRPr>
          </a:p>
        </p:txBody>
      </p:sp>
    </p:spTree>
    <p:extLst>
      <p:ext uri="{BB962C8B-B14F-4D97-AF65-F5344CB8AC3E}">
        <p14:creationId xmlns:p14="http://schemas.microsoft.com/office/powerpoint/2010/main" val="367895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par>
                                <p:cTn id="21" presetID="7" presetClass="emph" presetSubtype="2" fill="hold" nodeType="withEffect">
                                  <p:stCondLst>
                                    <p:cond delay="0"/>
                                  </p:stCondLst>
                                  <p:childTnLst>
                                    <p:animClr clrSpc="rgb" dir="cw">
                                      <p:cBhvr>
                                        <p:cTn id="22" dur="5000" fill="hold"/>
                                        <p:tgtEl>
                                          <p:spTgt spid="7"/>
                                        </p:tgtEl>
                                        <p:attrNameLst>
                                          <p:attrName>stroke.color</p:attrName>
                                        </p:attrNameLst>
                                      </p:cBhvr>
                                      <p:to>
                                        <a:schemeClr val="accent2"/>
                                      </p:to>
                                    </p:animClr>
                                    <p:set>
                                      <p:cBhvr>
                                        <p:cTn id="23" dur="5000" fill="hold"/>
                                        <p:tgtEl>
                                          <p:spTgt spid="7"/>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0" fill="hold"/>
                                        <p:tgtEl>
                                          <p:spTgt spid="8"/>
                                        </p:tgtEl>
                                        <p:attrNameLst>
                                          <p:attrName>stroke.color</p:attrName>
                                        </p:attrNameLst>
                                      </p:cBhvr>
                                      <p:to>
                                        <a:schemeClr val="accent2"/>
                                      </p:to>
                                    </p:animClr>
                                    <p:set>
                                      <p:cBhvr>
                                        <p:cTn id="26" dur="5000" fill="hold"/>
                                        <p:tgtEl>
                                          <p:spTgt spid="8"/>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0" fill="hold"/>
                                        <p:tgtEl>
                                          <p:spTgt spid="9"/>
                                        </p:tgtEl>
                                        <p:attrNameLst>
                                          <p:attrName>stroke.color</p:attrName>
                                        </p:attrNameLst>
                                      </p:cBhvr>
                                      <p:to>
                                        <a:schemeClr val="accent2"/>
                                      </p:to>
                                    </p:animClr>
                                    <p:set>
                                      <p:cBhvr>
                                        <p:cTn id="29" dur="5000" fill="hold"/>
                                        <p:tgtEl>
                                          <p:spTgt spid="9"/>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5000" fill="hold"/>
                                        <p:tgtEl>
                                          <p:spTgt spid="5"/>
                                        </p:tgtEl>
                                        <p:attrNameLst>
                                          <p:attrName>stroke.color</p:attrName>
                                        </p:attrNameLst>
                                      </p:cBhvr>
                                      <p:to>
                                        <a:schemeClr val="accent2"/>
                                      </p:to>
                                    </p:animClr>
                                    <p:set>
                                      <p:cBhvr>
                                        <p:cTn id="32" dur="5000" fill="hold"/>
                                        <p:tgtEl>
                                          <p:spTgt spid="5"/>
                                        </p:tgtEl>
                                        <p:attrNameLst>
                                          <p:attrName>stroke.on</p:attrName>
                                        </p:attrNameLst>
                                      </p:cBhvr>
                                      <p:to>
                                        <p:strVal val="true"/>
                                      </p:to>
                                    </p:set>
                                  </p:childTnLst>
                                </p:cTn>
                              </p:par>
                            </p:childTnLst>
                          </p:cTn>
                        </p:par>
                        <p:par>
                          <p:cTn id="33" fill="hold">
                            <p:stCondLst>
                              <p:cond delay="5000"/>
                            </p:stCondLst>
                            <p:childTnLst>
                              <p:par>
                                <p:cTn id="34" presetID="26" presetClass="emph" presetSubtype="0" fill="hold" grpId="0" nodeType="afterEffect">
                                  <p:stCondLst>
                                    <p:cond delay="0"/>
                                  </p:stCondLst>
                                  <p:childTnLst>
                                    <p:animEffect transition="out" filter="fade">
                                      <p:cBhvr>
                                        <p:cTn id="35" dur="1000" tmFilter="0, 0; .2, .5; .8, .5; 1, 0"/>
                                        <p:tgtEl>
                                          <p:spTgt spid="8"/>
                                        </p:tgtEl>
                                      </p:cBhvr>
                                    </p:animEffect>
                                    <p:animScale>
                                      <p:cBhvr>
                                        <p:cTn id="36" dur="500" autoRev="1" fill="hold"/>
                                        <p:tgtEl>
                                          <p:spTgt spid="8"/>
                                        </p:tgtEl>
                                      </p:cBhvr>
                                      <p:by x="105000" y="105000"/>
                                    </p:animScale>
                                  </p:childTnLst>
                                </p:cTn>
                              </p:par>
                            </p:childTnLst>
                          </p:cTn>
                        </p:par>
                        <p:par>
                          <p:cTn id="37" fill="hold">
                            <p:stCondLst>
                              <p:cond delay="6000"/>
                            </p:stCondLst>
                            <p:childTnLst>
                              <p:par>
                                <p:cTn id="38" presetID="1"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2"/>
          </p:nvPr>
        </p:nvSpPr>
        <p:spPr/>
        <p:txBody>
          <a:bodyPr/>
          <a:lstStyle/>
          <a:p>
            <a:fld id="{0CFEC368-1D7A-4F81-ABF6-AE0E36BAF64C}" type="slidenum">
              <a:rPr lang="en-US" smtClean="0"/>
              <a:pPr/>
              <a:t>2</a:t>
            </a:fld>
            <a:endParaRPr lang="en-US" dirty="0"/>
          </a:p>
        </p:txBody>
      </p:sp>
      <p:sp>
        <p:nvSpPr>
          <p:cNvPr id="4" name="Textplatzhalter 3"/>
          <p:cNvSpPr>
            <a:spLocks noGrp="1"/>
          </p:cNvSpPr>
          <p:nvPr>
            <p:ph type="body" sz="quarter" idx="13"/>
          </p:nvPr>
        </p:nvSpPr>
        <p:spPr/>
        <p:txBody>
          <a:bodyPr/>
          <a:lstStyle/>
          <a:p>
            <a:r>
              <a:rPr lang="de-DE" dirty="0" smtClean="0"/>
              <a:t>Psychologie als Wissenschaft</a:t>
            </a:r>
          </a:p>
          <a:p>
            <a:r>
              <a:rPr lang="de-DE" dirty="0" smtClean="0"/>
              <a:t>Behaviorismus</a:t>
            </a:r>
          </a:p>
          <a:p>
            <a:r>
              <a:rPr lang="de-DE" dirty="0" smtClean="0"/>
              <a:t>Kognitionspsychologie am Beispiel</a:t>
            </a:r>
          </a:p>
          <a:p>
            <a:r>
              <a:rPr lang="de-DE" dirty="0" smtClean="0"/>
              <a:t>Methoden der kognitiven Neurowissenschaften</a:t>
            </a:r>
            <a:endParaRPr lang="de-DE" dirty="0"/>
          </a:p>
        </p:txBody>
      </p:sp>
    </p:spTree>
    <p:extLst>
      <p:ext uri="{BB962C8B-B14F-4D97-AF65-F5344CB8AC3E}">
        <p14:creationId xmlns:p14="http://schemas.microsoft.com/office/powerpoint/2010/main" val="37707816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Einwände?</a:t>
            </a:r>
            <a:endParaRPr lang="de-DE" dirty="0"/>
          </a:p>
        </p:txBody>
      </p:sp>
      <p:sp>
        <p:nvSpPr>
          <p:cNvPr id="3" name="Inhaltsplatzhalter 2"/>
          <p:cNvSpPr>
            <a:spLocks noGrp="1"/>
          </p:cNvSpPr>
          <p:nvPr>
            <p:ph idx="1"/>
          </p:nvPr>
        </p:nvSpPr>
        <p:spPr/>
        <p:txBody>
          <a:bodyPr/>
          <a:lstStyle/>
          <a:p>
            <a:r>
              <a:rPr lang="de-DE" dirty="0" smtClean="0"/>
              <a:t>Ergebnisse auch mit paralleler Suche bei </a:t>
            </a:r>
            <a:r>
              <a:rPr lang="de-DE" b="1" dirty="0" smtClean="0"/>
              <a:t>begrenzten </a:t>
            </a:r>
            <a:r>
              <a:rPr lang="de-DE" dirty="0" smtClean="0"/>
              <a:t>Kapazitäten zu erklären</a:t>
            </a:r>
          </a:p>
          <a:p>
            <a:r>
              <a:rPr lang="de-DE" dirty="0" smtClean="0"/>
              <a:t>Beispiel:</a:t>
            </a:r>
          </a:p>
          <a:p>
            <a:pPr lvl="1"/>
            <a:r>
              <a:rPr lang="de-DE" dirty="0" smtClean="0"/>
              <a:t>4 Elemente</a:t>
            </a:r>
          </a:p>
          <a:p>
            <a:pPr lvl="1"/>
            <a:r>
              <a:rPr lang="de-DE" dirty="0" smtClean="0"/>
              <a:t>serielle Suche: nacheinander 100% „Prozessorleistung“ auf die Elemente </a:t>
            </a:r>
            <a:r>
              <a:rPr lang="de-DE" dirty="0" smtClean="0">
                <a:sym typeface="Wingdings"/>
              </a:rPr>
              <a:t> 4-fache Suchzeit gegenüber nur einem Item</a:t>
            </a:r>
          </a:p>
          <a:p>
            <a:pPr lvl="1"/>
            <a:r>
              <a:rPr lang="de-DE" dirty="0" smtClean="0">
                <a:sym typeface="Wingdings"/>
              </a:rPr>
              <a:t>parallele Suche mit begrenzten Kapazitäten: gleichzeitig mit 25%iger Leistung alle 4 Elemente „gescannt“  dauert aber auch 4 mal so lange  dasselbe Ergebnis durch zwei Modelle erklärbar!</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30882634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 Suche im Arbeitsgedächtnis</a:t>
            </a:r>
            <a:endParaRPr lang="de-DE" dirty="0"/>
          </a:p>
        </p:txBody>
      </p:sp>
      <p:sp>
        <p:nvSpPr>
          <p:cNvPr id="3" name="Inhaltsplatzhalter 2"/>
          <p:cNvSpPr>
            <a:spLocks noGrp="1"/>
          </p:cNvSpPr>
          <p:nvPr>
            <p:ph idx="1"/>
          </p:nvPr>
        </p:nvSpPr>
        <p:spPr/>
        <p:txBody>
          <a:bodyPr/>
          <a:lstStyle/>
          <a:p>
            <a:r>
              <a:rPr lang="de-DE" dirty="0" smtClean="0"/>
              <a:t>serielle </a:t>
            </a:r>
            <a:r>
              <a:rPr lang="de-DE" dirty="0"/>
              <a:t>Verarbeitung vs. parallele </a:t>
            </a:r>
            <a:r>
              <a:rPr lang="de-DE" dirty="0" smtClean="0"/>
              <a:t>Verarbeitung bei begrenzter Kapazität</a:t>
            </a:r>
          </a:p>
          <a:p>
            <a:pPr lvl="1"/>
            <a:r>
              <a:rPr lang="de-DE" dirty="0" smtClean="0"/>
              <a:t>teilweise Evidenz für beides </a:t>
            </a:r>
            <a:r>
              <a:rPr lang="de-DE" dirty="0" smtClean="0">
                <a:sym typeface="Wingdings"/>
              </a:rPr>
              <a:t> je nach untersuchtem Kontext</a:t>
            </a:r>
          </a:p>
          <a:p>
            <a:pPr lvl="1"/>
            <a:r>
              <a:rPr lang="de-DE" dirty="0" smtClean="0">
                <a:sym typeface="Wingdings"/>
              </a:rPr>
              <a:t>Beispiel für parallele Verarbeitung: Pop-Out-Effekt</a:t>
            </a:r>
          </a:p>
          <a:p>
            <a:pPr lvl="1"/>
            <a:r>
              <a:rPr lang="de-DE" dirty="0" smtClean="0">
                <a:sym typeface="Wingdings"/>
              </a:rPr>
              <a:t>„Welle-Teilchen-Dualismus der Psychologie“</a:t>
            </a:r>
          </a:p>
          <a:p>
            <a:r>
              <a:rPr lang="de-DE" dirty="0" smtClean="0">
                <a:sym typeface="Wingdings"/>
              </a:rPr>
              <a:t>Grenzen der Computermetapher:</a:t>
            </a:r>
          </a:p>
          <a:p>
            <a:pPr lvl="1"/>
            <a:r>
              <a:rPr lang="de-DE" dirty="0" smtClean="0">
                <a:sym typeface="Wingdings"/>
              </a:rPr>
              <a:t>Architektur nicht klar: Wie viele Prozessoren? Wie viele Hilfsprozessoren?  zu viele Erklärungen für dieselben Daten</a:t>
            </a:r>
          </a:p>
          <a:p>
            <a:pPr lvl="1"/>
            <a:r>
              <a:rPr lang="de-DE" dirty="0" smtClean="0">
                <a:sym typeface="Wingdings"/>
              </a:rPr>
              <a:t>Wie gut ist die Analogie Gehirn-Computerhardware überhaupt?</a:t>
            </a:r>
          </a:p>
          <a:p>
            <a:pPr lvl="1"/>
            <a:endParaRPr lang="de-DE" dirty="0" smtClean="0">
              <a:sym typeface="Wingdings"/>
            </a:endParaRPr>
          </a:p>
          <a:p>
            <a:pPr lvl="1"/>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30</a:t>
            </a:fld>
            <a:endParaRPr lang="en-US"/>
          </a:p>
        </p:txBody>
      </p:sp>
      <p:sp>
        <p:nvSpPr>
          <p:cNvPr id="5" name="Interaktive Schaltfläche: Nächste(r) oder Weiter 4">
            <a:hlinkClick r:id="rId3" action="ppaction://hlinkfile" highlightClick="1"/>
          </p:cNvPr>
          <p:cNvSpPr/>
          <p:nvPr/>
        </p:nvSpPr>
        <p:spPr>
          <a:xfrm>
            <a:off x="768350" y="5321300"/>
            <a:ext cx="1104900" cy="1155700"/>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466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 Kognitionspsychologie</a:t>
            </a:r>
            <a:endParaRPr lang="de-DE" dirty="0"/>
          </a:p>
        </p:txBody>
      </p:sp>
      <p:sp>
        <p:nvSpPr>
          <p:cNvPr id="3" name="Inhaltsplatzhalter 2"/>
          <p:cNvSpPr>
            <a:spLocks noGrp="1"/>
          </p:cNvSpPr>
          <p:nvPr>
            <p:ph idx="1"/>
          </p:nvPr>
        </p:nvSpPr>
        <p:spPr/>
        <p:txBody>
          <a:bodyPr>
            <a:normAutofit/>
          </a:bodyPr>
          <a:lstStyle/>
          <a:p>
            <a:pPr>
              <a:buSzPct val="160000"/>
              <a:buFont typeface="Lucida Grande"/>
              <a:buChar char="+"/>
            </a:pPr>
            <a:r>
              <a:rPr lang="de-DE" dirty="0" smtClean="0"/>
              <a:t>Betonung empirischer Basis </a:t>
            </a:r>
          </a:p>
          <a:p>
            <a:pPr>
              <a:buSzPct val="160000"/>
              <a:buFont typeface="Lucida Grande"/>
              <a:buChar char="+"/>
            </a:pPr>
            <a:r>
              <a:rPr lang="de-DE" dirty="0" smtClean="0"/>
              <a:t>sehr genaue experimentelle Methodik</a:t>
            </a:r>
          </a:p>
          <a:p>
            <a:pPr>
              <a:buSzPct val="160000"/>
              <a:buFont typeface="Lucida Grande"/>
              <a:buChar char="+"/>
            </a:pPr>
            <a:r>
              <a:rPr lang="de-DE" dirty="0" smtClean="0"/>
              <a:t>Modelle über mentale Prozesse entwickelt</a:t>
            </a:r>
          </a:p>
          <a:p>
            <a:pPr>
              <a:buSzPct val="160000"/>
              <a:buFont typeface="Lucida Grande"/>
              <a:buChar char="+"/>
            </a:pPr>
            <a:r>
              <a:rPr lang="de-DE" dirty="0" smtClean="0"/>
              <a:t>Experimente mit Menschen</a:t>
            </a:r>
          </a:p>
          <a:p>
            <a:pPr marL="355600" indent="-355600">
              <a:buSzPct val="160000"/>
              <a:buFont typeface="Lucida Grande"/>
              <a:buChar char="+"/>
            </a:pPr>
            <a:r>
              <a:rPr lang="de-DE" dirty="0" smtClean="0"/>
              <a:t>Ansätze zur Erklärung komplexerer Vorgänge wie Spracherwerb</a:t>
            </a:r>
          </a:p>
          <a:p>
            <a:pPr marL="0" indent="0">
              <a:buSzPct val="160000"/>
              <a:buNone/>
            </a:pPr>
            <a:endParaRPr lang="de-DE" dirty="0"/>
          </a:p>
          <a:p>
            <a:pPr>
              <a:buSzPct val="160000"/>
              <a:buFont typeface="Lucida Grande"/>
              <a:buChar char="-"/>
            </a:pPr>
            <a:r>
              <a:rPr lang="de-DE" dirty="0" smtClean="0"/>
              <a:t>Interpretation der Reaktionszeiten mehrdeutig</a:t>
            </a:r>
          </a:p>
          <a:p>
            <a:pPr>
              <a:buSzPct val="160000"/>
              <a:buFont typeface="Lucida Grande"/>
              <a:buChar char="-"/>
            </a:pPr>
            <a:r>
              <a:rPr lang="de-DE" dirty="0" smtClean="0"/>
              <a:t>Vernachlässigung der „Hardware“ (= Nervensystem)</a:t>
            </a:r>
          </a:p>
          <a:p>
            <a:pPr>
              <a:buSzPct val="160000"/>
              <a:buFont typeface="Lucida Grande"/>
              <a:buChar char="-"/>
            </a:pPr>
            <a:r>
              <a:rPr lang="de-DE" dirty="0" smtClean="0"/>
              <a:t>menschliche ~ technische Informationsverarbeitung?</a:t>
            </a:r>
          </a:p>
          <a:p>
            <a:pPr>
              <a:buSzPct val="160000"/>
              <a:buFont typeface="Lucida Grande"/>
              <a:buChar char="+"/>
            </a:pPr>
            <a:endParaRPr lang="de-DE" dirty="0" smtClean="0"/>
          </a:p>
          <a:p>
            <a:pPr>
              <a:buSzPct val="160000"/>
              <a:buFont typeface="Lucida Grande"/>
              <a:buChar char="+"/>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4071408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Mehrspeichermodell (Atkinson &amp; </a:t>
            </a:r>
            <a:r>
              <a:rPr lang="de-DE" dirty="0" err="1" smtClean="0"/>
              <a:t>Shiffrin</a:t>
            </a:r>
            <a:r>
              <a:rPr lang="de-DE" dirty="0" smtClean="0"/>
              <a:t>, 1968) </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32</a:t>
            </a:fld>
            <a:endParaRPr lang="en-US"/>
          </a:p>
        </p:txBody>
      </p:sp>
      <p:sp>
        <p:nvSpPr>
          <p:cNvPr id="7" name="Fußzeilenplatzhalter 6"/>
          <p:cNvSpPr>
            <a:spLocks noGrp="1"/>
          </p:cNvSpPr>
          <p:nvPr>
            <p:ph type="ftr" sz="quarter" idx="11"/>
          </p:nvPr>
        </p:nvSpPr>
        <p:spPr/>
        <p:txBody>
          <a:bodyPr/>
          <a:lstStyle/>
          <a:p>
            <a:pPr algn="r"/>
            <a:r>
              <a:rPr lang="en-US" dirty="0" err="1" smtClean="0"/>
              <a:t>Abbildung</a:t>
            </a:r>
            <a:r>
              <a:rPr lang="en-US" dirty="0" smtClean="0"/>
              <a:t> </a:t>
            </a:r>
            <a:r>
              <a:rPr lang="en-US" dirty="0" err="1" smtClean="0"/>
              <a:t>aus</a:t>
            </a:r>
            <a:r>
              <a:rPr lang="en-US" dirty="0" smtClean="0"/>
              <a:t> </a:t>
            </a:r>
            <a:r>
              <a:rPr lang="en-US" dirty="0" err="1" smtClean="0"/>
              <a:t>Vorlesung</a:t>
            </a:r>
            <a:r>
              <a:rPr lang="en-US" dirty="0" smtClean="0"/>
              <a:t> "</a:t>
            </a:r>
            <a:r>
              <a:rPr lang="en-US" dirty="0" err="1" smtClean="0"/>
              <a:t>Einführung</a:t>
            </a:r>
            <a:r>
              <a:rPr lang="en-US" dirty="0" smtClean="0"/>
              <a:t> in die </a:t>
            </a:r>
            <a:r>
              <a:rPr lang="en-US" dirty="0" err="1" smtClean="0"/>
              <a:t>Psychologie</a:t>
            </a:r>
            <a:r>
              <a:rPr lang="en-US" dirty="0" smtClean="0"/>
              <a:t> – </a:t>
            </a:r>
            <a:r>
              <a:rPr lang="en-US" dirty="0" err="1" smtClean="0"/>
              <a:t>Teil</a:t>
            </a:r>
            <a:r>
              <a:rPr lang="en-US" dirty="0" smtClean="0"/>
              <a:t> 7" </a:t>
            </a:r>
            <a:r>
              <a:rPr lang="en-US" dirty="0" err="1" smtClean="0"/>
              <a:t>vom</a:t>
            </a:r>
            <a:r>
              <a:rPr lang="en-US" dirty="0" smtClean="0"/>
              <a:t> 07.12.2011 von Prof. Dr. </a:t>
            </a:r>
            <a:r>
              <a:rPr lang="en-US" dirty="0" err="1" smtClean="0"/>
              <a:t>Jescheniak</a:t>
            </a:r>
            <a:endParaRPr lang="en-US" dirty="0"/>
          </a:p>
        </p:txBody>
      </p:sp>
      <p:pic>
        <p:nvPicPr>
          <p:cNvPr id="3" name="Bild 2"/>
          <p:cNvPicPr>
            <a:picLocks noChangeAspect="1"/>
          </p:cNvPicPr>
          <p:nvPr/>
        </p:nvPicPr>
        <p:blipFill rotWithShape="1">
          <a:blip r:embed="rId3"/>
          <a:srcRect l="3456" r="13814" b="7402"/>
          <a:stretch/>
        </p:blipFill>
        <p:spPr>
          <a:xfrm>
            <a:off x="101600" y="1752599"/>
            <a:ext cx="8948700" cy="4210933"/>
          </a:xfrm>
          <a:prstGeom prst="rect">
            <a:avLst/>
          </a:prstGeom>
        </p:spPr>
      </p:pic>
      <p:sp>
        <p:nvSpPr>
          <p:cNvPr id="8" name="Rahmen 7"/>
          <p:cNvSpPr/>
          <p:nvPr/>
        </p:nvSpPr>
        <p:spPr>
          <a:xfrm>
            <a:off x="7234767" y="2832100"/>
            <a:ext cx="1452033" cy="1117600"/>
          </a:xfrm>
          <a:prstGeom prst="frame">
            <a:avLst>
              <a:gd name="adj1" fmla="val 5357"/>
            </a:avLst>
          </a:prstGeom>
          <a:solidFill>
            <a:srgbClr val="C0504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9" name="180-Grad-Pfeil 8"/>
          <p:cNvSpPr/>
          <p:nvPr/>
        </p:nvSpPr>
        <p:spPr>
          <a:xfrm>
            <a:off x="5245100" y="1292666"/>
            <a:ext cx="3035300" cy="462668"/>
          </a:xfrm>
          <a:prstGeom prst="uturnArrow">
            <a:avLst>
              <a:gd name="adj1" fmla="val 26185"/>
              <a:gd name="adj2" fmla="val 25000"/>
              <a:gd name="adj3" fmla="val 25000"/>
              <a:gd name="adj4" fmla="val 43750"/>
              <a:gd name="adj5" fmla="val 9176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10" name="180-Grad-Pfeil 9"/>
          <p:cNvSpPr/>
          <p:nvPr/>
        </p:nvSpPr>
        <p:spPr>
          <a:xfrm rot="10800000">
            <a:off x="2959100" y="5988932"/>
            <a:ext cx="5321300" cy="462668"/>
          </a:xfrm>
          <a:prstGeom prst="uturnArrow">
            <a:avLst>
              <a:gd name="adj1" fmla="val 26185"/>
              <a:gd name="adj2" fmla="val 25000"/>
              <a:gd name="adj3" fmla="val 25000"/>
              <a:gd name="adj4" fmla="val 43750"/>
              <a:gd name="adj5" fmla="val 10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11" name="180-Grad-Pfeil 10"/>
          <p:cNvSpPr/>
          <p:nvPr/>
        </p:nvSpPr>
        <p:spPr>
          <a:xfrm rot="10800000" flipV="1">
            <a:off x="5245100" y="2318631"/>
            <a:ext cx="3035300" cy="462668"/>
          </a:xfrm>
          <a:prstGeom prst="uturnArrow">
            <a:avLst>
              <a:gd name="adj1" fmla="val 26185"/>
              <a:gd name="adj2" fmla="val 25000"/>
              <a:gd name="adj3" fmla="val 25000"/>
              <a:gd name="adj4" fmla="val 43750"/>
              <a:gd name="adj5" fmla="val 9176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534788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heute?</a:t>
            </a:r>
            <a:endParaRPr lang="de-DE" dirty="0"/>
          </a:p>
        </p:txBody>
      </p:sp>
      <p:sp>
        <p:nvSpPr>
          <p:cNvPr id="3" name="Inhaltsplatzhalter 2"/>
          <p:cNvSpPr>
            <a:spLocks noGrp="1"/>
          </p:cNvSpPr>
          <p:nvPr>
            <p:ph idx="1"/>
          </p:nvPr>
        </p:nvSpPr>
        <p:spPr/>
        <p:txBody>
          <a:bodyPr/>
          <a:lstStyle/>
          <a:p>
            <a:r>
              <a:rPr lang="de-DE" dirty="0" smtClean="0"/>
              <a:t>kognitive Neurowissenschaften (seit Mitte der 90er)</a:t>
            </a:r>
          </a:p>
          <a:p>
            <a:r>
              <a:rPr lang="de-DE" dirty="0" smtClean="0"/>
              <a:t>Computermetapher erweitert um die Suche nach </a:t>
            </a:r>
            <a:r>
              <a:rPr lang="de-DE" b="1" dirty="0" smtClean="0"/>
              <a:t>neuronalen Korrelaten </a:t>
            </a:r>
            <a:r>
              <a:rPr lang="de-DE" dirty="0" smtClean="0"/>
              <a:t>(„Gibt es die angenommenen Instanzen irgendwo im Gehirn?“)</a:t>
            </a:r>
          </a:p>
          <a:p>
            <a:r>
              <a:rPr lang="de-DE" dirty="0"/>
              <a:t>moderne elektrophysiologische </a:t>
            </a:r>
            <a:r>
              <a:rPr lang="de-DE" dirty="0" smtClean="0"/>
              <a:t>(</a:t>
            </a:r>
            <a:r>
              <a:rPr lang="de-DE" dirty="0"/>
              <a:t>EEG, MEG, ...</a:t>
            </a:r>
            <a:r>
              <a:rPr lang="de-DE" dirty="0" smtClean="0"/>
              <a:t>) und bildgebende (</a:t>
            </a:r>
            <a:r>
              <a:rPr lang="de-DE" dirty="0"/>
              <a:t>[</a:t>
            </a:r>
            <a:r>
              <a:rPr lang="de-DE" dirty="0" smtClean="0"/>
              <a:t>f]MRT, PET, ...) Messmethoden</a:t>
            </a:r>
          </a:p>
          <a:p>
            <a:endParaRPr lang="de-DE" dirty="0" smtClean="0"/>
          </a:p>
          <a:p>
            <a:endParaRPr lang="de-DE" dirty="0" smtClean="0"/>
          </a:p>
        </p:txBody>
      </p:sp>
      <p:sp>
        <p:nvSpPr>
          <p:cNvPr id="4" name="Foliennummernplatzhalter 3"/>
          <p:cNvSpPr>
            <a:spLocks noGrp="1"/>
          </p:cNvSpPr>
          <p:nvPr>
            <p:ph type="sldNum" sz="quarter" idx="12"/>
          </p:nvPr>
        </p:nvSpPr>
        <p:spPr/>
        <p:txBody>
          <a:bodyPr/>
          <a:lstStyle/>
          <a:p>
            <a:fld id="{0CFEC368-1D7A-4F81-ABF6-AE0E36BAF64C}" type="slidenum">
              <a:rPr lang="en-US" smtClean="0"/>
              <a:pPr/>
              <a:t>33</a:t>
            </a:fld>
            <a:endParaRPr lang="en-US"/>
          </a:p>
        </p:txBody>
      </p:sp>
      <p:sp>
        <p:nvSpPr>
          <p:cNvPr id="6" name="Fußzeilenplatzhalter 5"/>
          <p:cNvSpPr>
            <a:spLocks noGrp="1"/>
          </p:cNvSpPr>
          <p:nvPr>
            <p:ph type="ftr" sz="quarter" idx="11"/>
          </p:nvPr>
        </p:nvSpPr>
        <p:spPr/>
        <p:txBody>
          <a:bodyPr/>
          <a:lstStyle/>
          <a:p>
            <a:pPr algn="r"/>
            <a:r>
              <a:rPr lang="en-US" smtClean="0"/>
              <a:t>Bild des MPI CBS: http://www.mpg.de/250448/standard.jpg (29.05.2013)</a:t>
            </a:r>
            <a:endParaRPr lang="en-US" dirty="0"/>
          </a:p>
        </p:txBody>
      </p:sp>
      <p:pic>
        <p:nvPicPr>
          <p:cNvPr id="7" name="Bild 6" descr="stand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706" y="4037030"/>
            <a:ext cx="5211776" cy="2439970"/>
          </a:xfrm>
          <a:prstGeom prst="rect">
            <a:avLst/>
          </a:prstGeom>
        </p:spPr>
      </p:pic>
    </p:spTree>
    <p:extLst>
      <p:ext uri="{BB962C8B-B14F-4D97-AF65-F5344CB8AC3E}">
        <p14:creationId xmlns:p14="http://schemas.microsoft.com/office/powerpoint/2010/main" val="2016438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MRT und EEG</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34</a:t>
            </a:fld>
            <a:endParaRPr lang="en-US"/>
          </a:p>
        </p:txBody>
      </p:sp>
      <p:pic>
        <p:nvPicPr>
          <p:cNvPr id="6" name="Bild 5" descr="eeg-record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20595"/>
            <a:ext cx="5110988" cy="3326837"/>
          </a:xfrm>
          <a:prstGeom prst="rect">
            <a:avLst/>
          </a:prstGeom>
        </p:spPr>
      </p:pic>
      <p:pic>
        <p:nvPicPr>
          <p:cNvPr id="7" name="Bild 6" descr="PraxisMRT272dpi25c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226" y="868172"/>
            <a:ext cx="4139873" cy="5494528"/>
          </a:xfrm>
          <a:prstGeom prst="rect">
            <a:avLst/>
          </a:prstGeom>
        </p:spPr>
      </p:pic>
    </p:spTree>
    <p:extLst>
      <p:ext uri="{BB962C8B-B14F-4D97-AF65-F5344CB8AC3E}">
        <p14:creationId xmlns:p14="http://schemas.microsoft.com/office/powerpoint/2010/main" val="24775042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Missmatch-Negativity</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35</a:t>
            </a:fld>
            <a:endParaRPr lang="en-US"/>
          </a:p>
        </p:txBody>
      </p:sp>
      <p:pic>
        <p:nvPicPr>
          <p:cNvPr id="5" name="Bild 4" descr="C:\Users\Julia\Desktop\Komponenten sind schön.jpg"/>
          <p:cNvPicPr/>
          <p:nvPr/>
        </p:nvPicPr>
        <p:blipFill>
          <a:blip r:embed="rId2"/>
          <a:srcRect/>
          <a:stretch>
            <a:fillRect/>
          </a:stretch>
        </p:blipFill>
        <p:spPr bwMode="auto">
          <a:xfrm>
            <a:off x="457200" y="1409700"/>
            <a:ext cx="7378700" cy="4508500"/>
          </a:xfrm>
          <a:prstGeom prst="rect">
            <a:avLst/>
          </a:prstGeom>
          <a:noFill/>
          <a:ln w="9525">
            <a:noFill/>
            <a:miter lim="800000"/>
            <a:headEnd/>
            <a:tailEnd/>
          </a:ln>
        </p:spPr>
      </p:pic>
      <p:sp>
        <p:nvSpPr>
          <p:cNvPr id="6" name="Rahmen 5"/>
          <p:cNvSpPr/>
          <p:nvPr/>
        </p:nvSpPr>
        <p:spPr>
          <a:xfrm>
            <a:off x="2510367" y="2451100"/>
            <a:ext cx="1223433" cy="2070100"/>
          </a:xfrm>
          <a:prstGeom prst="frame">
            <a:avLst>
              <a:gd name="adj1" fmla="val 5357"/>
            </a:avLst>
          </a:prstGeom>
          <a:solidFill>
            <a:srgbClr val="C0504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8" name="Interaktive Schaltfläche: Nächste(r) oder Weiter 7">
            <a:hlinkClick r:id="rId3" action="ppaction://hlinkfile" highlightClick="1"/>
          </p:cNvPr>
          <p:cNvSpPr/>
          <p:nvPr/>
        </p:nvSpPr>
        <p:spPr>
          <a:xfrm>
            <a:off x="7950200" y="5562600"/>
            <a:ext cx="1066800" cy="10287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4675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Methoden der kognitiven Neurowissenschaften</a:t>
            </a:r>
            <a:endParaRPr lang="de-DE" dirty="0"/>
          </a:p>
        </p:txBody>
      </p:sp>
      <p:sp>
        <p:nvSpPr>
          <p:cNvPr id="3" name="Inhaltsplatzhalter 2"/>
          <p:cNvSpPr>
            <a:spLocks noGrp="1"/>
          </p:cNvSpPr>
          <p:nvPr>
            <p:ph idx="1"/>
          </p:nvPr>
        </p:nvSpPr>
        <p:spPr>
          <a:xfrm>
            <a:off x="457200" y="1524000"/>
            <a:ext cx="8547100" cy="4953000"/>
          </a:xfrm>
        </p:spPr>
        <p:txBody>
          <a:bodyPr/>
          <a:lstStyle/>
          <a:p>
            <a:r>
              <a:rPr lang="de-DE" dirty="0" smtClean="0">
                <a:sym typeface="Wingdings"/>
              </a:rPr>
              <a:t>Kognitive Subtraktion „</a:t>
            </a:r>
            <a:r>
              <a:rPr lang="de-DE" dirty="0" err="1" smtClean="0">
                <a:sym typeface="Wingdings"/>
              </a:rPr>
              <a:t>reloaded</a:t>
            </a:r>
            <a:r>
              <a:rPr lang="de-DE" dirty="0" smtClean="0">
                <a:sym typeface="Wingdings"/>
              </a:rPr>
              <a:t>“</a:t>
            </a:r>
          </a:p>
          <a:p>
            <a:pPr lvl="1"/>
            <a:r>
              <a:rPr lang="de-DE" dirty="0" smtClean="0">
                <a:sym typeface="Wingdings"/>
              </a:rPr>
              <a:t>erhobene Daten (z.B. elektrische Potentiale) an sich inhaltsarm</a:t>
            </a:r>
          </a:p>
          <a:p>
            <a:pPr lvl="1"/>
            <a:r>
              <a:rPr lang="de-DE" dirty="0" smtClean="0">
                <a:sym typeface="Wingdings"/>
              </a:rPr>
              <a:t>Erkenntnisse </a:t>
            </a:r>
            <a:r>
              <a:rPr lang="de-DE" dirty="0">
                <a:sym typeface="Wingdings"/>
              </a:rPr>
              <a:t>aus gemessenen Unterschieden zwischen experimentellen </a:t>
            </a:r>
            <a:r>
              <a:rPr lang="de-DE" dirty="0" smtClean="0">
                <a:sym typeface="Wingdings"/>
              </a:rPr>
              <a:t>Bedingungen</a:t>
            </a:r>
          </a:p>
          <a:p>
            <a:pPr lvl="1"/>
            <a:r>
              <a:rPr lang="de-DE" dirty="0" smtClean="0">
                <a:sym typeface="Wingdings"/>
              </a:rPr>
              <a:t>Überwindung von Grenzen der reinen Reaktionszeitmessung </a:t>
            </a:r>
          </a:p>
          <a:p>
            <a:pPr lvl="2"/>
            <a:r>
              <a:rPr lang="de-DE" dirty="0" smtClean="0">
                <a:sym typeface="Wingdings"/>
              </a:rPr>
              <a:t>manche Effekte nur mit elektrophysiologischen/bildgebenden Methoden erfassbar</a:t>
            </a:r>
          </a:p>
          <a:p>
            <a:pPr lvl="2"/>
            <a:r>
              <a:rPr lang="de-DE" dirty="0" smtClean="0">
                <a:sym typeface="Wingdings"/>
              </a:rPr>
              <a:t>im EEG online-Messung von Prozessen  Wann im Zeitverlauf des Prozesse „wirkt“ die experimentelle Manipulation? </a:t>
            </a:r>
          </a:p>
        </p:txBody>
      </p:sp>
      <p:sp>
        <p:nvSpPr>
          <p:cNvPr id="4" name="Foliennummernplatzhalter 3"/>
          <p:cNvSpPr>
            <a:spLocks noGrp="1"/>
          </p:cNvSpPr>
          <p:nvPr>
            <p:ph type="sldNum" sz="quarter" idx="12"/>
          </p:nvPr>
        </p:nvSpPr>
        <p:spPr/>
        <p:txBody>
          <a:bodyPr/>
          <a:lstStyle/>
          <a:p>
            <a:fld id="{0CFEC368-1D7A-4F81-ABF6-AE0E36BAF64C}" type="slidenum">
              <a:rPr lang="en-US" smtClean="0"/>
              <a:pPr/>
              <a:t>36</a:t>
            </a:fld>
            <a:endParaRPr lang="en-US"/>
          </a:p>
        </p:txBody>
      </p:sp>
      <p:sp>
        <p:nvSpPr>
          <p:cNvPr id="5" name="Fußzeilenplatzhalter 4"/>
          <p:cNvSpPr>
            <a:spLocks noGrp="1"/>
          </p:cNvSpPr>
          <p:nvPr>
            <p:ph type="ftr" sz="quarter" idx="11"/>
          </p:nvPr>
        </p:nvSpPr>
        <p:spPr/>
        <p:txBody>
          <a:bodyPr/>
          <a:lstStyle/>
          <a:p>
            <a:pPr algn="r"/>
            <a:r>
              <a:rPr lang="en-US" dirty="0" smtClean="0"/>
              <a:t>MRT: http://</a:t>
            </a:r>
            <a:r>
              <a:rPr lang="en-US" dirty="0" err="1" smtClean="0"/>
              <a:t>www.radiologieamstadtpark.de</a:t>
            </a:r>
            <a:r>
              <a:rPr lang="en-US" dirty="0" smtClean="0"/>
              <a:t>/download/57fce027X103361f6eecXYed6/PraxisMRT272dpi25cm.jpg</a:t>
            </a:r>
          </a:p>
          <a:p>
            <a:pPr algn="r"/>
            <a:r>
              <a:rPr lang="en-US" dirty="0"/>
              <a:t>EEG: http://</a:t>
            </a:r>
            <a:r>
              <a:rPr lang="en-US" dirty="0" err="1"/>
              <a:t>www.musicianbrain.com</a:t>
            </a:r>
            <a:r>
              <a:rPr lang="en-US" dirty="0"/>
              <a:t>/images/</a:t>
            </a:r>
            <a:r>
              <a:rPr lang="en-US" dirty="0" err="1"/>
              <a:t>eeg-recording.jpg</a:t>
            </a:r>
            <a:r>
              <a:rPr lang="en-US" dirty="0"/>
              <a:t> </a:t>
            </a:r>
            <a:r>
              <a:rPr lang="en-US" dirty="0" smtClean="0"/>
              <a:t>(07.06.2013)</a:t>
            </a:r>
            <a:endParaRPr lang="en-US" dirty="0"/>
          </a:p>
        </p:txBody>
      </p:sp>
      <p:pic>
        <p:nvPicPr>
          <p:cNvPr id="6" name="Bild 5" descr="PraxisMRT272dpi25c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03275" y="4406900"/>
            <a:ext cx="1559725" cy="2070100"/>
          </a:xfrm>
          <a:prstGeom prst="rect">
            <a:avLst/>
          </a:prstGeom>
        </p:spPr>
      </p:pic>
      <p:pic>
        <p:nvPicPr>
          <p:cNvPr id="8" name="Bild 7" descr="eeg-record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512" y="4743196"/>
            <a:ext cx="2322576" cy="1511808"/>
          </a:xfrm>
          <a:prstGeom prst="rect">
            <a:avLst/>
          </a:prstGeom>
        </p:spPr>
      </p:pic>
    </p:spTree>
    <p:extLst>
      <p:ext uri="{BB962C8B-B14F-4D97-AF65-F5344CB8AC3E}">
        <p14:creationId xmlns:p14="http://schemas.microsoft.com/office/powerpoint/2010/main" val="1642708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Methoden der kognitiven Neurowissenschaften</a:t>
            </a:r>
            <a:endParaRPr lang="de-DE" dirty="0"/>
          </a:p>
        </p:txBody>
      </p:sp>
      <p:sp>
        <p:nvSpPr>
          <p:cNvPr id="3" name="Inhaltsplatzhalter 2"/>
          <p:cNvSpPr>
            <a:spLocks noGrp="1"/>
          </p:cNvSpPr>
          <p:nvPr>
            <p:ph idx="1"/>
          </p:nvPr>
        </p:nvSpPr>
        <p:spPr/>
        <p:txBody>
          <a:bodyPr/>
          <a:lstStyle/>
          <a:p>
            <a:r>
              <a:rPr lang="de-DE" b="1" dirty="0" smtClean="0"/>
              <a:t>Problem I: </a:t>
            </a:r>
            <a:r>
              <a:rPr lang="de-DE" dirty="0"/>
              <a:t>Neigung zur Überinterpretation!</a:t>
            </a:r>
          </a:p>
          <a:p>
            <a:pPr lvl="1"/>
            <a:r>
              <a:rPr lang="de-DE" dirty="0"/>
              <a:t>Beispiel: </a:t>
            </a:r>
          </a:p>
          <a:p>
            <a:pPr lvl="2"/>
            <a:r>
              <a:rPr lang="de-DE" dirty="0"/>
              <a:t>Areal X ist für Emotionen zuständig.</a:t>
            </a:r>
          </a:p>
          <a:p>
            <a:pPr lvl="2"/>
            <a:r>
              <a:rPr lang="de-DE" dirty="0"/>
              <a:t>Areal X ist stärker aktiviert bei Präsentation von emotionalen Stimuli im Vergleich zu neutralen </a:t>
            </a:r>
            <a:r>
              <a:rPr lang="de-DE" dirty="0" smtClean="0"/>
              <a:t>Stimuli im Experiment von Forscher 0815.</a:t>
            </a:r>
          </a:p>
          <a:p>
            <a:pPr lvl="1"/>
            <a:r>
              <a:rPr lang="de-DE" dirty="0" smtClean="0"/>
              <a:t>Funktion von Arealen nur in Metaanalysen erschließbar</a:t>
            </a:r>
          </a:p>
          <a:p>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37</a:t>
            </a:fld>
            <a:endParaRPr lang="en-US"/>
          </a:p>
        </p:txBody>
      </p:sp>
      <p:sp>
        <p:nvSpPr>
          <p:cNvPr id="5" name="Textfeld 4"/>
          <p:cNvSpPr txBox="1"/>
          <p:nvPr/>
        </p:nvSpPr>
        <p:spPr>
          <a:xfrm>
            <a:off x="4914900" y="2349500"/>
            <a:ext cx="1828800" cy="369332"/>
          </a:xfrm>
          <a:prstGeom prst="rect">
            <a:avLst/>
          </a:prstGeom>
          <a:noFill/>
        </p:spPr>
        <p:txBody>
          <a:bodyPr wrap="square" rtlCol="0">
            <a:spAutoFit/>
          </a:bodyPr>
          <a:lstStyle/>
          <a:p>
            <a:r>
              <a:rPr lang="de-DE" b="1" dirty="0" smtClean="0">
                <a:solidFill>
                  <a:srgbClr val="FF0000"/>
                </a:solidFill>
              </a:rPr>
              <a:t>Falsch!</a:t>
            </a:r>
            <a:endParaRPr lang="de-DE" b="1" dirty="0">
              <a:solidFill>
                <a:srgbClr val="FF0000"/>
              </a:solidFill>
            </a:endParaRPr>
          </a:p>
        </p:txBody>
      </p:sp>
      <p:sp>
        <p:nvSpPr>
          <p:cNvPr id="6" name="Textfeld 5"/>
          <p:cNvSpPr txBox="1"/>
          <p:nvPr/>
        </p:nvSpPr>
        <p:spPr>
          <a:xfrm>
            <a:off x="7899400" y="2997200"/>
            <a:ext cx="1828800" cy="369332"/>
          </a:xfrm>
          <a:prstGeom prst="rect">
            <a:avLst/>
          </a:prstGeom>
          <a:noFill/>
        </p:spPr>
        <p:txBody>
          <a:bodyPr wrap="square" rtlCol="0">
            <a:spAutoFit/>
          </a:bodyPr>
          <a:lstStyle/>
          <a:p>
            <a:r>
              <a:rPr lang="de-DE" b="1" dirty="0" smtClean="0">
                <a:solidFill>
                  <a:srgbClr val="008000"/>
                </a:solidFill>
              </a:rPr>
              <a:t>Richtig!</a:t>
            </a:r>
            <a:endParaRPr lang="de-DE" b="1" dirty="0">
              <a:solidFill>
                <a:srgbClr val="008000"/>
              </a:solidFill>
            </a:endParaRPr>
          </a:p>
        </p:txBody>
      </p:sp>
      <p:pic>
        <p:nvPicPr>
          <p:cNvPr id="8" name="Bild 7" descr="crps-engl-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791430"/>
            <a:ext cx="6392875" cy="2925041"/>
          </a:xfrm>
          <a:prstGeom prst="rect">
            <a:avLst/>
          </a:prstGeom>
        </p:spPr>
      </p:pic>
    </p:spTree>
    <p:extLst>
      <p:ext uri="{BB962C8B-B14F-4D97-AF65-F5344CB8AC3E}">
        <p14:creationId xmlns:p14="http://schemas.microsoft.com/office/powerpoint/2010/main" val="3176046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p:bldP spid="6" grpId="0" uiExpan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Methoden der kognitiven Neurowissenschaften</a:t>
            </a:r>
            <a:endParaRPr lang="de-DE" dirty="0"/>
          </a:p>
        </p:txBody>
      </p:sp>
      <p:sp>
        <p:nvSpPr>
          <p:cNvPr id="3" name="Inhaltsplatzhalter 2"/>
          <p:cNvSpPr>
            <a:spLocks noGrp="1"/>
          </p:cNvSpPr>
          <p:nvPr>
            <p:ph idx="1"/>
          </p:nvPr>
        </p:nvSpPr>
        <p:spPr/>
        <p:txBody>
          <a:bodyPr/>
          <a:lstStyle/>
          <a:p>
            <a:r>
              <a:rPr lang="de-DE" b="1" dirty="0"/>
              <a:t>Problem II: </a:t>
            </a:r>
            <a:r>
              <a:rPr lang="de-DE" b="1" dirty="0" smtClean="0"/>
              <a:t>Was wurde </a:t>
            </a:r>
            <a:r>
              <a:rPr lang="de-DE" b="1" smtClean="0"/>
              <a:t>genau getestet?</a:t>
            </a:r>
            <a:endParaRPr lang="de-DE" b="1" dirty="0"/>
          </a:p>
          <a:p>
            <a:pPr lvl="2"/>
            <a:r>
              <a:rPr lang="de-DE" dirty="0"/>
              <a:t>Areal X ist stärker aktiviert bei Präsentation von emotionalen Stimuli im Vergleich zu neutralen Stimuli </a:t>
            </a:r>
            <a:r>
              <a:rPr lang="de-DE" b="1" dirty="0"/>
              <a:t>im Experiment von Forscher 0815</a:t>
            </a:r>
            <a:r>
              <a:rPr lang="de-DE" dirty="0"/>
              <a:t>.</a:t>
            </a:r>
          </a:p>
          <a:p>
            <a:pPr lvl="2"/>
            <a:r>
              <a:rPr lang="de-DE" dirty="0"/>
              <a:t>Was wurde den Probanden präsentiert?</a:t>
            </a:r>
          </a:p>
          <a:p>
            <a:pPr lvl="3"/>
            <a:r>
              <a:rPr lang="de-DE" dirty="0"/>
              <a:t>Was heißt „neutral“? </a:t>
            </a:r>
          </a:p>
          <a:p>
            <a:pPr lvl="3"/>
            <a:r>
              <a:rPr lang="de-DE" dirty="0"/>
              <a:t>Was heißt „emotional“? </a:t>
            </a:r>
          </a:p>
        </p:txBody>
      </p:sp>
      <p:sp>
        <p:nvSpPr>
          <p:cNvPr id="4" name="Foliennummernplatzhalter 3"/>
          <p:cNvSpPr>
            <a:spLocks noGrp="1"/>
          </p:cNvSpPr>
          <p:nvPr>
            <p:ph type="sldNum" sz="quarter" idx="12"/>
          </p:nvPr>
        </p:nvSpPr>
        <p:spPr/>
        <p:txBody>
          <a:bodyPr/>
          <a:lstStyle/>
          <a:p>
            <a:fld id="{0CFEC368-1D7A-4F81-ABF6-AE0E36BAF64C}" type="slidenum">
              <a:rPr lang="en-US" smtClean="0"/>
              <a:pPr/>
              <a:t>38</a:t>
            </a:fld>
            <a:endParaRPr lang="en-US"/>
          </a:p>
        </p:txBody>
      </p:sp>
      <p:pic>
        <p:nvPicPr>
          <p:cNvPr id="7" name="Bild 6" descr="angela-mer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00" y="3060700"/>
            <a:ext cx="4260060" cy="3187700"/>
          </a:xfrm>
          <a:prstGeom prst="rect">
            <a:avLst/>
          </a:prstGeom>
        </p:spPr>
      </p:pic>
      <p:pic>
        <p:nvPicPr>
          <p:cNvPr id="8" name="Bild 7" descr="merke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88080"/>
            <a:ext cx="3840480" cy="2560320"/>
          </a:xfrm>
          <a:prstGeom prst="rect">
            <a:avLst/>
          </a:prstGeom>
        </p:spPr>
      </p:pic>
      <p:pic>
        <p:nvPicPr>
          <p:cNvPr id="9" name="Bild 8" descr="essex-stuhl-fre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467" y="3599180"/>
            <a:ext cx="2255215" cy="3068320"/>
          </a:xfrm>
          <a:prstGeom prst="rect">
            <a:avLst/>
          </a:prstGeom>
        </p:spPr>
      </p:pic>
      <p:pic>
        <p:nvPicPr>
          <p:cNvPr id="10" name="Bild 9" descr="5577950_74b4f15db3_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600" y="3086100"/>
            <a:ext cx="4216400" cy="3162300"/>
          </a:xfrm>
          <a:prstGeom prst="rect">
            <a:avLst/>
          </a:prstGeom>
        </p:spPr>
      </p:pic>
    </p:spTree>
    <p:extLst>
      <p:ext uri="{BB962C8B-B14F-4D97-AF65-F5344CB8AC3E}">
        <p14:creationId xmlns:p14="http://schemas.microsoft.com/office/powerpoint/2010/main" val="314418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Psychologie vs. Alltagspsychologie</a:t>
            </a:r>
            <a:endParaRPr lang="de-DE" dirty="0"/>
          </a:p>
        </p:txBody>
      </p:sp>
      <p:sp>
        <p:nvSpPr>
          <p:cNvPr id="6" name="Inhaltsplatzhalter 5"/>
          <p:cNvSpPr>
            <a:spLocks noGrp="1"/>
          </p:cNvSpPr>
          <p:nvPr>
            <p:ph idx="1"/>
          </p:nvPr>
        </p:nvSpPr>
        <p:spPr>
          <a:xfrm>
            <a:off x="555625" y="4114800"/>
            <a:ext cx="5289550" cy="2540000"/>
          </a:xfrm>
        </p:spPr>
        <p:txBody>
          <a:bodyPr/>
          <a:lstStyle/>
          <a:p>
            <a:pPr marL="0" indent="0" algn="just">
              <a:buNone/>
            </a:pPr>
            <a:r>
              <a:rPr lang="de-DE" dirty="0" smtClean="0"/>
              <a:t>„Die Psychologie hat eine lange Vergangenheit, aber nur eine kurze Geschichte.“ (Hermann Ebbinghaus)</a:t>
            </a:r>
          </a:p>
          <a:p>
            <a:pPr marL="0" indent="0" algn="just">
              <a:buNone/>
            </a:pPr>
            <a:endParaRPr lang="de-DE" dirty="0"/>
          </a:p>
        </p:txBody>
      </p:sp>
      <p:sp>
        <p:nvSpPr>
          <p:cNvPr id="3" name="Foliennummernplatzhalter 2"/>
          <p:cNvSpPr>
            <a:spLocks noGrp="1"/>
          </p:cNvSpPr>
          <p:nvPr>
            <p:ph type="sldNum" sz="quarter" idx="12"/>
          </p:nvPr>
        </p:nvSpPr>
        <p:spPr/>
        <p:txBody>
          <a:bodyPr/>
          <a:lstStyle/>
          <a:p>
            <a:fld id="{0CFEC368-1D7A-4F81-ABF6-AE0E36BAF64C}" type="slidenum">
              <a:rPr lang="en-US" smtClean="0"/>
              <a:pPr/>
              <a:t>3</a:t>
            </a:fld>
            <a:endParaRPr lang="en-US" dirty="0"/>
          </a:p>
        </p:txBody>
      </p:sp>
      <p:pic>
        <p:nvPicPr>
          <p:cNvPr id="2" name="Bild 1" descr="Ebbinghau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3192199"/>
            <a:ext cx="2552700" cy="3107001"/>
          </a:xfrm>
          <a:prstGeom prst="rect">
            <a:avLst/>
          </a:prstGeom>
        </p:spPr>
      </p:pic>
      <p:sp>
        <p:nvSpPr>
          <p:cNvPr id="4" name="Fußzeilenplatzhalter 3"/>
          <p:cNvSpPr>
            <a:spLocks noGrp="1"/>
          </p:cNvSpPr>
          <p:nvPr>
            <p:ph type="ftr" sz="quarter" idx="11"/>
          </p:nvPr>
        </p:nvSpPr>
        <p:spPr/>
        <p:txBody>
          <a:bodyPr/>
          <a:lstStyle/>
          <a:p>
            <a:pPr algn="r"/>
            <a:r>
              <a:rPr lang="en-US" dirty="0" err="1" smtClean="0"/>
              <a:t>Bild</a:t>
            </a:r>
            <a:r>
              <a:rPr lang="en-US" dirty="0" smtClean="0"/>
              <a:t>: http://</a:t>
            </a:r>
            <a:r>
              <a:rPr lang="en-US" dirty="0" err="1" smtClean="0"/>
              <a:t>upload.wikimedia.org</a:t>
            </a:r>
            <a:r>
              <a:rPr lang="en-US" dirty="0" smtClean="0"/>
              <a:t>/</a:t>
            </a:r>
            <a:r>
              <a:rPr lang="en-US" dirty="0" err="1" smtClean="0"/>
              <a:t>wikipedia</a:t>
            </a:r>
            <a:r>
              <a:rPr lang="en-US" dirty="0" smtClean="0"/>
              <a:t>/commons/9/92/Ebbinghaus2.jpg (03.06.13)</a:t>
            </a:r>
            <a:endParaRPr lang="en-US" dirty="0"/>
          </a:p>
        </p:txBody>
      </p:sp>
      <p:sp>
        <p:nvSpPr>
          <p:cNvPr id="8" name="Textfeld 7"/>
          <p:cNvSpPr txBox="1"/>
          <p:nvPr/>
        </p:nvSpPr>
        <p:spPr>
          <a:xfrm>
            <a:off x="555625" y="1524000"/>
            <a:ext cx="8032750"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de-DE" sz="2400" dirty="0"/>
              <a:t>„[..</a:t>
            </a:r>
            <a:r>
              <a:rPr lang="de-DE" sz="2400" dirty="0" smtClean="0"/>
              <a:t>.] Psychologie </a:t>
            </a:r>
            <a:r>
              <a:rPr lang="de-DE" sz="2400" dirty="0"/>
              <a:t>[</a:t>
            </a:r>
            <a:r>
              <a:rPr lang="de-DE" sz="2400" dirty="0" smtClean="0"/>
              <a:t>ist</a:t>
            </a:r>
            <a:r>
              <a:rPr lang="de-DE" sz="2400" dirty="0"/>
              <a:t>]</a:t>
            </a:r>
            <a:r>
              <a:rPr lang="de-DE" sz="2400" dirty="0" smtClean="0"/>
              <a:t> </a:t>
            </a:r>
            <a:r>
              <a:rPr lang="de-DE" sz="2400" dirty="0"/>
              <a:t>die </a:t>
            </a:r>
            <a:r>
              <a:rPr lang="de-DE" sz="2400" u="sng" dirty="0" smtClean="0"/>
              <a:t>wissenschaftliche</a:t>
            </a:r>
            <a:r>
              <a:rPr lang="de-DE" sz="2400" dirty="0" smtClean="0"/>
              <a:t> </a:t>
            </a:r>
            <a:r>
              <a:rPr lang="de-DE" sz="2400" dirty="0"/>
              <a:t>Untersuchung des Verhaltens von Individuen und </a:t>
            </a:r>
            <a:r>
              <a:rPr lang="de-DE" sz="2400" dirty="0" err="1"/>
              <a:t>dere</a:t>
            </a:r>
            <a:r>
              <a:rPr lang="de-DE" sz="2400" dirty="0"/>
              <a:t>[</a:t>
            </a:r>
            <a:r>
              <a:rPr lang="de-DE" sz="2400" dirty="0" err="1"/>
              <a:t>r</a:t>
            </a:r>
            <a:r>
              <a:rPr lang="de-DE" sz="2400" dirty="0"/>
              <a:t>] mentale[</a:t>
            </a:r>
            <a:r>
              <a:rPr lang="de-DE" sz="2400" dirty="0" err="1"/>
              <a:t>r</a:t>
            </a:r>
            <a:r>
              <a:rPr lang="de-DE" sz="2400" dirty="0"/>
              <a:t>] Prozesse[].“ (</a:t>
            </a:r>
            <a:r>
              <a:rPr lang="de-DE" sz="2400" dirty="0" err="1"/>
              <a:t>Gerrig</a:t>
            </a:r>
            <a:r>
              <a:rPr lang="de-DE" sz="2400" dirty="0"/>
              <a:t> &amp; </a:t>
            </a:r>
            <a:r>
              <a:rPr lang="de-DE" sz="2400" dirty="0" err="1"/>
              <a:t>Zimbardo</a:t>
            </a:r>
            <a:r>
              <a:rPr lang="de-DE" sz="2400" dirty="0"/>
              <a:t>, 18. Auflage)</a:t>
            </a:r>
          </a:p>
          <a:p>
            <a:pPr algn="just"/>
            <a:endParaRPr lang="de-DE" sz="2400" dirty="0"/>
          </a:p>
        </p:txBody>
      </p:sp>
    </p:spTree>
    <p:extLst>
      <p:ext uri="{BB962C8B-B14F-4D97-AF65-F5344CB8AC3E}">
        <p14:creationId xmlns:p14="http://schemas.microsoft.com/office/powerpoint/2010/main" val="2648219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Bildquellen jeweils in der Fußzeile</a:t>
            </a:r>
          </a:p>
          <a:p>
            <a:r>
              <a:rPr lang="de-DE" dirty="0" smtClean="0"/>
              <a:t>Psychologie vs. Alltagspsychologie:</a:t>
            </a:r>
          </a:p>
          <a:p>
            <a:pPr lvl="1"/>
            <a:r>
              <a:rPr lang="de-DE" dirty="0" smtClean="0"/>
              <a:t>Asendorpf, J. B. (2007). </a:t>
            </a:r>
            <a:r>
              <a:rPr lang="de-DE" i="1" dirty="0" smtClean="0"/>
              <a:t>Psychologie der Persönlichkeit</a:t>
            </a:r>
            <a:r>
              <a:rPr lang="de-DE" dirty="0" smtClean="0"/>
              <a:t>. Berlin: Springer.</a:t>
            </a:r>
          </a:p>
          <a:p>
            <a:r>
              <a:rPr lang="de-DE" dirty="0" smtClean="0"/>
              <a:t>Experiment von </a:t>
            </a:r>
            <a:r>
              <a:rPr lang="de-DE" dirty="0" err="1" smtClean="0"/>
              <a:t>Donders</a:t>
            </a:r>
            <a:r>
              <a:rPr lang="de-DE" dirty="0" smtClean="0"/>
              <a:t> vereinfacht nach: </a:t>
            </a:r>
          </a:p>
          <a:p>
            <a:pPr lvl="1"/>
            <a:r>
              <a:rPr lang="de-DE" dirty="0" smtClean="0"/>
              <a:t>Aschersleben, G. (2008). Handlung und Wahrnehmung. In </a:t>
            </a:r>
            <a:r>
              <a:rPr lang="de-DE" dirty="0" err="1" smtClean="0"/>
              <a:t>Müsseler</a:t>
            </a:r>
            <a:r>
              <a:rPr lang="de-DE" dirty="0" smtClean="0"/>
              <a:t>, J. (Hrsg.), </a:t>
            </a:r>
            <a:r>
              <a:rPr lang="de-DE" i="1" dirty="0" smtClean="0"/>
              <a:t>Allgemeine Psychologie</a:t>
            </a:r>
            <a:r>
              <a:rPr lang="de-DE" dirty="0" smtClean="0"/>
              <a:t> (S.767-786). Berlin: Springer.</a:t>
            </a:r>
          </a:p>
          <a:p>
            <a:r>
              <a:rPr lang="de-DE" dirty="0" smtClean="0"/>
              <a:t>vorgestelltes Experiment zum Arbeitsgedächtnis:</a:t>
            </a:r>
          </a:p>
          <a:p>
            <a:pPr lvl="1"/>
            <a:r>
              <a:rPr lang="de-DE" dirty="0" smtClean="0"/>
              <a:t>Sternberg</a:t>
            </a:r>
            <a:r>
              <a:rPr lang="de-DE" dirty="0"/>
              <a:t>, S. (1966). High </a:t>
            </a:r>
            <a:r>
              <a:rPr lang="de-DE" dirty="0" err="1"/>
              <a:t>speed</a:t>
            </a:r>
            <a:r>
              <a:rPr lang="de-DE" dirty="0"/>
              <a:t> </a:t>
            </a:r>
            <a:r>
              <a:rPr lang="de-DE" dirty="0" err="1"/>
              <a:t>scanning</a:t>
            </a:r>
            <a:r>
              <a:rPr lang="de-DE" dirty="0"/>
              <a:t> in human </a:t>
            </a:r>
            <a:r>
              <a:rPr lang="de-DE" dirty="0" err="1"/>
              <a:t>memory</a:t>
            </a:r>
            <a:r>
              <a:rPr lang="de-DE" dirty="0"/>
              <a:t>. </a:t>
            </a:r>
            <a:r>
              <a:rPr lang="de-DE" i="1" dirty="0"/>
              <a:t>Science</a:t>
            </a:r>
            <a:r>
              <a:rPr lang="de-DE" dirty="0"/>
              <a:t>, 153, 652-654</a:t>
            </a:r>
            <a:r>
              <a:rPr lang="de-DE" dirty="0" smtClean="0"/>
              <a:t>.</a:t>
            </a:r>
          </a:p>
          <a:p>
            <a:r>
              <a:rPr lang="de-DE" dirty="0" smtClean="0"/>
              <a:t>Methoden der kognitiven Neurowissenschaften:</a:t>
            </a:r>
          </a:p>
          <a:p>
            <a:pPr lvl="1"/>
            <a:r>
              <a:rPr lang="de-DE" dirty="0" err="1" smtClean="0"/>
              <a:t>Schandry</a:t>
            </a:r>
            <a:r>
              <a:rPr lang="de-DE" dirty="0" smtClean="0"/>
              <a:t>, R. (2006). </a:t>
            </a:r>
            <a:r>
              <a:rPr lang="de-DE" i="1" dirty="0" smtClean="0"/>
              <a:t>Biologische Psychologie. </a:t>
            </a:r>
            <a:r>
              <a:rPr lang="de-DE" dirty="0" smtClean="0"/>
              <a:t>Weinheim: Beltz.</a:t>
            </a:r>
          </a:p>
          <a:p>
            <a:r>
              <a:rPr lang="de-DE" dirty="0"/>
              <a:t>a</a:t>
            </a:r>
            <a:r>
              <a:rPr lang="de-DE" dirty="0" smtClean="0"/>
              <a:t>llgemeines </a:t>
            </a:r>
            <a:r>
              <a:rPr lang="de-DE" dirty="0" smtClean="0"/>
              <a:t>Lehrbuch der Psychologie:</a:t>
            </a:r>
          </a:p>
          <a:p>
            <a:pPr lvl="1"/>
            <a:r>
              <a:rPr lang="de-DE" dirty="0" err="1" smtClean="0"/>
              <a:t>Gerrig</a:t>
            </a:r>
            <a:r>
              <a:rPr lang="de-DE" dirty="0" smtClean="0"/>
              <a:t>, R. J. &amp; </a:t>
            </a:r>
            <a:r>
              <a:rPr lang="de-DE" dirty="0" err="1" smtClean="0"/>
              <a:t>Zimbardo</a:t>
            </a:r>
            <a:r>
              <a:rPr lang="de-DE" dirty="0" smtClean="0"/>
              <a:t>, P. G. (2008). </a:t>
            </a:r>
            <a:r>
              <a:rPr lang="de-DE" i="1" dirty="0" smtClean="0"/>
              <a:t>Psychologie</a:t>
            </a:r>
            <a:r>
              <a:rPr lang="de-DE" dirty="0" smtClean="0"/>
              <a:t>. München: Pearson.</a:t>
            </a:r>
          </a:p>
          <a:p>
            <a:pPr marL="0" indent="0">
              <a:buNone/>
            </a:pP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26223897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Bildquellen für Folien </a:t>
            </a:r>
            <a:r>
              <a:rPr lang="de-DE" dirty="0" smtClean="0"/>
              <a:t>37 </a:t>
            </a:r>
            <a:r>
              <a:rPr lang="de-DE" dirty="0" smtClean="0"/>
              <a:t>&amp; </a:t>
            </a:r>
            <a:r>
              <a:rPr lang="de-DE" dirty="0" smtClean="0"/>
              <a:t>38 </a:t>
            </a:r>
            <a:r>
              <a:rPr lang="de-DE" dirty="0" smtClean="0"/>
              <a:t>(07.06.13)</a:t>
            </a:r>
            <a:endParaRPr lang="de-DE" dirty="0"/>
          </a:p>
        </p:txBody>
      </p:sp>
      <p:sp>
        <p:nvSpPr>
          <p:cNvPr id="3" name="Inhaltsplatzhalter 2"/>
          <p:cNvSpPr>
            <a:spLocks noGrp="1"/>
          </p:cNvSpPr>
          <p:nvPr>
            <p:ph idx="1"/>
          </p:nvPr>
        </p:nvSpPr>
        <p:spPr/>
        <p:txBody>
          <a:bodyPr>
            <a:normAutofit fontScale="92500" lnSpcReduction="10000"/>
          </a:bodyPr>
          <a:lstStyle/>
          <a:p>
            <a:r>
              <a:rPr lang="de-DE" dirty="0" err="1" smtClean="0"/>
              <a:t>fMRT</a:t>
            </a:r>
            <a:r>
              <a:rPr lang="de-DE" dirty="0"/>
              <a:t>-Bild: </a:t>
            </a:r>
            <a:r>
              <a:rPr lang="de-DE" dirty="0">
                <a:hlinkClick r:id="rId2"/>
              </a:rPr>
              <a:t>http://aktuell.ruhr-uni-bochum.de/mam/images/pi2011/crps-engl-2.</a:t>
            </a:r>
            <a:r>
              <a:rPr lang="de-DE" dirty="0" smtClean="0">
                <a:hlinkClick r:id="rId2"/>
              </a:rPr>
              <a:t>jpg</a:t>
            </a:r>
            <a:endParaRPr lang="de-DE" dirty="0"/>
          </a:p>
          <a:p>
            <a:r>
              <a:rPr lang="de-DE" dirty="0" smtClean="0"/>
              <a:t>Angela Merkel neutral</a:t>
            </a:r>
            <a:r>
              <a:rPr lang="de-DE" dirty="0"/>
              <a:t>: </a:t>
            </a:r>
            <a:r>
              <a:rPr lang="de-DE" dirty="0">
                <a:hlinkClick r:id="rId3"/>
              </a:rPr>
              <a:t>http://d1.stern.de/bilder/stern_5/politik/2011/KW11/merkel1_fitwidth_420.</a:t>
            </a:r>
            <a:r>
              <a:rPr lang="de-DE" dirty="0" smtClean="0">
                <a:hlinkClick r:id="rId3"/>
              </a:rPr>
              <a:t>jpg</a:t>
            </a:r>
            <a:endParaRPr lang="de-DE" dirty="0" smtClean="0"/>
          </a:p>
          <a:p>
            <a:r>
              <a:rPr lang="de-DE" dirty="0" smtClean="0"/>
              <a:t>Angela Merkel </a:t>
            </a:r>
            <a:r>
              <a:rPr lang="de-DE" dirty="0"/>
              <a:t>lachend: </a:t>
            </a:r>
            <a:r>
              <a:rPr lang="de-DE" dirty="0">
                <a:hlinkClick r:id="rId4"/>
              </a:rPr>
              <a:t>http://www.wir-in-nrw-blog.de/wp-content/uploads/angela-</a:t>
            </a:r>
            <a:r>
              <a:rPr lang="de-DE" dirty="0" smtClean="0">
                <a:hlinkClick r:id="rId4"/>
              </a:rPr>
              <a:t>merkel.jpg</a:t>
            </a:r>
            <a:endParaRPr lang="de-DE" dirty="0" smtClean="0"/>
          </a:p>
          <a:p>
            <a:r>
              <a:rPr lang="de-DE" dirty="0"/>
              <a:t>Stuhl: </a:t>
            </a:r>
            <a:r>
              <a:rPr lang="de-DE" dirty="0">
                <a:hlinkClick r:id="rId5"/>
              </a:rPr>
              <a:t>http://fourmonthsoutofoffice.files.wordpress.com/2011/03/essex-stuhl-</a:t>
            </a:r>
            <a:r>
              <a:rPr lang="de-DE" dirty="0" smtClean="0">
                <a:hlinkClick r:id="rId5"/>
              </a:rPr>
              <a:t>frei.jpg</a:t>
            </a:r>
            <a:endParaRPr lang="de-DE" dirty="0" smtClean="0"/>
          </a:p>
          <a:p>
            <a:r>
              <a:rPr lang="de-DE" dirty="0" smtClean="0"/>
              <a:t>Strand: </a:t>
            </a:r>
            <a:r>
              <a:rPr lang="is-IS" dirty="0">
                <a:hlinkClick r:id="rId6"/>
              </a:rPr>
              <a:t>http://data6.blog.de/media/950/</a:t>
            </a:r>
            <a:r>
              <a:rPr lang="is-IS" dirty="0" smtClean="0">
                <a:hlinkClick r:id="rId6"/>
              </a:rPr>
              <a:t>5577950_74b4f15db3_m.jpg</a:t>
            </a:r>
            <a:endParaRPr lang="is-IS" dirty="0" smtClean="0"/>
          </a:p>
          <a:p>
            <a:endParaRPr lang="de-DE" dirty="0" smtClean="0"/>
          </a:p>
          <a:p>
            <a:endParaRPr lang="de-DE" dirty="0" smtClean="0"/>
          </a:p>
          <a:p>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40</a:t>
            </a:fld>
            <a:endParaRPr lang="en-US"/>
          </a:p>
        </p:txBody>
      </p:sp>
    </p:spTree>
    <p:extLst>
      <p:ext uri="{BB962C8B-B14F-4D97-AF65-F5344CB8AC3E}">
        <p14:creationId xmlns:p14="http://schemas.microsoft.com/office/powerpoint/2010/main" val="309537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Psychologie ≠ Alltagspsychologie</a:t>
            </a:r>
            <a:endParaRPr lang="de-DE" dirty="0"/>
          </a:p>
        </p:txBody>
      </p:sp>
      <p:sp>
        <p:nvSpPr>
          <p:cNvPr id="3" name="Inhaltsplatzhalter 2"/>
          <p:cNvSpPr>
            <a:spLocks noGrp="1"/>
          </p:cNvSpPr>
          <p:nvPr>
            <p:ph idx="1"/>
          </p:nvPr>
        </p:nvSpPr>
        <p:spPr/>
        <p:txBody>
          <a:bodyPr>
            <a:normAutofit/>
          </a:bodyPr>
          <a:lstStyle/>
          <a:p>
            <a:r>
              <a:rPr lang="de-DE" dirty="0" smtClean="0"/>
              <a:t>Merkmale psychologischer Forschung:</a:t>
            </a:r>
          </a:p>
          <a:p>
            <a:pPr lvl="1"/>
            <a:r>
              <a:rPr lang="de-DE" dirty="0" smtClean="0"/>
              <a:t>geht von Modellen aus</a:t>
            </a:r>
          </a:p>
          <a:p>
            <a:pPr lvl="1"/>
            <a:r>
              <a:rPr lang="de-DE" dirty="0" smtClean="0"/>
              <a:t>trifft Vorhersagen</a:t>
            </a:r>
            <a:r>
              <a:rPr lang="de-DE" dirty="0"/>
              <a:t> </a:t>
            </a:r>
            <a:r>
              <a:rPr lang="de-DE" dirty="0" smtClean="0"/>
              <a:t>über Experimentausgänge (</a:t>
            </a:r>
            <a:r>
              <a:rPr lang="de-DE" dirty="0" err="1" smtClean="0"/>
              <a:t>Falsizifizierbarkeit</a:t>
            </a:r>
            <a:r>
              <a:rPr lang="de-DE" dirty="0" smtClean="0"/>
              <a:t>)</a:t>
            </a:r>
          </a:p>
          <a:p>
            <a:pPr lvl="1"/>
            <a:r>
              <a:rPr lang="de-DE" dirty="0" smtClean="0"/>
              <a:t>statistische Analyse</a:t>
            </a:r>
          </a:p>
          <a:p>
            <a:pPr lvl="1"/>
            <a:r>
              <a:rPr lang="de-DE" dirty="0" smtClean="0"/>
              <a:t>Fazit: Annahmen werden systematisch überprüft!</a:t>
            </a:r>
          </a:p>
          <a:p>
            <a:r>
              <a:rPr lang="de-DE" dirty="0" smtClean="0"/>
              <a:t>Merkmale der Alltagspsychologie:</a:t>
            </a:r>
          </a:p>
          <a:p>
            <a:pPr lvl="1"/>
            <a:r>
              <a:rPr lang="de-DE" dirty="0" smtClean="0"/>
              <a:t>sehr viele Einzelaussagen</a:t>
            </a:r>
          </a:p>
          <a:p>
            <a:pPr lvl="1"/>
            <a:r>
              <a:rPr lang="de-DE" dirty="0" smtClean="0"/>
              <a:t>teilweise widersprüchlich: „Gleich und gleich gesellt sich gern.“ vs. „Gegensätze ziehen sich an.“</a:t>
            </a:r>
          </a:p>
        </p:txBody>
      </p:sp>
      <p:sp>
        <p:nvSpPr>
          <p:cNvPr id="4" name="Foliennummernplatzhalter 3"/>
          <p:cNvSpPr>
            <a:spLocks noGrp="1"/>
          </p:cNvSpPr>
          <p:nvPr>
            <p:ph type="sldNum" sz="quarter" idx="12"/>
          </p:nvPr>
        </p:nvSpPr>
        <p:spPr/>
        <p:txBody>
          <a:bodyPr/>
          <a:lstStyle/>
          <a:p>
            <a:fld id="{0CFEC368-1D7A-4F81-ABF6-AE0E36BAF64C}" type="slidenum">
              <a:rPr lang="en-US" smtClean="0"/>
              <a:pPr/>
              <a:t>4</a:t>
            </a:fld>
            <a:endParaRPr lang="en-US"/>
          </a:p>
        </p:txBody>
      </p:sp>
      <p:sp>
        <p:nvSpPr>
          <p:cNvPr id="5" name="Textfeld 4"/>
          <p:cNvSpPr txBox="1"/>
          <p:nvPr/>
        </p:nvSpPr>
        <p:spPr>
          <a:xfrm>
            <a:off x="457200" y="5105400"/>
            <a:ext cx="8229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de-DE" dirty="0"/>
              <a:t>„[...] ein Aussagensystem, das jeden beliebigen Befund und damit auch immer sein Gegenteil erklärt und vorhersagt, erklärt letztlich nichts und liefert wertlose Vorhersagen.“ (Asendorpf, </a:t>
            </a:r>
            <a:r>
              <a:rPr lang="de-DE" dirty="0" smtClean="0"/>
              <a:t>4. Auflage, S</a:t>
            </a:r>
            <a:r>
              <a:rPr lang="de-DE" dirty="0"/>
              <a:t>.9)</a:t>
            </a:r>
          </a:p>
          <a:p>
            <a:pPr algn="just"/>
            <a:endParaRPr lang="de-DE" dirty="0"/>
          </a:p>
        </p:txBody>
      </p:sp>
      <p:sp>
        <p:nvSpPr>
          <p:cNvPr id="7" name="Titel 1"/>
          <p:cNvSpPr txBox="1">
            <a:spLocks/>
          </p:cNvSpPr>
          <p:nvPr/>
        </p:nvSpPr>
        <p:spPr>
          <a:xfrm>
            <a:off x="457200" y="5334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2"/>
                </a:solidFill>
                <a:latin typeface="+mj-lt"/>
                <a:ea typeface="+mj-ea"/>
                <a:cs typeface="+mj-cs"/>
              </a:defRPr>
            </a:lvl1pPr>
          </a:lstStyle>
          <a:p>
            <a:r>
              <a:rPr lang="de-DE" dirty="0" smtClean="0"/>
              <a:t>Psychologie als Wissenschaft</a:t>
            </a:r>
            <a:endParaRPr lang="de-DE" dirty="0"/>
          </a:p>
        </p:txBody>
      </p:sp>
    </p:spTree>
    <p:extLst>
      <p:ext uri="{BB962C8B-B14F-4D97-AF65-F5344CB8AC3E}">
        <p14:creationId xmlns:p14="http://schemas.microsoft.com/office/powerpoint/2010/main" val="1841079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dissolv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7772"/>
            <a:ext cx="8229600" cy="990600"/>
          </a:xfrm>
        </p:spPr>
        <p:txBody>
          <a:bodyPr/>
          <a:lstStyle/>
          <a:p>
            <a:r>
              <a:rPr lang="de-DE" dirty="0" smtClean="0"/>
              <a:t>Einige Strömungen der Psychologie</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5</a:t>
            </a:fld>
            <a:endParaRPr lang="en-US"/>
          </a:p>
        </p:txBody>
      </p:sp>
      <p:graphicFrame>
        <p:nvGraphicFramePr>
          <p:cNvPr id="7" name="Diagramm 6"/>
          <p:cNvGraphicFramePr/>
          <p:nvPr>
            <p:extLst>
              <p:ext uri="{D42A27DB-BD31-4B8C-83A1-F6EECF244321}">
                <p14:modId xmlns:p14="http://schemas.microsoft.com/office/powerpoint/2010/main" val="196583512"/>
              </p:ext>
            </p:extLst>
          </p:nvPr>
        </p:nvGraphicFramePr>
        <p:xfrm>
          <a:off x="-609600" y="1155700"/>
          <a:ext cx="9880600" cy="552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splatzhalter 2"/>
          <p:cNvSpPr>
            <a:spLocks noGrp="1"/>
          </p:cNvSpPr>
          <p:nvPr>
            <p:ph type="dt" sz="half" idx="10"/>
          </p:nvPr>
        </p:nvSpPr>
        <p:spPr/>
        <p:txBody>
          <a:bodyPr/>
          <a:lstStyle/>
          <a:p>
            <a:r>
              <a:rPr lang="de-DE" smtClean="0"/>
              <a:t>Anmerkung: Nur exemplarisch.</a:t>
            </a:r>
            <a:endParaRPr lang="en-US"/>
          </a:p>
        </p:txBody>
      </p:sp>
    </p:spTree>
    <p:extLst>
      <p:ext uri="{BB962C8B-B14F-4D97-AF65-F5344CB8AC3E}">
        <p14:creationId xmlns:p14="http://schemas.microsoft.com/office/powerpoint/2010/main" val="1563649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1000" fill="hold"/>
                                        <p:tgtEl>
                                          <p:spTgt spid="7">
                                            <p:graphicEl>
                                              <a:dgm id="{0D1F97AB-F926-4341-8C04-A48C5DF53005}"/>
                                            </p:graphicEl>
                                          </p:spTgt>
                                        </p:tgtEl>
                                        <p:attrNameLst>
                                          <p:attrName>stroke.color</p:attrName>
                                        </p:attrNameLst>
                                      </p:cBhvr>
                                      <p:to>
                                        <a:schemeClr val="accent2"/>
                                      </p:to>
                                    </p:animClr>
                                    <p:set>
                                      <p:cBhvr>
                                        <p:cTn id="7" dur="1000" fill="hold"/>
                                        <p:tgtEl>
                                          <p:spTgt spid="7">
                                            <p:graphicEl>
                                              <a:dgm id="{0D1F97AB-F926-4341-8C04-A48C5DF53005}"/>
                                            </p:graphicEl>
                                          </p:spTgt>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grpId="0" nodeType="clickEffect">
                                  <p:stCondLst>
                                    <p:cond delay="0"/>
                                  </p:stCondLst>
                                  <p:childTnLst>
                                    <p:animClr clrSpc="rgb" dir="cw">
                                      <p:cBhvr>
                                        <p:cTn id="11" dur="1000" fill="hold"/>
                                        <p:tgtEl>
                                          <p:spTgt spid="7">
                                            <p:graphicEl>
                                              <a:dgm id="{5B001E4C-C384-4E43-BBC6-D635B7CD2B17}"/>
                                            </p:graphicEl>
                                          </p:spTgt>
                                        </p:tgtEl>
                                        <p:attrNameLst>
                                          <p:attrName>stroke.color</p:attrName>
                                        </p:attrNameLst>
                                      </p:cBhvr>
                                      <p:to>
                                        <a:schemeClr val="accent2"/>
                                      </p:to>
                                    </p:animClr>
                                    <p:set>
                                      <p:cBhvr>
                                        <p:cTn id="12" dur="1000" fill="hold"/>
                                        <p:tgtEl>
                                          <p:spTgt spid="7">
                                            <p:graphicEl>
                                              <a:dgm id="{5B001E4C-C384-4E43-BBC6-D635B7CD2B17}"/>
                                            </p:graphicEl>
                                          </p:spTgt>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grpId="1" nodeType="clickEffect">
                                  <p:stCondLst>
                                    <p:cond delay="0"/>
                                  </p:stCondLst>
                                  <p:childTnLst>
                                    <p:animClr clrSpc="rgb" dir="cw">
                                      <p:cBhvr>
                                        <p:cTn id="16" dur="2000" fill="hold"/>
                                        <p:tgtEl>
                                          <p:spTgt spid="7">
                                            <p:graphicEl>
                                              <a:dgm id="{3022A40D-95E3-CC45-9282-6B9614F282E7}"/>
                                            </p:graphicEl>
                                          </p:spTgt>
                                        </p:tgtEl>
                                        <p:attrNameLst>
                                          <p:attrName>stroke.color</p:attrName>
                                        </p:attrNameLst>
                                      </p:cBhvr>
                                      <p:to>
                                        <a:schemeClr val="accent2"/>
                                      </p:to>
                                    </p:animClr>
                                    <p:set>
                                      <p:cBhvr>
                                        <p:cTn id="17" dur="2000" fill="hold"/>
                                        <p:tgtEl>
                                          <p:spTgt spid="7">
                                            <p:graphicEl>
                                              <a:dgm id="{3022A40D-95E3-CC45-9282-6B9614F282E7}"/>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Behaviorismus (ca. 1900 – 1960)</a:t>
            </a:r>
            <a:endParaRPr lang="de-DE" dirty="0"/>
          </a:p>
        </p:txBody>
      </p:sp>
      <p:sp>
        <p:nvSpPr>
          <p:cNvPr id="3" name="Inhaltsplatzhalter 2"/>
          <p:cNvSpPr>
            <a:spLocks noGrp="1"/>
          </p:cNvSpPr>
          <p:nvPr>
            <p:ph idx="1"/>
          </p:nvPr>
        </p:nvSpPr>
        <p:spPr>
          <a:solidFill>
            <a:schemeClr val="bg1"/>
          </a:solidFill>
        </p:spPr>
        <p:txBody>
          <a:bodyPr/>
          <a:lstStyle/>
          <a:p>
            <a:r>
              <a:rPr lang="de-DE" dirty="0" smtClean="0"/>
              <a:t>Ansatz: Allein </a:t>
            </a:r>
            <a:r>
              <a:rPr lang="de-DE" dirty="0"/>
              <a:t>b</a:t>
            </a:r>
            <a:r>
              <a:rPr lang="de-DE" dirty="0" smtClean="0"/>
              <a:t>eobachtbares Verhalten ist Gegenstand der experimentellen Psychologie.</a:t>
            </a:r>
          </a:p>
          <a:p>
            <a:r>
              <a:rPr lang="de-DE" dirty="0" smtClean="0"/>
              <a:t>Annahmen:</a:t>
            </a:r>
          </a:p>
          <a:p>
            <a:pPr lvl="1"/>
            <a:r>
              <a:rPr lang="de-DE" dirty="0" smtClean="0"/>
              <a:t>jedes Verhalten ist erlernt</a:t>
            </a:r>
          </a:p>
          <a:p>
            <a:pPr lvl="1"/>
            <a:r>
              <a:rPr lang="de-DE" dirty="0" smtClean="0"/>
              <a:t>Basis: einfache, universelle Lernprozesse</a:t>
            </a:r>
          </a:p>
          <a:p>
            <a:r>
              <a:rPr lang="de-DE" dirty="0" smtClean="0"/>
              <a:t>einige Begriffe:</a:t>
            </a:r>
            <a:endParaRPr lang="de-DE" dirty="0"/>
          </a:p>
          <a:p>
            <a:pPr lvl="1"/>
            <a:r>
              <a:rPr lang="de-DE" dirty="0" smtClean="0"/>
              <a:t>Habituation</a:t>
            </a:r>
          </a:p>
          <a:p>
            <a:pPr lvl="1"/>
            <a:r>
              <a:rPr lang="de-DE" dirty="0" err="1" smtClean="0"/>
              <a:t>Sensitivierung</a:t>
            </a:r>
            <a:endParaRPr lang="de-DE" dirty="0" smtClean="0"/>
          </a:p>
          <a:p>
            <a:pPr lvl="1"/>
            <a:r>
              <a:rPr lang="de-DE" dirty="0" smtClean="0"/>
              <a:t>klassische und operante Konditionierung</a:t>
            </a:r>
          </a:p>
          <a:p>
            <a:r>
              <a:rPr lang="de-DE" b="1" dirty="0" smtClean="0"/>
              <a:t>experimenteller</a:t>
            </a:r>
            <a:r>
              <a:rPr lang="de-DE" dirty="0" smtClean="0"/>
              <a:t> Ansatz</a:t>
            </a:r>
            <a:r>
              <a:rPr lang="de-DE" dirty="0"/>
              <a:t> </a:t>
            </a:r>
            <a:r>
              <a:rPr lang="de-DE" dirty="0" smtClean="0">
                <a:sym typeface="Wingdings"/>
              </a:rPr>
              <a:t> oft an Tieren                         (zum Beispiel: Problemkäfig von Thorndike)</a:t>
            </a:r>
            <a:endParaRPr lang="de-DE" dirty="0" smtClean="0"/>
          </a:p>
        </p:txBody>
      </p:sp>
      <p:sp>
        <p:nvSpPr>
          <p:cNvPr id="4" name="Foliennummernplatzhalter 3"/>
          <p:cNvSpPr>
            <a:spLocks noGrp="1"/>
          </p:cNvSpPr>
          <p:nvPr>
            <p:ph type="sldNum" sz="quarter" idx="12"/>
          </p:nvPr>
        </p:nvSpPr>
        <p:spPr/>
        <p:txBody>
          <a:bodyPr/>
          <a:lstStyle/>
          <a:p>
            <a:fld id="{0CFEC368-1D7A-4F81-ABF6-AE0E36BAF64C}" type="slidenum">
              <a:rPr lang="en-US" smtClean="0"/>
              <a:pPr/>
              <a:t>6</a:t>
            </a:fld>
            <a:endParaRPr lang="en-US"/>
          </a:p>
        </p:txBody>
      </p:sp>
      <p:pic>
        <p:nvPicPr>
          <p:cNvPr id="5" name="Bild 4" descr="220px-Edward_Thorndik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2595880"/>
            <a:ext cx="2324100" cy="2788920"/>
          </a:xfrm>
          <a:prstGeom prst="rect">
            <a:avLst/>
          </a:prstGeom>
        </p:spPr>
      </p:pic>
      <p:sp>
        <p:nvSpPr>
          <p:cNvPr id="6" name="Fußzeilenplatzhalter 5"/>
          <p:cNvSpPr>
            <a:spLocks noGrp="1"/>
          </p:cNvSpPr>
          <p:nvPr>
            <p:ph type="ftr" sz="quarter" idx="11"/>
          </p:nvPr>
        </p:nvSpPr>
        <p:spPr>
          <a:xfrm>
            <a:off x="-406400" y="6439916"/>
            <a:ext cx="9550400" cy="456184"/>
          </a:xfrm>
        </p:spPr>
        <p:txBody>
          <a:bodyPr/>
          <a:lstStyle/>
          <a:p>
            <a:pPr algn="r"/>
            <a:r>
              <a:rPr lang="en-US" b="1" dirty="0" err="1" smtClean="0"/>
              <a:t>Bild</a:t>
            </a:r>
            <a:r>
              <a:rPr lang="en-US" b="1" dirty="0" smtClean="0"/>
              <a:t> von Thorndike: </a:t>
            </a:r>
            <a:r>
              <a:rPr lang="en-US" dirty="0" smtClean="0"/>
              <a:t>http://</a:t>
            </a:r>
            <a:r>
              <a:rPr lang="en-US" dirty="0" err="1" smtClean="0"/>
              <a:t>upload.wikimedia.org</a:t>
            </a:r>
            <a:r>
              <a:rPr lang="en-US" dirty="0" smtClean="0"/>
              <a:t>/</a:t>
            </a:r>
            <a:r>
              <a:rPr lang="en-US" dirty="0" err="1" smtClean="0"/>
              <a:t>wikipedia</a:t>
            </a:r>
            <a:r>
              <a:rPr lang="en-US" dirty="0" smtClean="0"/>
              <a:t>/en/thumb/6/67/</a:t>
            </a:r>
            <a:r>
              <a:rPr lang="en-US" dirty="0" err="1" smtClean="0"/>
              <a:t>Edward_Thorndike.jpg</a:t>
            </a:r>
            <a:r>
              <a:rPr lang="en-US" dirty="0" smtClean="0"/>
              <a:t>/220px-Edward_Thorndike.jpg (03.06.2013)</a:t>
            </a:r>
            <a:endParaRPr lang="en-US" dirty="0"/>
          </a:p>
        </p:txBody>
      </p:sp>
      <p:sp>
        <p:nvSpPr>
          <p:cNvPr id="7" name="Textfeld 6"/>
          <p:cNvSpPr txBox="1"/>
          <p:nvPr/>
        </p:nvSpPr>
        <p:spPr>
          <a:xfrm>
            <a:off x="571500" y="3614677"/>
            <a:ext cx="5689600" cy="2862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de-DE" dirty="0"/>
              <a:t>"Gebt mir ein Dutzend gesunde, gut gebaute Kinder und meine eigene spezifizierte Welt, um sie darin großzuziehen, und ich garantiere, </a:t>
            </a:r>
            <a:r>
              <a:rPr lang="de-DE" dirty="0" err="1"/>
              <a:t>daß</a:t>
            </a:r>
            <a:r>
              <a:rPr lang="de-DE" dirty="0"/>
              <a:t> ich irgendeines aufs Geratewohl herausnehme und es so erziehe, </a:t>
            </a:r>
            <a:r>
              <a:rPr lang="de-DE" dirty="0" err="1"/>
              <a:t>daß</a:t>
            </a:r>
            <a:r>
              <a:rPr lang="de-DE" dirty="0"/>
              <a:t> es irgendein beliebiger Spezialist wird, zu dem ich es erwählen könnte - Arzt, Jurist, Künstler, Kaufmann, ja sogar Bettler und Dieb, ungeachtet seiner Talente, Neigungen, Absichten, Fähigkeiten und Herkunft seiner Vorfahren. (Watson 1914 zit. nach </a:t>
            </a:r>
            <a:r>
              <a:rPr lang="de-DE" dirty="0" err="1"/>
              <a:t>Bonin</a:t>
            </a:r>
            <a:r>
              <a:rPr lang="de-DE" dirty="0"/>
              <a:t> 1983, S. 329)"</a:t>
            </a:r>
          </a:p>
        </p:txBody>
      </p:sp>
      <p:sp>
        <p:nvSpPr>
          <p:cNvPr id="8" name="Fußzeilenplatzhalter 5"/>
          <p:cNvSpPr txBox="1">
            <a:spLocks/>
          </p:cNvSpPr>
          <p:nvPr/>
        </p:nvSpPr>
        <p:spPr>
          <a:xfrm>
            <a:off x="-406400" y="6401816"/>
            <a:ext cx="9550400" cy="456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err="1" smtClean="0"/>
              <a:t>Bild</a:t>
            </a:r>
            <a:r>
              <a:rPr lang="en-US" b="1" dirty="0" smtClean="0"/>
              <a:t> von John Watson: </a:t>
            </a:r>
            <a:r>
              <a:rPr lang="en-US" dirty="0" smtClean="0"/>
              <a:t>http</a:t>
            </a:r>
            <a:r>
              <a:rPr lang="en-US" dirty="0"/>
              <a:t>://</a:t>
            </a:r>
            <a:r>
              <a:rPr lang="en-US" dirty="0" err="1"/>
              <a:t>www.psychologie.uni-heidelberg.de</a:t>
            </a:r>
            <a:r>
              <a:rPr lang="en-US" dirty="0"/>
              <a:t>/</a:t>
            </a:r>
            <a:r>
              <a:rPr lang="en-US" dirty="0" err="1"/>
              <a:t>ae</a:t>
            </a:r>
            <a:r>
              <a:rPr lang="en-US" dirty="0"/>
              <a:t>/</a:t>
            </a:r>
            <a:r>
              <a:rPr lang="en-US" dirty="0" err="1"/>
              <a:t>allg</a:t>
            </a:r>
            <a:r>
              <a:rPr lang="en-US" dirty="0"/>
              <a:t>/</a:t>
            </a:r>
            <a:r>
              <a:rPr lang="en-US" dirty="0" err="1"/>
              <a:t>lehre</a:t>
            </a:r>
            <a:r>
              <a:rPr lang="en-US" dirty="0"/>
              <a:t>/</a:t>
            </a:r>
            <a:r>
              <a:rPr lang="en-US" dirty="0" err="1"/>
              <a:t>wct</a:t>
            </a:r>
            <a:r>
              <a:rPr lang="en-US" dirty="0"/>
              <a:t>/e/E11/Bilder_1-1/</a:t>
            </a:r>
            <a:r>
              <a:rPr lang="en-US" dirty="0" err="1" smtClean="0"/>
              <a:t>Watson.jpg</a:t>
            </a:r>
            <a:r>
              <a:rPr lang="en-US" dirty="0" smtClean="0"/>
              <a:t> (07.06.2013)</a:t>
            </a:r>
            <a:endParaRPr lang="en-US" dirty="0"/>
          </a:p>
        </p:txBody>
      </p:sp>
      <p:pic>
        <p:nvPicPr>
          <p:cNvPr id="9" name="Bild 8" descr="Wats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2565657"/>
            <a:ext cx="2400300" cy="2960541"/>
          </a:xfrm>
          <a:prstGeom prst="rect">
            <a:avLst/>
          </a:prstGeom>
        </p:spPr>
      </p:pic>
    </p:spTree>
    <p:extLst>
      <p:ext uri="{BB962C8B-B14F-4D97-AF65-F5344CB8AC3E}">
        <p14:creationId xmlns:p14="http://schemas.microsoft.com/office/powerpoint/2010/main" val="3400817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7" grpId="1" animBg="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0CFEC368-1D7A-4F81-ABF6-AE0E36BAF64C}" type="slidenum">
              <a:rPr lang="en-US" smtClean="0"/>
              <a:pPr/>
              <a:t>7</a:t>
            </a:fld>
            <a:endParaRPr lang="en-US"/>
          </a:p>
        </p:txBody>
      </p:sp>
      <p:pic>
        <p:nvPicPr>
          <p:cNvPr id="6" name="Bild 5" descr="abb6-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1092200"/>
            <a:ext cx="6824486" cy="5562600"/>
          </a:xfrm>
          <a:prstGeom prst="rect">
            <a:avLst/>
          </a:prstGeom>
        </p:spPr>
      </p:pic>
      <p:sp>
        <p:nvSpPr>
          <p:cNvPr id="2" name="Titel 1"/>
          <p:cNvSpPr>
            <a:spLocks noGrp="1"/>
          </p:cNvSpPr>
          <p:nvPr>
            <p:ph type="title"/>
          </p:nvPr>
        </p:nvSpPr>
        <p:spPr/>
        <p:txBody>
          <a:bodyPr/>
          <a:lstStyle/>
          <a:p>
            <a:r>
              <a:rPr lang="de-DE" dirty="0" smtClean="0"/>
              <a:t>Problemkäfig nach Thorndike</a:t>
            </a:r>
            <a:endParaRPr lang="de-DE" dirty="0"/>
          </a:p>
        </p:txBody>
      </p:sp>
      <p:sp>
        <p:nvSpPr>
          <p:cNvPr id="7" name="Fußzeilenplatzhalter 6"/>
          <p:cNvSpPr>
            <a:spLocks noGrp="1"/>
          </p:cNvSpPr>
          <p:nvPr>
            <p:ph type="ftr" sz="quarter" idx="11"/>
          </p:nvPr>
        </p:nvSpPr>
        <p:spPr/>
        <p:txBody>
          <a:bodyPr/>
          <a:lstStyle/>
          <a:p>
            <a:pPr algn="r"/>
            <a:r>
              <a:rPr lang="en-US" smtClean="0"/>
              <a:t>http://home.arcor.de/saemmer/dis/abb6-1.gif (03.06.2013)</a:t>
            </a:r>
            <a:endParaRPr lang="en-US" dirty="0"/>
          </a:p>
        </p:txBody>
      </p:sp>
    </p:spTree>
    <p:extLst>
      <p:ext uri="{BB962C8B-B14F-4D97-AF65-F5344CB8AC3E}">
        <p14:creationId xmlns:p14="http://schemas.microsoft.com/office/powerpoint/2010/main" val="2946992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Blackbox-Metapher</a:t>
            </a:r>
            <a:endParaRPr lang="de-DE" dirty="0"/>
          </a:p>
        </p:txBody>
      </p:sp>
      <p:sp>
        <p:nvSpPr>
          <p:cNvPr id="4" name="Foliennummernplatzhalter 3"/>
          <p:cNvSpPr>
            <a:spLocks noGrp="1"/>
          </p:cNvSpPr>
          <p:nvPr>
            <p:ph type="sldNum" sz="quarter" idx="12"/>
          </p:nvPr>
        </p:nvSpPr>
        <p:spPr/>
        <p:txBody>
          <a:bodyPr/>
          <a:lstStyle/>
          <a:p>
            <a:fld id="{0CFEC368-1D7A-4F81-ABF6-AE0E36BAF64C}" type="slidenum">
              <a:rPr lang="en-US" smtClean="0"/>
              <a:pPr/>
              <a:t>8</a:t>
            </a:fld>
            <a:endParaRPr lang="en-US"/>
          </a:p>
        </p:txBody>
      </p:sp>
      <p:sp>
        <p:nvSpPr>
          <p:cNvPr id="5" name="Textfeld 4"/>
          <p:cNvSpPr txBox="1"/>
          <p:nvPr/>
        </p:nvSpPr>
        <p:spPr>
          <a:xfrm>
            <a:off x="181504" y="3084780"/>
            <a:ext cx="1320800" cy="707886"/>
          </a:xfrm>
          <a:prstGeom prst="rect">
            <a:avLst/>
          </a:prstGeom>
          <a:noFill/>
        </p:spPr>
        <p:txBody>
          <a:bodyPr wrap="square" rtlCol="0">
            <a:spAutoFit/>
          </a:bodyPr>
          <a:lstStyle/>
          <a:p>
            <a:pPr algn="ctr"/>
            <a:r>
              <a:rPr lang="de-DE" sz="4000" b="1" dirty="0" smtClean="0"/>
              <a:t>Reiz</a:t>
            </a:r>
            <a:endParaRPr lang="de-DE" sz="4000" b="1" dirty="0"/>
          </a:p>
        </p:txBody>
      </p:sp>
      <p:sp>
        <p:nvSpPr>
          <p:cNvPr id="6" name="Textfeld 5"/>
          <p:cNvSpPr txBox="1"/>
          <p:nvPr/>
        </p:nvSpPr>
        <p:spPr>
          <a:xfrm>
            <a:off x="6485995" y="3084780"/>
            <a:ext cx="2476500" cy="1323439"/>
          </a:xfrm>
          <a:prstGeom prst="rect">
            <a:avLst/>
          </a:prstGeom>
          <a:noFill/>
        </p:spPr>
        <p:txBody>
          <a:bodyPr wrap="square" rtlCol="0">
            <a:spAutoFit/>
          </a:bodyPr>
          <a:lstStyle/>
          <a:p>
            <a:pPr algn="ctr"/>
            <a:r>
              <a:rPr lang="de-DE" sz="4000" b="1" dirty="0" smtClean="0"/>
              <a:t>Reaktion</a:t>
            </a:r>
          </a:p>
          <a:p>
            <a:pPr algn="ctr"/>
            <a:endParaRPr lang="de-DE" sz="4000" b="1" dirty="0"/>
          </a:p>
        </p:txBody>
      </p:sp>
      <p:sp>
        <p:nvSpPr>
          <p:cNvPr id="7" name="Würfel 6"/>
          <p:cNvSpPr/>
          <p:nvPr/>
        </p:nvSpPr>
        <p:spPr>
          <a:xfrm>
            <a:off x="3135312" y="2840166"/>
            <a:ext cx="1714500" cy="952500"/>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de-DE"/>
          </a:p>
        </p:txBody>
      </p:sp>
      <p:sp>
        <p:nvSpPr>
          <p:cNvPr id="8" name="Pfeil nach rechts 7"/>
          <p:cNvSpPr/>
          <p:nvPr/>
        </p:nvSpPr>
        <p:spPr>
          <a:xfrm>
            <a:off x="1683808" y="3084780"/>
            <a:ext cx="1270000" cy="60960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9" name="Pfeil nach rechts 8"/>
          <p:cNvSpPr/>
          <p:nvPr/>
        </p:nvSpPr>
        <p:spPr>
          <a:xfrm flipV="1">
            <a:off x="5031316" y="3084779"/>
            <a:ext cx="1273175" cy="59953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0" name="Textfeld 9"/>
          <p:cNvSpPr txBox="1"/>
          <p:nvPr/>
        </p:nvSpPr>
        <p:spPr>
          <a:xfrm>
            <a:off x="457200" y="1524000"/>
            <a:ext cx="8229600" cy="1200328"/>
          </a:xfrm>
          <a:prstGeom prst="rect">
            <a:avLst/>
          </a:prstGeom>
          <a:noFill/>
        </p:spPr>
        <p:txBody>
          <a:bodyPr wrap="square" rtlCol="0">
            <a:spAutoFit/>
          </a:bodyPr>
          <a:lstStyle/>
          <a:p>
            <a:pPr marL="285750" indent="-285750">
              <a:buClr>
                <a:schemeClr val="accent1"/>
              </a:buClr>
              <a:buFont typeface="Arial"/>
              <a:buChar char="•"/>
            </a:pPr>
            <a:r>
              <a:rPr lang="de-DE" sz="2400" dirty="0" smtClean="0"/>
              <a:t>Blackbox prinzipiell nicht experimentell zugänglich</a:t>
            </a:r>
          </a:p>
          <a:p>
            <a:pPr marL="285750" indent="-285750">
              <a:buClr>
                <a:schemeClr val="accent1"/>
              </a:buClr>
              <a:buFont typeface="Arial"/>
              <a:buChar char="•"/>
            </a:pPr>
            <a:r>
              <a:rPr lang="de-DE" sz="2400" dirty="0" smtClean="0"/>
              <a:t>daher nicht Gegenstand der Forschung</a:t>
            </a:r>
          </a:p>
          <a:p>
            <a:pPr>
              <a:buClr>
                <a:schemeClr val="accent1"/>
              </a:buClr>
            </a:pPr>
            <a:endParaRPr lang="de-DE" sz="2400" dirty="0"/>
          </a:p>
        </p:txBody>
      </p:sp>
      <p:sp>
        <p:nvSpPr>
          <p:cNvPr id="15" name="180-Grad-Pfeil 14"/>
          <p:cNvSpPr/>
          <p:nvPr/>
        </p:nvSpPr>
        <p:spPr>
          <a:xfrm rot="10800000">
            <a:off x="558800" y="3792666"/>
            <a:ext cx="7264400" cy="1071434"/>
          </a:xfrm>
          <a:prstGeom prst="uturnArrow">
            <a:avLst>
              <a:gd name="adj1" fmla="val 26185"/>
              <a:gd name="adj2" fmla="val 25000"/>
              <a:gd name="adj3" fmla="val 25000"/>
              <a:gd name="adj4" fmla="val 43750"/>
              <a:gd name="adj5" fmla="val 10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16" name="Textfeld 15"/>
          <p:cNvSpPr txBox="1"/>
          <p:nvPr/>
        </p:nvSpPr>
        <p:spPr>
          <a:xfrm>
            <a:off x="2548996" y="4977080"/>
            <a:ext cx="3755495" cy="707886"/>
          </a:xfrm>
          <a:prstGeom prst="rect">
            <a:avLst/>
          </a:prstGeom>
          <a:noFill/>
        </p:spPr>
        <p:txBody>
          <a:bodyPr wrap="square" rtlCol="0">
            <a:spAutoFit/>
          </a:bodyPr>
          <a:lstStyle/>
          <a:p>
            <a:pPr algn="ctr"/>
            <a:r>
              <a:rPr lang="de-DE" sz="4000" b="1" dirty="0" smtClean="0"/>
              <a:t>Konsequenz</a:t>
            </a:r>
            <a:endParaRPr lang="de-DE" sz="4000" b="1" dirty="0"/>
          </a:p>
        </p:txBody>
      </p:sp>
    </p:spTree>
    <p:extLst>
      <p:ext uri="{BB962C8B-B14F-4D97-AF65-F5344CB8AC3E}">
        <p14:creationId xmlns:p14="http://schemas.microsoft.com/office/powerpoint/2010/main" val="1613921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Vor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FloVorlage.potx</Template>
  <TotalTime>0</TotalTime>
  <Words>2530</Words>
  <Application>Microsoft Macintosh PowerPoint</Application>
  <PresentationFormat>Bildschirmpräsentation (4:3)</PresentationFormat>
  <Paragraphs>393</Paragraphs>
  <Slides>41</Slides>
  <Notes>22</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FloVorlage</vt:lpstr>
      <vt:lpstr>Kann man Menschen in den Kopf schauen?</vt:lpstr>
      <vt:lpstr>PowerPoint-Präsentation</vt:lpstr>
      <vt:lpstr>Gliederung</vt:lpstr>
      <vt:lpstr>Psychologie vs. Alltagspsychologie</vt:lpstr>
      <vt:lpstr>Psychologie ≠ Alltagspsychologie</vt:lpstr>
      <vt:lpstr>Einige Strömungen der Psychologie</vt:lpstr>
      <vt:lpstr>Behaviorismus (ca. 1900 – 1960)</vt:lpstr>
      <vt:lpstr>Problemkäfig nach Thorndike</vt:lpstr>
      <vt:lpstr>Blackbox-Metapher</vt:lpstr>
      <vt:lpstr>Fazit – Behaviorismus</vt:lpstr>
      <vt:lpstr>Kognitive Wende (ca. 1960)</vt:lpstr>
      <vt:lpstr>Die Computer-Metapher</vt:lpstr>
      <vt:lpstr>Mentale Chronometrie</vt:lpstr>
      <vt:lpstr>Kognitive Subtraktion nach Donders</vt:lpstr>
      <vt:lpstr>Kognitive Subtraktion nach Donders</vt:lpstr>
      <vt:lpstr>Einwände gegen Reaktionszeitsubtraktion</vt:lpstr>
      <vt:lpstr>Mehrspeichermodell (Atkinson &amp; Shiffrin, 1968) </vt:lpstr>
      <vt:lpstr>Experiment von Sternberg (1966)</vt:lpstr>
      <vt:lpstr>Experiment von Sternberg (1966)</vt:lpstr>
      <vt:lpstr>parallele Suche</vt:lpstr>
      <vt:lpstr>parallele Suche</vt:lpstr>
      <vt:lpstr>selbstabbrechende serielle Suche</vt:lpstr>
      <vt:lpstr>selbstabbrechende serielle Suche</vt:lpstr>
      <vt:lpstr>erschöpfende serielle Suche</vt:lpstr>
      <vt:lpstr>erschöpfende serielle Suche</vt:lpstr>
      <vt:lpstr>Ergebnisse</vt:lpstr>
      <vt:lpstr>zur Erinnerung: parallele Suche</vt:lpstr>
      <vt:lpstr>parallele Suche mit begrenzter Kapazität</vt:lpstr>
      <vt:lpstr>parallele Suche bei begrenzter Kapazität</vt:lpstr>
      <vt:lpstr>Einwände?</vt:lpstr>
      <vt:lpstr>Fazit – Suche im Arbeitsgedächtnis</vt:lpstr>
      <vt:lpstr>Fazit – Kognitionspsychologie</vt:lpstr>
      <vt:lpstr>Mehrspeichermodell (Atkinson &amp; Shiffrin, 1968) </vt:lpstr>
      <vt:lpstr>Und heute?</vt:lpstr>
      <vt:lpstr>MRT und EEG</vt:lpstr>
      <vt:lpstr>Missmatch-Negativity</vt:lpstr>
      <vt:lpstr>Methoden der kognitiven Neurowissenschaften</vt:lpstr>
      <vt:lpstr>Methoden der kognitiven Neurowissenschaften</vt:lpstr>
      <vt:lpstr>Methoden der kognitiven Neurowissenschaften</vt:lpstr>
      <vt:lpstr>Quellen</vt:lpstr>
      <vt:lpstr>Bildquellen für Folien 37 &amp; 38 (07.06.13)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Scharf</dc:creator>
  <cp:lastModifiedBy>Florian Scharf</cp:lastModifiedBy>
  <cp:revision>287</cp:revision>
  <cp:lastPrinted>2013-06-20T18:46:42Z</cp:lastPrinted>
  <dcterms:created xsi:type="dcterms:W3CDTF">2012-10-29T09:21:42Z</dcterms:created>
  <dcterms:modified xsi:type="dcterms:W3CDTF">2013-06-20T18:52:23Z</dcterms:modified>
</cp:coreProperties>
</file>