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B158-8D03-4B44-9FBC-1D3940366950}" type="datetimeFigureOut">
              <a:rPr lang="de-DE" smtClean="0"/>
              <a:t>24.09.2010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8EB-9B8E-4EC1-91E1-8F119ACBB5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3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5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1216" y="1916832"/>
            <a:ext cx="7171184" cy="1440160"/>
          </a:xfrm>
        </p:spPr>
        <p:txBody>
          <a:bodyPr>
            <a:normAutofit/>
          </a:bodyPr>
          <a:lstStyle/>
          <a:p>
            <a:r>
              <a:rPr lang="de-DE" sz="4400" b="1" dirty="0"/>
              <a:t>6</a:t>
            </a:r>
            <a:r>
              <a:rPr lang="de-DE" sz="4400" b="1" dirty="0" smtClean="0"/>
              <a:t>. Text und Konversationsmaximen</a:t>
            </a: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3796536"/>
            <a:ext cx="7315200" cy="1504672"/>
          </a:xfrm>
        </p:spPr>
        <p:txBody>
          <a:bodyPr>
            <a:normAutofit/>
          </a:bodyPr>
          <a:lstStyle/>
          <a:p>
            <a:r>
              <a:rPr lang="de-DE" dirty="0"/>
              <a:t>6</a:t>
            </a:r>
            <a:r>
              <a:rPr lang="de-DE" dirty="0" smtClean="0"/>
              <a:t>.1 P. </a:t>
            </a:r>
            <a:r>
              <a:rPr lang="de-DE" dirty="0" err="1" smtClean="0"/>
              <a:t>Grice</a:t>
            </a:r>
            <a:r>
              <a:rPr lang="de-DE" dirty="0" smtClean="0"/>
              <a:t>: das Kooperationsprinzip und die daraus       </a:t>
            </a:r>
            <a:br>
              <a:rPr lang="de-DE" dirty="0" smtClean="0"/>
            </a:br>
            <a:r>
              <a:rPr lang="de-DE" dirty="0" smtClean="0"/>
              <a:t>      abgeleiteten Maximen</a:t>
            </a:r>
          </a:p>
          <a:p>
            <a:r>
              <a:rPr lang="de-DE" dirty="0"/>
              <a:t>6</a:t>
            </a:r>
            <a:r>
              <a:rPr lang="de-DE" dirty="0" smtClean="0"/>
              <a:t>.2 P. v. </a:t>
            </a:r>
            <a:r>
              <a:rPr lang="de-DE" dirty="0" err="1" smtClean="0"/>
              <a:t>Polenz</a:t>
            </a:r>
            <a:r>
              <a:rPr lang="de-DE" dirty="0" smtClean="0"/>
              <a:t> u.a.: Diskussion und Differenzierung der </a:t>
            </a:r>
            <a:br>
              <a:rPr lang="de-DE" dirty="0" smtClean="0"/>
            </a:br>
            <a:r>
              <a:rPr lang="de-DE" dirty="0" smtClean="0"/>
              <a:t>      Maximen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10.11.2010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6012160" y="764704"/>
            <a:ext cx="2592288" cy="268788"/>
          </a:xfrm>
        </p:spPr>
        <p:txBody>
          <a:bodyPr/>
          <a:lstStyle/>
          <a:p>
            <a:r>
              <a:rPr lang="de-DE" sz="1200" dirty="0" smtClean="0"/>
              <a:t>Grundlagen der </a:t>
            </a:r>
            <a:r>
              <a:rPr lang="de-DE" sz="1200" dirty="0" smtClean="0"/>
              <a:t>Textlinguistik</a:t>
            </a:r>
          </a:p>
          <a:p>
            <a:r>
              <a:rPr lang="de-DE" sz="1200" dirty="0" smtClean="0"/>
              <a:t>Prof. Dr. Ulla Fix</a:t>
            </a:r>
            <a:r>
              <a:rPr lang="de-DE" sz="1200" dirty="0" smtClean="0"/>
              <a:t>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62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725795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+mj-lt"/>
              </a:rPr>
              <a:t>Konversationsmaximen von H.P. </a:t>
            </a:r>
            <a:r>
              <a:rPr lang="de-DE" sz="2800" b="1" dirty="0" err="1" smtClean="0">
                <a:latin typeface="+mj-lt"/>
              </a:rPr>
              <a:t>Grice</a:t>
            </a:r>
            <a:endParaRPr lang="de-DE" sz="2800" b="1" dirty="0" smtClean="0">
              <a:latin typeface="+mj-lt"/>
            </a:endParaRPr>
          </a:p>
          <a:p>
            <a:pPr algn="ctr"/>
            <a:r>
              <a:rPr lang="de-DE" b="1" dirty="0" smtClean="0">
                <a:latin typeface="+mj-lt"/>
              </a:rPr>
              <a:t>(übersetzt von P. von </a:t>
            </a:r>
            <a:r>
              <a:rPr lang="de-DE" b="1" dirty="0" err="1" smtClean="0">
                <a:latin typeface="+mj-lt"/>
              </a:rPr>
              <a:t>Polenz</a:t>
            </a:r>
            <a:r>
              <a:rPr lang="de-DE" b="1" dirty="0" smtClean="0">
                <a:latin typeface="+mj-lt"/>
              </a:rPr>
              <a:t>, in </a:t>
            </a:r>
            <a:r>
              <a:rPr lang="de-DE" b="1" dirty="0" err="1" smtClean="0">
                <a:latin typeface="+mj-lt"/>
              </a:rPr>
              <a:t>Polenz</a:t>
            </a:r>
            <a:r>
              <a:rPr lang="de-DE" b="1" dirty="0" smtClean="0">
                <a:latin typeface="+mj-lt"/>
              </a:rPr>
              <a:t> 1985)</a:t>
            </a:r>
            <a:endParaRPr lang="de-DE" b="1" dirty="0"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71600" y="2111365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Quantitätsprinzipien: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Mache deinen Gesprächsbeitrag so informativ wie es (für die jeweiligen Zwecke des Redewechsels) erforderlich ist!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Mache deinen Beitrag nicht informativer als erforderlich!</a:t>
            </a:r>
          </a:p>
          <a:p>
            <a:endParaRPr lang="de-DE" sz="2000" dirty="0"/>
          </a:p>
          <a:p>
            <a:r>
              <a:rPr lang="de-DE" sz="2000" i="1" dirty="0" smtClean="0"/>
              <a:t>Qualitätsprinzipien: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Versuche deinen Beitrag wahrheitsgemäß zu machen!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Sage nichts, wovon du glaubst, es sei wahr!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Sage nichts, wofür du keinen angemessenen Nachweis hast!</a:t>
            </a:r>
          </a:p>
          <a:p>
            <a:pPr marL="342900" indent="-342900">
              <a:buFontTx/>
              <a:buChar char="-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04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207884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err="1" smtClean="0"/>
              <a:t>Relevanzprinzip</a:t>
            </a:r>
            <a:r>
              <a:rPr lang="de-DE" sz="2000" i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Bleib beim Wesentlichen!</a:t>
            </a:r>
          </a:p>
          <a:p>
            <a:endParaRPr lang="de-DE" sz="2000" dirty="0"/>
          </a:p>
          <a:p>
            <a:r>
              <a:rPr lang="de-DE" sz="2000" i="1" dirty="0" smtClean="0"/>
              <a:t>Ausdrucksprinzipien: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Rede klar und deutlich!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Vermeide verhüllende Ausdrucksweisen!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Vermeide Mehrdeutigkeit!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Fasse dich kurz! Vermeide unnötige Weitschweifigkeit!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Rede wohlgeordnet, planvoll, konsequent,…!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71600" y="725795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+mj-lt"/>
              </a:rPr>
              <a:t>Konversationsmaximen von H.P. </a:t>
            </a:r>
            <a:r>
              <a:rPr lang="de-DE" sz="2800" b="1" dirty="0" err="1" smtClean="0">
                <a:latin typeface="+mj-lt"/>
              </a:rPr>
              <a:t>Grice</a:t>
            </a:r>
            <a:endParaRPr lang="de-DE" sz="2800" b="1" dirty="0" smtClean="0">
              <a:latin typeface="+mj-lt"/>
            </a:endParaRPr>
          </a:p>
          <a:p>
            <a:pPr algn="ctr"/>
            <a:r>
              <a:rPr lang="de-DE" b="1" dirty="0" smtClean="0">
                <a:latin typeface="+mj-lt"/>
              </a:rPr>
              <a:t>(übersetzt von P. von </a:t>
            </a:r>
            <a:r>
              <a:rPr lang="de-DE" b="1" dirty="0" err="1" smtClean="0">
                <a:latin typeface="+mj-lt"/>
              </a:rPr>
              <a:t>Polenz</a:t>
            </a:r>
            <a:r>
              <a:rPr lang="de-DE" b="1" dirty="0" smtClean="0">
                <a:latin typeface="+mj-lt"/>
              </a:rPr>
              <a:t>, in </a:t>
            </a:r>
            <a:r>
              <a:rPr lang="de-DE" b="1" dirty="0" err="1" smtClean="0">
                <a:latin typeface="+mj-lt"/>
              </a:rPr>
              <a:t>Polenz</a:t>
            </a:r>
            <a:r>
              <a:rPr lang="de-DE" b="1" dirty="0" smtClean="0">
                <a:latin typeface="+mj-lt"/>
              </a:rPr>
              <a:t> 1985)</a:t>
            </a:r>
            <a:endParaRPr lang="de-D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19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52830" y="692696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Grice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Kooperationsprinzip</a:t>
            </a:r>
          </a:p>
          <a:p>
            <a:r>
              <a:rPr lang="de-DE" dirty="0" smtClean="0"/>
              <a:t>Konversationsmaximen</a:t>
            </a:r>
          </a:p>
          <a:p>
            <a:r>
              <a:rPr lang="de-DE" dirty="0" err="1"/>
              <a:t>k</a:t>
            </a:r>
            <a:r>
              <a:rPr lang="de-DE" dirty="0" err="1" smtClean="0"/>
              <a:t>onversationelle</a:t>
            </a:r>
            <a:r>
              <a:rPr lang="de-DE" dirty="0" smtClean="0"/>
              <a:t> Implikatur</a:t>
            </a:r>
          </a:p>
          <a:p>
            <a:endParaRPr lang="de-DE" dirty="0"/>
          </a:p>
          <a:p>
            <a:r>
              <a:rPr lang="de-DE" b="1" dirty="0" smtClean="0"/>
              <a:t>Von </a:t>
            </a:r>
            <a:r>
              <a:rPr lang="de-DE" b="1" dirty="0" err="1" smtClean="0"/>
              <a:t>Polenz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Bezugsgrößen der </a:t>
            </a:r>
            <a:r>
              <a:rPr lang="de-DE" dirty="0" err="1" smtClean="0"/>
              <a:t>Griceschen</a:t>
            </a:r>
            <a:endParaRPr lang="de-DE" dirty="0" smtClean="0"/>
          </a:p>
          <a:p>
            <a:r>
              <a:rPr lang="de-DE" dirty="0" smtClean="0"/>
              <a:t>Konversationsmaximen</a:t>
            </a:r>
          </a:p>
          <a:p>
            <a:endParaRPr lang="de-DE" b="1" dirty="0"/>
          </a:p>
          <a:p>
            <a:r>
              <a:rPr lang="de-DE" b="1" dirty="0" smtClean="0"/>
              <a:t>Cassirer: </a:t>
            </a:r>
          </a:p>
          <a:p>
            <a:r>
              <a:rPr lang="de-DE" dirty="0" smtClean="0"/>
              <a:t>Regeln der alltäglichen Konversation</a:t>
            </a:r>
          </a:p>
          <a:p>
            <a:endParaRPr lang="de-DE" dirty="0"/>
          </a:p>
          <a:p>
            <a:r>
              <a:rPr lang="de-DE" b="1" dirty="0" err="1" smtClean="0"/>
              <a:t>Heringer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Hintergangene Maximen</a:t>
            </a:r>
          </a:p>
          <a:p>
            <a:endParaRPr lang="de-DE" b="1" dirty="0"/>
          </a:p>
          <a:p>
            <a:r>
              <a:rPr lang="de-DE" b="1" dirty="0" smtClean="0"/>
              <a:t>W. Klein:</a:t>
            </a:r>
          </a:p>
          <a:p>
            <a:r>
              <a:rPr lang="de-DE" dirty="0" smtClean="0"/>
              <a:t>Vom Glück des </a:t>
            </a:r>
            <a:r>
              <a:rPr lang="de-DE" dirty="0" err="1" smtClean="0"/>
              <a:t>Mißvestehens</a:t>
            </a:r>
            <a:endParaRPr lang="de-DE" dirty="0" smtClean="0"/>
          </a:p>
          <a:p>
            <a:endParaRPr lang="de-DE" dirty="0"/>
          </a:p>
          <a:p>
            <a:r>
              <a:rPr lang="de-DE" b="1" dirty="0" smtClean="0"/>
              <a:t>Habermas/Apel:</a:t>
            </a:r>
          </a:p>
          <a:p>
            <a:r>
              <a:rPr lang="de-DE" dirty="0" smtClean="0"/>
              <a:t>Theorie des kommunikativen Handelns</a:t>
            </a:r>
            <a:endParaRPr 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27048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908696"/>
            <a:ext cx="7200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000" dirty="0" smtClean="0"/>
              <a:t>Mache es deinem Partner möglich, dein gemeintes so genau wie möglich und ohne Zeitdruck zu verstehen!</a:t>
            </a:r>
            <a:br>
              <a:rPr lang="de-DE" sz="2000" dirty="0" smtClean="0"/>
            </a:br>
            <a:endParaRPr lang="de-DE" sz="2000" dirty="0" smtClean="0"/>
          </a:p>
          <a:p>
            <a:pPr marL="342900" indent="-342900">
              <a:buFontTx/>
              <a:buChar char="-"/>
            </a:pPr>
            <a:r>
              <a:rPr lang="de-DE" sz="2000" dirty="0" err="1" smtClean="0"/>
              <a:t>Laß</a:t>
            </a:r>
            <a:r>
              <a:rPr lang="de-DE" sz="2000" dirty="0" smtClean="0"/>
              <a:t> deinen Partner ausreden!</a:t>
            </a:r>
            <a:br>
              <a:rPr lang="de-DE" sz="2000" dirty="0" smtClean="0"/>
            </a:br>
            <a:endParaRPr lang="de-DE" sz="2000" dirty="0" smtClean="0"/>
          </a:p>
          <a:p>
            <a:pPr marL="342900" indent="-342900">
              <a:buFontTx/>
              <a:buChar char="-"/>
            </a:pPr>
            <a:r>
              <a:rPr lang="de-DE" sz="2000" dirty="0" smtClean="0"/>
              <a:t>Gib ihm alle Redechancen, die du dir selbst leistest/ gönnst/die jedem zustehen!</a:t>
            </a:r>
            <a:br>
              <a:rPr lang="de-DE" sz="2000" dirty="0" smtClean="0"/>
            </a:br>
            <a:endParaRPr lang="de-DE" sz="2000" dirty="0" smtClean="0"/>
          </a:p>
          <a:p>
            <a:pPr marL="342900" indent="-342900">
              <a:buFontTx/>
              <a:buChar char="-"/>
            </a:pPr>
            <a:r>
              <a:rPr lang="de-DE" sz="2000" dirty="0" smtClean="0"/>
              <a:t>Versuche ihn so genau wie möglich zu verstehen (notfalls mit Rückfragen), ehe du reagierst!</a:t>
            </a:r>
            <a:br>
              <a:rPr lang="de-DE" sz="2000" dirty="0" smtClean="0"/>
            </a:br>
            <a:endParaRPr lang="de-DE" sz="2000" dirty="0" smtClean="0"/>
          </a:p>
          <a:p>
            <a:pPr marL="342900" indent="-342900">
              <a:buFontTx/>
              <a:buChar char="-"/>
            </a:pPr>
            <a:r>
              <a:rPr lang="de-DE" sz="2000" dirty="0" smtClean="0"/>
              <a:t>Nimm Rücksicht auf die soziale Selbsteinschätzung deines Partners </a:t>
            </a:r>
          </a:p>
          <a:p>
            <a:pPr marL="342900" indent="-342900">
              <a:buFontTx/>
              <a:buChar char="-"/>
            </a:pPr>
            <a:endParaRPr lang="de-DE" sz="2000" dirty="0" smtClean="0"/>
          </a:p>
          <a:p>
            <a:endParaRPr lang="de-DE" sz="14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959406" y="725795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Partnerbezogene Prinzipien von </a:t>
            </a:r>
          </a:p>
          <a:p>
            <a:pPr algn="ctr"/>
            <a:r>
              <a:rPr lang="de-DE" sz="2400" b="1" dirty="0" smtClean="0"/>
              <a:t>P. von </a:t>
            </a:r>
            <a:r>
              <a:rPr lang="de-DE" sz="2400" b="1" dirty="0" err="1" smtClean="0"/>
              <a:t>Polenz</a:t>
            </a:r>
            <a:r>
              <a:rPr lang="de-DE" sz="2400" b="1" dirty="0" smtClean="0"/>
              <a:t> (1985)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210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2111945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Was gesagt wird, ist Ausnahme. Was nicht gesagt wird, ist normal, bekannt, konstant, „selbstverständlich“</a:t>
            </a:r>
            <a:br>
              <a:rPr lang="de-DE" sz="2000" dirty="0" smtClean="0"/>
            </a:br>
            <a:endParaRPr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Wenn zwei Sachverhalte, die in einem Text zusammen genannt werden, in einem Kausalzusammenhang zueinander stehen können, wird der Zusammenhang aus als solcher interpretiert.</a:t>
            </a:r>
            <a:br>
              <a:rPr lang="de-DE" sz="2000" dirty="0" smtClean="0"/>
            </a:br>
            <a:endParaRPr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Wenn etwas Erwartetes und Unbekanntes verschwiegen wird, interpretieren wir es als weniger gut als das Gesagte.</a:t>
            </a:r>
          </a:p>
          <a:p>
            <a:endParaRPr lang="de-DE" sz="14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959406" y="79780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Cassirers Regeln der alltäglichen Konversation (1981) - Auswahl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5407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50216" y="1125899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Ergänzung hörerbezogener allgemeiner Maximen:</a:t>
            </a:r>
          </a:p>
          <a:p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Nimm den anderen ernst und unterstelle ihm erst einmal eine faire Absicht.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Bedenke, </a:t>
            </a:r>
            <a:r>
              <a:rPr lang="de-DE" dirty="0" err="1" smtClean="0"/>
              <a:t>daß</a:t>
            </a:r>
            <a:r>
              <a:rPr lang="de-DE" dirty="0" smtClean="0"/>
              <a:t> dem anderen seine Mitteilungen und Ziele so wichtig sind wie dir die deinen.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Wenn du etwas nicht verstehst, kann es an dir liegen. Öre aufmerksam zu.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Denke daran, </a:t>
            </a:r>
            <a:r>
              <a:rPr lang="de-DE" dirty="0" err="1" smtClean="0"/>
              <a:t>daß</a:t>
            </a:r>
            <a:r>
              <a:rPr lang="de-DE" dirty="0" smtClean="0"/>
              <a:t> sich der Sinn einer Rede erst im Laufe der Äußerung erschließen kann.</a:t>
            </a:r>
            <a:br>
              <a:rPr lang="de-DE" dirty="0" smtClean="0"/>
            </a:br>
            <a:r>
              <a:rPr lang="de-DE" dirty="0" smtClean="0"/>
              <a:t>Lasse dem anderen Zeit, seine Gedanken darzulegen, ehe du unterbrichst, um nachzufragen.</a:t>
            </a:r>
          </a:p>
        </p:txBody>
      </p:sp>
    </p:spTree>
    <p:extLst>
      <p:ext uri="{BB962C8B-B14F-4D97-AF65-F5344CB8AC3E}">
        <p14:creationId xmlns:p14="http://schemas.microsoft.com/office/powerpoint/2010/main" val="147575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52746" y="955855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Ergänzung hörerbezogener allgemeiner Maximen:</a:t>
            </a:r>
          </a:p>
          <a:p>
            <a:endParaRPr lang="de-DE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de-DE" dirty="0"/>
              <a:t>Frage erst nach, ehe du widersprichst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/>
          </a:p>
          <a:p>
            <a:pPr marL="342900" indent="-342900">
              <a:buFont typeface="+mj-lt"/>
              <a:buAutoNum type="arabicPeriod" startAt="5"/>
            </a:pPr>
            <a:r>
              <a:rPr lang="de-DE" dirty="0"/>
              <a:t>Versuche dich in die Situation des anderen zu versetzen. Nimm probeweise seinen Standpunkt ein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/>
          </a:p>
          <a:p>
            <a:pPr marL="342900" indent="-342900">
              <a:buFont typeface="+mj-lt"/>
              <a:buAutoNum type="arabicPeriod" startAt="5"/>
            </a:pPr>
            <a:r>
              <a:rPr lang="de-DE" dirty="0"/>
              <a:t>Gehe auf die Gedankengänge und Argumente des anderen ein. Weiche nicht aus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/>
          </a:p>
          <a:p>
            <a:pPr marL="342900" indent="-342900">
              <a:buFont typeface="+mj-lt"/>
              <a:buAutoNum type="arabicPeriod" startAt="5"/>
            </a:pPr>
            <a:r>
              <a:rPr lang="de-DE" dirty="0"/>
              <a:t>Deute die Rede des anderen nicht nach </a:t>
            </a:r>
            <a:r>
              <a:rPr lang="de-DE" dirty="0" err="1"/>
              <a:t>vorgefaßten</a:t>
            </a:r>
            <a:r>
              <a:rPr lang="de-DE" dirty="0"/>
              <a:t> Interpretationsmustern. Sie könnten Vorurteile sein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/>
          </a:p>
          <a:p>
            <a:pPr marL="342900" indent="-342900">
              <a:buFont typeface="+mj-lt"/>
              <a:buAutoNum type="arabicPeriod" startAt="5"/>
            </a:pPr>
            <a:r>
              <a:rPr lang="de-DE" dirty="0"/>
              <a:t>Gib dem anderen zu verstehen, </a:t>
            </a:r>
            <a:r>
              <a:rPr lang="de-DE" dirty="0" err="1"/>
              <a:t>daß</a:t>
            </a:r>
            <a:r>
              <a:rPr lang="de-DE" dirty="0"/>
              <a:t> du ihn respektierst. 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27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653787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/>
              <a:t>Zifonums</a:t>
            </a:r>
            <a:r>
              <a:rPr lang="de-DE" sz="2400" b="1" dirty="0" smtClean="0"/>
              <a:t> hörerbezogene Maximen für politische Kommunikation (1984):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Bedenke, </a:t>
            </a:r>
            <a:r>
              <a:rPr lang="de-DE" dirty="0" err="1" smtClean="0"/>
              <a:t>daß</a:t>
            </a:r>
            <a:r>
              <a:rPr lang="de-DE" dirty="0" smtClean="0"/>
              <a:t> der Sprecher Interessen hat und Ziele verfolgt. Sei kritisch gegenüber dem Geltungsanspruch seiner Ziele.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Bedenke, </a:t>
            </a:r>
            <a:r>
              <a:rPr lang="de-DE" dirty="0" err="1" smtClean="0"/>
              <a:t>daß</a:t>
            </a:r>
            <a:r>
              <a:rPr lang="de-DE" dirty="0" smtClean="0"/>
              <a:t> der Sprecher sprachliche Mittel benutzt, um seine Ziele zu verfolgen.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Bedenke, </a:t>
            </a:r>
            <a:r>
              <a:rPr lang="de-DE" dirty="0" err="1" smtClean="0"/>
              <a:t>daß</a:t>
            </a:r>
            <a:r>
              <a:rPr lang="de-DE" dirty="0" smtClean="0"/>
              <a:t> der Sprecher seine eigene Interpretation der Realität hat.</a:t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Bedenke, </a:t>
            </a:r>
            <a:r>
              <a:rPr lang="de-DE" dirty="0" err="1" smtClean="0"/>
              <a:t>daß</a:t>
            </a:r>
            <a:r>
              <a:rPr lang="de-DE" dirty="0" smtClean="0"/>
              <a:t> der Sprecher </a:t>
            </a:r>
            <a:r>
              <a:rPr lang="de-DE" spc="180" dirty="0" smtClean="0"/>
              <a:t>seine </a:t>
            </a:r>
            <a:r>
              <a:rPr lang="de-DE" dirty="0" smtClean="0"/>
              <a:t>Interpretation von /politischer/ Realität sprachlich vermittelt. Gehe nicht davon aus, </a:t>
            </a:r>
            <a:r>
              <a:rPr lang="de-DE" dirty="0" err="1" smtClean="0"/>
              <a:t>daß</a:t>
            </a:r>
            <a:r>
              <a:rPr lang="de-DE" dirty="0" smtClean="0"/>
              <a:t> er denselben Sprachgebrauch/Wortgebrauch hat wie du.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spc="100" dirty="0" smtClean="0"/>
              <a:t>Bedenke, </a:t>
            </a:r>
            <a:r>
              <a:rPr lang="de-DE" spc="100" dirty="0" err="1" smtClean="0"/>
              <a:t>daß</a:t>
            </a:r>
            <a:r>
              <a:rPr lang="de-DE" spc="100" dirty="0" smtClean="0"/>
              <a:t> der Sprecher </a:t>
            </a:r>
            <a:r>
              <a:rPr lang="de-DE" spc="180" dirty="0"/>
              <a:t>seine </a:t>
            </a:r>
            <a:r>
              <a:rPr lang="de-DE" dirty="0"/>
              <a:t>Interpretation </a:t>
            </a:r>
            <a:r>
              <a:rPr lang="de-DE" dirty="0" smtClean="0"/>
              <a:t>/politischer/ Realität sprachlich durchzusetzen versucht. Sei kritisch gegenüber dem Geltungsanspruch seines S</a:t>
            </a:r>
            <a:r>
              <a:rPr lang="de-DE" dirty="0"/>
              <a:t>prachgebrauch</a:t>
            </a:r>
            <a:r>
              <a:rPr lang="de-DE" dirty="0" smtClean="0"/>
              <a:t>/ Wortgebrauch. </a:t>
            </a:r>
            <a:endParaRPr lang="de-DE" spc="100" dirty="0"/>
          </a:p>
        </p:txBody>
      </p:sp>
    </p:spTree>
    <p:extLst>
      <p:ext uri="{BB962C8B-B14F-4D97-AF65-F5344CB8AC3E}">
        <p14:creationId xmlns:p14="http://schemas.microsoft.com/office/powerpoint/2010/main" val="171395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308</Words>
  <Application>Microsoft Office PowerPoint</Application>
  <PresentationFormat>Bildschirmpräsentation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Perspektive</vt:lpstr>
      <vt:lpstr>6. Text und Konversationsmaximen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„Vortextlinguistische“ Beschäftigung mit dem Text</dc:title>
  <dc:creator>Isabell Winkler</dc:creator>
  <cp:lastModifiedBy>Isabell Winkler</cp:lastModifiedBy>
  <cp:revision>40</cp:revision>
  <dcterms:created xsi:type="dcterms:W3CDTF">2010-09-22T11:17:20Z</dcterms:created>
  <dcterms:modified xsi:type="dcterms:W3CDTF">2010-09-24T10:01:39Z</dcterms:modified>
</cp:coreProperties>
</file>