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0" r:id="rId7"/>
    <p:sldId id="257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6B158-8D03-4B44-9FBC-1D3940366950}" type="datetimeFigureOut">
              <a:rPr lang="de-DE" smtClean="0"/>
              <a:t>24.09.2010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238EB-9B8E-4EC1-91E1-8F119ACBB5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36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65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1216" y="1340768"/>
            <a:ext cx="7171184" cy="1440160"/>
          </a:xfrm>
        </p:spPr>
        <p:txBody>
          <a:bodyPr>
            <a:normAutofit/>
          </a:bodyPr>
          <a:lstStyle/>
          <a:p>
            <a:r>
              <a:rPr lang="de-DE" sz="4400" b="1" dirty="0"/>
              <a:t>5</a:t>
            </a:r>
            <a:r>
              <a:rPr lang="de-DE" sz="4400" b="1" dirty="0" smtClean="0"/>
              <a:t>. Kognition und Text </a:t>
            </a:r>
            <a:endParaRPr lang="de-DE" sz="4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3212976"/>
            <a:ext cx="7315200" cy="1944216"/>
          </a:xfrm>
        </p:spPr>
        <p:txBody>
          <a:bodyPr>
            <a:normAutofit/>
          </a:bodyPr>
          <a:lstStyle/>
          <a:p>
            <a:r>
              <a:rPr lang="de-DE" dirty="0"/>
              <a:t>5</a:t>
            </a:r>
            <a:r>
              <a:rPr lang="de-DE" dirty="0" smtClean="0"/>
              <a:t>.1 Kernkonzepte, Frames, Scripts</a:t>
            </a:r>
          </a:p>
          <a:p>
            <a:r>
              <a:rPr lang="de-DE" dirty="0"/>
              <a:t>5</a:t>
            </a:r>
            <a:r>
              <a:rPr lang="de-DE" dirty="0" smtClean="0"/>
              <a:t>.2 R. A. de </a:t>
            </a:r>
            <a:r>
              <a:rPr lang="de-DE" dirty="0" err="1" smtClean="0"/>
              <a:t>Beaugrande</a:t>
            </a:r>
            <a:r>
              <a:rPr lang="de-DE" dirty="0" smtClean="0"/>
              <a:t>, W. Dressler: Prozedurales          </a:t>
            </a:r>
            <a:br>
              <a:rPr lang="de-DE" dirty="0" smtClean="0"/>
            </a:br>
            <a:r>
              <a:rPr lang="de-DE" dirty="0" smtClean="0"/>
              <a:t>      Textmodell</a:t>
            </a:r>
          </a:p>
          <a:p>
            <a:r>
              <a:rPr lang="de-DE" dirty="0" smtClean="0"/>
              <a:t>5.3 Heinemann/</a:t>
            </a:r>
            <a:r>
              <a:rPr lang="de-DE" dirty="0" err="1" smtClean="0"/>
              <a:t>Viehweger</a:t>
            </a:r>
            <a:r>
              <a:rPr lang="de-DE" dirty="0" smtClean="0"/>
              <a:t>: Dynamisches Textmodell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27.10.2010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6012160" y="766307"/>
            <a:ext cx="2592288" cy="268788"/>
          </a:xfrm>
        </p:spPr>
        <p:txBody>
          <a:bodyPr/>
          <a:lstStyle/>
          <a:p>
            <a:r>
              <a:rPr lang="de-DE" sz="1200" dirty="0" smtClean="0"/>
              <a:t>Grundlagen der Textlinguistik </a:t>
            </a:r>
          </a:p>
          <a:p>
            <a:r>
              <a:rPr lang="de-DE" sz="1200" dirty="0" smtClean="0"/>
              <a:t>Prof. Dr. Ulla Fix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8629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87624" y="1343084"/>
            <a:ext cx="69127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Kernkonzepte:</a:t>
            </a:r>
          </a:p>
          <a:p>
            <a:r>
              <a:rPr lang="de-DE" sz="2000" dirty="0" smtClean="0"/>
              <a:t>Agricola</a:t>
            </a:r>
          </a:p>
          <a:p>
            <a:r>
              <a:rPr lang="de-DE" sz="2000" dirty="0" err="1" smtClean="0"/>
              <a:t>Klix</a:t>
            </a:r>
            <a:endParaRPr lang="de-DE" sz="2000" dirty="0" smtClean="0"/>
          </a:p>
          <a:p>
            <a:r>
              <a:rPr lang="de-DE" sz="2000" dirty="0" smtClean="0"/>
              <a:t>Miller/ Johnson-Laird</a:t>
            </a:r>
          </a:p>
          <a:p>
            <a:endParaRPr lang="de-DE" sz="2000" dirty="0" smtClean="0"/>
          </a:p>
          <a:p>
            <a:endParaRPr lang="de-DE" sz="2000" dirty="0"/>
          </a:p>
          <a:p>
            <a:r>
              <a:rPr lang="de-DE" sz="2000" b="1" dirty="0" smtClean="0"/>
              <a:t>Frames:</a:t>
            </a:r>
          </a:p>
          <a:p>
            <a:r>
              <a:rPr lang="de-DE" sz="2000" dirty="0" smtClean="0"/>
              <a:t>Fillmore</a:t>
            </a:r>
          </a:p>
          <a:p>
            <a:r>
              <a:rPr lang="de-DE" sz="2000" dirty="0" err="1" smtClean="0"/>
              <a:t>Minsky</a:t>
            </a:r>
            <a:endParaRPr lang="de-DE" sz="2000" dirty="0" smtClean="0"/>
          </a:p>
          <a:p>
            <a:endParaRPr lang="de-DE" sz="2000" dirty="0" smtClean="0"/>
          </a:p>
          <a:p>
            <a:endParaRPr lang="de-DE" sz="2000" dirty="0"/>
          </a:p>
          <a:p>
            <a:r>
              <a:rPr lang="de-DE" sz="2000" b="1" dirty="0" smtClean="0"/>
              <a:t>Scripts:</a:t>
            </a:r>
          </a:p>
          <a:p>
            <a:r>
              <a:rPr lang="de-DE" sz="2000" dirty="0" smtClean="0"/>
              <a:t>Schank</a:t>
            </a:r>
          </a:p>
          <a:p>
            <a:r>
              <a:rPr lang="de-DE" sz="2000" dirty="0" err="1" smtClean="0"/>
              <a:t>Abelson</a:t>
            </a:r>
            <a:endParaRPr lang="de-DE" sz="20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19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1268760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LANGSAM</a:t>
            </a:r>
          </a:p>
          <a:p>
            <a:r>
              <a:rPr lang="de-DE" sz="2000" b="1" dirty="0"/>
              <a:t>SPIELENDE KINDER</a:t>
            </a:r>
          </a:p>
          <a:p>
            <a:r>
              <a:rPr lang="de-DE" sz="2000" dirty="0"/>
              <a:t>Slow </a:t>
            </a:r>
            <a:r>
              <a:rPr lang="de-DE" sz="2000" dirty="0" err="1"/>
              <a:t>children</a:t>
            </a:r>
            <a:r>
              <a:rPr lang="de-DE" sz="2000" dirty="0"/>
              <a:t> </a:t>
            </a:r>
            <a:r>
              <a:rPr lang="de-DE" sz="2000" dirty="0" err="1"/>
              <a:t>at</a:t>
            </a:r>
            <a:r>
              <a:rPr lang="de-DE" sz="2000" dirty="0"/>
              <a:t> </a:t>
            </a:r>
            <a:r>
              <a:rPr lang="de-DE" sz="2000" dirty="0" err="1"/>
              <a:t>play</a:t>
            </a:r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r>
              <a:rPr lang="de-DE" sz="2000" b="1" dirty="0"/>
              <a:t>Phasen der Textproduktion und –</a:t>
            </a:r>
            <a:r>
              <a:rPr lang="de-DE" sz="2000" b="1" dirty="0" err="1"/>
              <a:t>rezeption</a:t>
            </a:r>
            <a:r>
              <a:rPr lang="de-DE" sz="2000" b="1" dirty="0"/>
              <a:t>:</a:t>
            </a:r>
          </a:p>
          <a:p>
            <a:r>
              <a:rPr lang="de-DE" sz="2000" dirty="0"/>
              <a:t>Planung</a:t>
            </a:r>
          </a:p>
          <a:p>
            <a:r>
              <a:rPr lang="de-DE" sz="2000" dirty="0"/>
              <a:t>Ideation (≈ </a:t>
            </a:r>
            <a:r>
              <a:rPr lang="de-DE" sz="2000" dirty="0" err="1"/>
              <a:t>inventio</a:t>
            </a:r>
            <a:r>
              <a:rPr lang="de-DE" sz="2000" dirty="0"/>
              <a:t>)</a:t>
            </a:r>
          </a:p>
          <a:p>
            <a:r>
              <a:rPr lang="de-DE" sz="2000" dirty="0"/>
              <a:t>Entwicklung (≈ </a:t>
            </a:r>
            <a:r>
              <a:rPr lang="de-DE" sz="2000" dirty="0" err="1"/>
              <a:t>dispositio</a:t>
            </a:r>
            <a:r>
              <a:rPr lang="de-DE" sz="2000" dirty="0"/>
              <a:t>)</a:t>
            </a:r>
          </a:p>
          <a:p>
            <a:r>
              <a:rPr lang="de-DE" sz="2000" dirty="0"/>
              <a:t>Ausdruck (≈ </a:t>
            </a:r>
            <a:r>
              <a:rPr lang="de-DE" sz="2000" dirty="0" err="1"/>
              <a:t>elocutio</a:t>
            </a:r>
            <a:r>
              <a:rPr lang="de-DE" sz="2000" dirty="0"/>
              <a:t>)</a:t>
            </a:r>
          </a:p>
          <a:p>
            <a:r>
              <a:rPr lang="de-DE" sz="2000" dirty="0"/>
              <a:t>Grammatische Synthese </a:t>
            </a:r>
          </a:p>
          <a:p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27048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09640" y="-737431"/>
            <a:ext cx="6046963" cy="847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0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626808" y="0"/>
            <a:ext cx="38903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2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68534" y="1412776"/>
            <a:ext cx="642780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Kohäsion</a:t>
            </a:r>
          </a:p>
          <a:p>
            <a:r>
              <a:rPr lang="de-DE" sz="2000" dirty="0" smtClean="0"/>
              <a:t>Kohärenz</a:t>
            </a:r>
          </a:p>
          <a:p>
            <a:r>
              <a:rPr lang="de-DE" sz="2000" dirty="0" smtClean="0"/>
              <a:t>Intentionalität</a:t>
            </a:r>
          </a:p>
          <a:p>
            <a:r>
              <a:rPr lang="de-DE" sz="2000" dirty="0" smtClean="0"/>
              <a:t>Akzeptabilität</a:t>
            </a:r>
          </a:p>
          <a:p>
            <a:r>
              <a:rPr lang="de-DE" sz="2000" dirty="0" err="1" smtClean="0"/>
              <a:t>Informativität</a:t>
            </a:r>
            <a:endParaRPr lang="de-DE" sz="2000" dirty="0" smtClean="0"/>
          </a:p>
          <a:p>
            <a:r>
              <a:rPr lang="de-DE" sz="2000" dirty="0" err="1" smtClean="0"/>
              <a:t>Situationalität</a:t>
            </a:r>
            <a:endParaRPr lang="de-DE" sz="2000" dirty="0" smtClean="0"/>
          </a:p>
          <a:p>
            <a:r>
              <a:rPr lang="de-DE" sz="2000" dirty="0" err="1" smtClean="0"/>
              <a:t>Intertextualität</a:t>
            </a:r>
            <a:endParaRPr lang="de-DE" sz="2000" dirty="0" smtClean="0"/>
          </a:p>
          <a:p>
            <a:r>
              <a:rPr lang="de-DE" sz="2000" b="1" dirty="0" smtClean="0"/>
              <a:t>= konstitutive Prinzipien</a:t>
            </a:r>
          </a:p>
          <a:p>
            <a:endParaRPr lang="de-DE" sz="2000" dirty="0"/>
          </a:p>
          <a:p>
            <a:r>
              <a:rPr lang="de-DE" sz="2000" dirty="0" smtClean="0"/>
              <a:t>Effizienz</a:t>
            </a:r>
          </a:p>
          <a:p>
            <a:r>
              <a:rPr lang="de-DE" sz="2000" dirty="0" smtClean="0"/>
              <a:t>Effektivität</a:t>
            </a:r>
          </a:p>
          <a:p>
            <a:r>
              <a:rPr lang="de-DE" sz="2000" dirty="0" err="1" smtClean="0"/>
              <a:t>Angemenssenheit</a:t>
            </a:r>
            <a:endParaRPr lang="de-DE" sz="2000" dirty="0" smtClean="0"/>
          </a:p>
          <a:p>
            <a:r>
              <a:rPr lang="de-DE" sz="2000" b="1" dirty="0" smtClean="0"/>
              <a:t>= regulative Prinzipien</a:t>
            </a:r>
            <a:endParaRPr lang="de-DE" sz="1400" b="1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1691680" y="548680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+mj-lt"/>
              </a:rPr>
              <a:t>Kriterien der </a:t>
            </a:r>
            <a:r>
              <a:rPr lang="de-DE" sz="2000" b="1" dirty="0" err="1" smtClean="0">
                <a:latin typeface="+mj-lt"/>
              </a:rPr>
              <a:t>Textualität</a:t>
            </a:r>
            <a:endParaRPr lang="de-DE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09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99592" y="836712"/>
            <a:ext cx="7200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/>
              <a:t>Vieweger</a:t>
            </a:r>
            <a:r>
              <a:rPr lang="de-DE" sz="2000" b="1" dirty="0" smtClean="0"/>
              <a:t>:</a:t>
            </a:r>
          </a:p>
          <a:p>
            <a:endParaRPr lang="de-DE" sz="2000" b="1" dirty="0"/>
          </a:p>
          <a:p>
            <a:r>
              <a:rPr lang="de-DE" sz="2000" b="1" dirty="0" smtClean="0"/>
              <a:t>Dynamisches Textmodell</a:t>
            </a:r>
          </a:p>
          <a:p>
            <a:endParaRPr lang="de-DE" sz="2000" dirty="0"/>
          </a:p>
          <a:p>
            <a:pPr marL="457200" indent="-457200">
              <a:buAutoNum type="arabicPeriod"/>
            </a:pPr>
            <a:r>
              <a:rPr lang="de-DE" sz="2000" dirty="0" smtClean="0"/>
              <a:t>Sprachliches Wissen</a:t>
            </a:r>
          </a:p>
          <a:p>
            <a:pPr marL="457200" indent="-457200">
              <a:buAutoNum type="arabicPeriod"/>
            </a:pPr>
            <a:r>
              <a:rPr lang="de-DE" sz="2000" dirty="0" smtClean="0"/>
              <a:t>Enzyklopädisches Wissen</a:t>
            </a:r>
          </a:p>
          <a:p>
            <a:pPr marL="457200" indent="-457200">
              <a:buAutoNum type="arabicPeriod"/>
            </a:pPr>
            <a:r>
              <a:rPr lang="de-DE" sz="2000" dirty="0" smtClean="0"/>
              <a:t>Illokutionswissen</a:t>
            </a:r>
          </a:p>
          <a:p>
            <a:pPr marL="457200" indent="-457200">
              <a:buAutoNum type="arabicPeriod"/>
            </a:pPr>
            <a:r>
              <a:rPr lang="de-DE" sz="2000" dirty="0" smtClean="0"/>
              <a:t>Handlungswissen</a:t>
            </a:r>
          </a:p>
          <a:p>
            <a:pPr marL="457200" indent="-457200">
              <a:buAutoNum type="arabicPeriod"/>
            </a:pPr>
            <a:endParaRPr lang="de-DE" sz="2000" b="1" dirty="0"/>
          </a:p>
          <a:p>
            <a:r>
              <a:rPr lang="de-DE" sz="2000" b="1" dirty="0" smtClean="0"/>
              <a:t>Enzyklopädisches Wissen:</a:t>
            </a:r>
          </a:p>
          <a:p>
            <a:pPr marL="457200" indent="-457200">
              <a:buAutoNum type="alphaLcParenR"/>
            </a:pPr>
            <a:r>
              <a:rPr lang="de-DE" sz="2000" dirty="0" smtClean="0"/>
              <a:t>Horizontale propositionale Integration:</a:t>
            </a:r>
          </a:p>
          <a:p>
            <a:r>
              <a:rPr lang="de-DE" sz="2000" dirty="0" smtClean="0"/>
              <a:t>z.B. Teil-Ganzes-Beziehung</a:t>
            </a:r>
          </a:p>
          <a:p>
            <a:r>
              <a:rPr lang="de-DE" sz="2000" dirty="0" smtClean="0"/>
              <a:t>z.B. Folge-Beziehungen</a:t>
            </a:r>
          </a:p>
          <a:p>
            <a:endParaRPr lang="de-DE" sz="2000" dirty="0"/>
          </a:p>
          <a:p>
            <a:r>
              <a:rPr lang="de-DE" sz="2000" dirty="0" smtClean="0"/>
              <a:t>b) Vertikale propositionale Integration</a:t>
            </a:r>
          </a:p>
          <a:p>
            <a:r>
              <a:rPr lang="de-DE" sz="2000" dirty="0" smtClean="0"/>
              <a:t>z.B. mit Bezug auf Rahmen, </a:t>
            </a:r>
            <a:r>
              <a:rPr lang="de-DE" sz="2000" dirty="0" err="1" smtClean="0"/>
              <a:t>Skipts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904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136</Words>
  <Application>Microsoft Office PowerPoint</Application>
  <PresentationFormat>Bildschirmpräsentation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Perspektive</vt:lpstr>
      <vt:lpstr>5. Kognition und Text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„Vortextlinguistische“ Beschäftigung mit dem Text</dc:title>
  <dc:creator>Isabell Winkler</dc:creator>
  <cp:lastModifiedBy>Isabell Winkler</cp:lastModifiedBy>
  <cp:revision>33</cp:revision>
  <dcterms:created xsi:type="dcterms:W3CDTF">2010-09-22T11:17:20Z</dcterms:created>
  <dcterms:modified xsi:type="dcterms:W3CDTF">2010-09-24T09:59:43Z</dcterms:modified>
</cp:coreProperties>
</file>