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14"/>
  </p:notesMasterIdLst>
  <p:sldIdLst>
    <p:sldId id="256" r:id="rId2"/>
    <p:sldId id="257" r:id="rId3"/>
    <p:sldId id="258" r:id="rId4"/>
    <p:sldId id="264" r:id="rId5"/>
    <p:sldId id="259" r:id="rId6"/>
    <p:sldId id="265" r:id="rId7"/>
    <p:sldId id="260" r:id="rId8"/>
    <p:sldId id="261" r:id="rId9"/>
    <p:sldId id="267" r:id="rId10"/>
    <p:sldId id="266" r:id="rId11"/>
    <p:sldId id="262" r:id="rId12"/>
    <p:sldId id="263" r:id="rId1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78" y="-3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76B158-8D03-4B44-9FBC-1D3940366950}" type="datetimeFigureOut">
              <a:rPr lang="de-DE" smtClean="0"/>
              <a:t>24.09.2010</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4238EB-9B8E-4EC1-91E1-8F119ACBB528}" type="slidenum">
              <a:rPr lang="de-DE" smtClean="0"/>
              <a:t>‹Nr.›</a:t>
            </a:fld>
            <a:endParaRPr lang="de-DE"/>
          </a:p>
        </p:txBody>
      </p:sp>
    </p:spTree>
    <p:extLst>
      <p:ext uri="{BB962C8B-B14F-4D97-AF65-F5344CB8AC3E}">
        <p14:creationId xmlns:p14="http://schemas.microsoft.com/office/powerpoint/2010/main" val="3221369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de-DE" smtClean="0"/>
              <a:t>Titelmasterformat durch Klicken bearbeiten</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7" name="Date Placeholder 6"/>
          <p:cNvSpPr>
            <a:spLocks noGrp="1"/>
          </p:cNvSpPr>
          <p:nvPr>
            <p:ph type="dt" sz="half" idx="10"/>
          </p:nvPr>
        </p:nvSpPr>
        <p:spPr/>
        <p:txBody>
          <a:bodyPr/>
          <a:lstStyle/>
          <a:p>
            <a:r>
              <a:rPr lang="de-DE" smtClean="0"/>
              <a:t>06.10.2010</a:t>
            </a:r>
            <a:endParaRPr lang="de-DE"/>
          </a:p>
        </p:txBody>
      </p:sp>
      <p:sp>
        <p:nvSpPr>
          <p:cNvPr id="8" name="Slide Number Placeholder 7"/>
          <p:cNvSpPr>
            <a:spLocks noGrp="1"/>
          </p:cNvSpPr>
          <p:nvPr>
            <p:ph type="sldNum" sz="quarter" idx="11"/>
          </p:nvPr>
        </p:nvSpPr>
        <p:spPr/>
        <p:txBody>
          <a:bodyPr/>
          <a:lstStyle/>
          <a:p>
            <a:fld id="{EC24FCD9-4636-4BCB-87FB-49B00A9BFFF5}" type="slidenum">
              <a:rPr lang="de-DE" smtClean="0"/>
              <a:t>‹Nr.›</a:t>
            </a:fld>
            <a:endParaRPr lang="de-DE"/>
          </a:p>
        </p:txBody>
      </p:sp>
      <p:sp>
        <p:nvSpPr>
          <p:cNvPr id="9" name="Footer Placeholder 8"/>
          <p:cNvSpPr>
            <a:spLocks noGrp="1"/>
          </p:cNvSpPr>
          <p:nvPr>
            <p:ph type="ftr" sz="quarter" idx="12"/>
          </p:nvPr>
        </p:nvSpPr>
        <p:spPr/>
        <p:txBody>
          <a:bodyPr/>
          <a:lstStyle/>
          <a:p>
            <a:r>
              <a:rPr lang="de-DE" smtClean="0"/>
              <a:t>Grundlagen der Textlinguistik </a:t>
            </a:r>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r>
              <a:rPr lang="de-DE" smtClean="0"/>
              <a:t>06.10.2010</a:t>
            </a:r>
            <a:endParaRPr lang="de-DE"/>
          </a:p>
        </p:txBody>
      </p:sp>
      <p:sp>
        <p:nvSpPr>
          <p:cNvPr id="5" name="Footer Placeholder 4"/>
          <p:cNvSpPr>
            <a:spLocks noGrp="1"/>
          </p:cNvSpPr>
          <p:nvPr>
            <p:ph type="ftr" sz="quarter" idx="11"/>
          </p:nvPr>
        </p:nvSpPr>
        <p:spPr/>
        <p:txBody>
          <a:bodyPr/>
          <a:lstStyle/>
          <a:p>
            <a:r>
              <a:rPr lang="de-DE" smtClean="0"/>
              <a:t>Grundlagen der Textlinguistik </a:t>
            </a:r>
            <a:endParaRPr lang="de-DE"/>
          </a:p>
        </p:txBody>
      </p:sp>
      <p:sp>
        <p:nvSpPr>
          <p:cNvPr id="6" name="Slide Number Placeholder 5"/>
          <p:cNvSpPr>
            <a:spLocks noGrp="1"/>
          </p:cNvSpPr>
          <p:nvPr>
            <p:ph type="sldNum" sz="quarter" idx="12"/>
          </p:nvPr>
        </p:nvSpPr>
        <p:spPr/>
        <p:txBody>
          <a:bodyPr/>
          <a:lstStyle/>
          <a:p>
            <a:fld id="{EC24FCD9-4636-4BCB-87FB-49B00A9BFFF5}"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de-DE" smtClean="0"/>
              <a:t>Titelmasterformat durch Klicken bearbeiten</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e Placeholder 3"/>
          <p:cNvSpPr>
            <a:spLocks noGrp="1"/>
          </p:cNvSpPr>
          <p:nvPr>
            <p:ph type="dt" sz="half" idx="10"/>
          </p:nvPr>
        </p:nvSpPr>
        <p:spPr/>
        <p:txBody>
          <a:bodyPr/>
          <a:lstStyle/>
          <a:p>
            <a:r>
              <a:rPr lang="de-DE" smtClean="0"/>
              <a:t>06.10.2010</a:t>
            </a:r>
            <a:endParaRPr lang="de-DE"/>
          </a:p>
        </p:txBody>
      </p:sp>
      <p:sp>
        <p:nvSpPr>
          <p:cNvPr id="5" name="Footer Placeholder 4"/>
          <p:cNvSpPr>
            <a:spLocks noGrp="1"/>
          </p:cNvSpPr>
          <p:nvPr>
            <p:ph type="ftr" sz="quarter" idx="11"/>
          </p:nvPr>
        </p:nvSpPr>
        <p:spPr/>
        <p:txBody>
          <a:bodyPr/>
          <a:lstStyle/>
          <a:p>
            <a:r>
              <a:rPr lang="de-DE" smtClean="0"/>
              <a:t>Grundlagen der Textlinguistik </a:t>
            </a:r>
            <a:endParaRPr lang="de-DE"/>
          </a:p>
        </p:txBody>
      </p:sp>
      <p:sp>
        <p:nvSpPr>
          <p:cNvPr id="6" name="Slide Number Placeholder 5"/>
          <p:cNvSpPr>
            <a:spLocks noGrp="1"/>
          </p:cNvSpPr>
          <p:nvPr>
            <p:ph type="sldNum" sz="quarter" idx="12"/>
          </p:nvPr>
        </p:nvSpPr>
        <p:spPr/>
        <p:txBody>
          <a:bodyPr/>
          <a:lstStyle/>
          <a:p>
            <a:fld id="{EC24FCD9-4636-4BCB-87FB-49B00A9BFFF5}"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r>
              <a:rPr lang="de-DE" smtClean="0"/>
              <a:t>06.10.2010</a:t>
            </a:r>
            <a:endParaRPr lang="de-DE"/>
          </a:p>
        </p:txBody>
      </p:sp>
      <p:sp>
        <p:nvSpPr>
          <p:cNvPr id="5" name="Footer Placeholder 4"/>
          <p:cNvSpPr>
            <a:spLocks noGrp="1"/>
          </p:cNvSpPr>
          <p:nvPr>
            <p:ph type="ftr" sz="quarter" idx="11"/>
          </p:nvPr>
        </p:nvSpPr>
        <p:spPr/>
        <p:txBody>
          <a:bodyPr/>
          <a:lstStyle/>
          <a:p>
            <a:r>
              <a:rPr lang="de-DE" smtClean="0"/>
              <a:t>Grundlagen der Textlinguistik </a:t>
            </a:r>
            <a:endParaRPr lang="de-DE"/>
          </a:p>
        </p:txBody>
      </p:sp>
      <p:sp>
        <p:nvSpPr>
          <p:cNvPr id="6" name="Slide Number Placeholder 5"/>
          <p:cNvSpPr>
            <a:spLocks noGrp="1"/>
          </p:cNvSpPr>
          <p:nvPr>
            <p:ph type="sldNum" sz="quarter" idx="12"/>
          </p:nvPr>
        </p:nvSpPr>
        <p:spPr/>
        <p:txBody>
          <a:bodyPr/>
          <a:lstStyle/>
          <a:p>
            <a:fld id="{EC24FCD9-4636-4BCB-87FB-49B00A9BFFF5}"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de-DE" smtClean="0"/>
              <a:t>Titelmasterformat durch Klicken bearbeiten</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r>
              <a:rPr lang="de-DE" smtClean="0"/>
              <a:t>06.10.2010</a:t>
            </a:r>
            <a:endParaRPr lang="de-DE"/>
          </a:p>
        </p:txBody>
      </p:sp>
      <p:sp>
        <p:nvSpPr>
          <p:cNvPr id="5" name="Footer Placeholder 4"/>
          <p:cNvSpPr>
            <a:spLocks noGrp="1"/>
          </p:cNvSpPr>
          <p:nvPr>
            <p:ph type="ftr" sz="quarter" idx="11"/>
          </p:nvPr>
        </p:nvSpPr>
        <p:spPr/>
        <p:txBody>
          <a:bodyPr/>
          <a:lstStyle/>
          <a:p>
            <a:r>
              <a:rPr lang="de-DE" smtClean="0"/>
              <a:t>Grundlagen der Textlinguistik </a:t>
            </a:r>
            <a:endParaRPr lang="de-DE"/>
          </a:p>
        </p:txBody>
      </p:sp>
      <p:sp>
        <p:nvSpPr>
          <p:cNvPr id="6" name="Slide Number Placeholder 5"/>
          <p:cNvSpPr>
            <a:spLocks noGrp="1"/>
          </p:cNvSpPr>
          <p:nvPr>
            <p:ph type="sldNum" sz="quarter" idx="12"/>
          </p:nvPr>
        </p:nvSpPr>
        <p:spPr/>
        <p:txBody>
          <a:bodyPr/>
          <a:lstStyle/>
          <a:p>
            <a:fld id="{EC24FCD9-4636-4BCB-87FB-49B00A9BFFF5}"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de-DE" smtClean="0"/>
              <a:t>06.10.2010</a:t>
            </a:r>
            <a:endParaRPr lang="de-DE"/>
          </a:p>
        </p:txBody>
      </p:sp>
      <p:sp>
        <p:nvSpPr>
          <p:cNvPr id="6" name="Footer Placeholder 5"/>
          <p:cNvSpPr>
            <a:spLocks noGrp="1"/>
          </p:cNvSpPr>
          <p:nvPr>
            <p:ph type="ftr" sz="quarter" idx="11"/>
          </p:nvPr>
        </p:nvSpPr>
        <p:spPr/>
        <p:txBody>
          <a:bodyPr/>
          <a:lstStyle/>
          <a:p>
            <a:r>
              <a:rPr lang="de-DE" smtClean="0"/>
              <a:t>Grundlagen der Textlinguistik </a:t>
            </a:r>
            <a:endParaRPr lang="de-DE"/>
          </a:p>
        </p:txBody>
      </p:sp>
      <p:sp>
        <p:nvSpPr>
          <p:cNvPr id="7" name="Slide Number Placeholder 6"/>
          <p:cNvSpPr>
            <a:spLocks noGrp="1"/>
          </p:cNvSpPr>
          <p:nvPr>
            <p:ph type="sldNum" sz="quarter" idx="12"/>
          </p:nvPr>
        </p:nvSpPr>
        <p:spPr/>
        <p:txBody>
          <a:bodyPr/>
          <a:lstStyle/>
          <a:p>
            <a:fld id="{EC24FCD9-4636-4BCB-87FB-49B00A9BFFF5}" type="slidenum">
              <a:rPr lang="de-DE" smtClean="0"/>
              <a:t>‹Nr.›</a:t>
            </a:fld>
            <a:endParaRPr lang="de-DE"/>
          </a:p>
        </p:txBody>
      </p:sp>
      <p:sp>
        <p:nvSpPr>
          <p:cNvPr id="9" name="Title 8"/>
          <p:cNvSpPr>
            <a:spLocks noGrp="1"/>
          </p:cNvSpPr>
          <p:nvPr>
            <p:ph type="title"/>
          </p:nvPr>
        </p:nvSpPr>
        <p:spPr>
          <a:xfrm>
            <a:off x="914400" y="1544715"/>
            <a:ext cx="7315200" cy="1154097"/>
          </a:xfrm>
        </p:spPr>
        <p:txBody>
          <a:bodyPr/>
          <a:lstStyle/>
          <a:p>
            <a:r>
              <a:rPr lang="de-DE" smtClean="0"/>
              <a:t>Titelmasterformat durch Klicken bearbeiten</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7" name="Date Placeholder 6"/>
          <p:cNvSpPr>
            <a:spLocks noGrp="1"/>
          </p:cNvSpPr>
          <p:nvPr>
            <p:ph type="dt" sz="half" idx="10"/>
          </p:nvPr>
        </p:nvSpPr>
        <p:spPr/>
        <p:txBody>
          <a:bodyPr/>
          <a:lstStyle/>
          <a:p>
            <a:r>
              <a:rPr lang="de-DE" smtClean="0"/>
              <a:t>06.10.2010</a:t>
            </a:r>
            <a:endParaRPr lang="de-DE"/>
          </a:p>
        </p:txBody>
      </p:sp>
      <p:sp>
        <p:nvSpPr>
          <p:cNvPr id="8" name="Footer Placeholder 7"/>
          <p:cNvSpPr>
            <a:spLocks noGrp="1"/>
          </p:cNvSpPr>
          <p:nvPr>
            <p:ph type="ftr" sz="quarter" idx="11"/>
          </p:nvPr>
        </p:nvSpPr>
        <p:spPr/>
        <p:txBody>
          <a:bodyPr/>
          <a:lstStyle/>
          <a:p>
            <a:r>
              <a:rPr lang="de-DE" smtClean="0"/>
              <a:t>Grundlagen der Textlinguistik </a:t>
            </a:r>
            <a:endParaRPr lang="de-DE"/>
          </a:p>
        </p:txBody>
      </p:sp>
      <p:sp>
        <p:nvSpPr>
          <p:cNvPr id="9" name="Slide Number Placeholder 8"/>
          <p:cNvSpPr>
            <a:spLocks noGrp="1"/>
          </p:cNvSpPr>
          <p:nvPr>
            <p:ph type="sldNum" sz="quarter" idx="12"/>
          </p:nvPr>
        </p:nvSpPr>
        <p:spPr/>
        <p:txBody>
          <a:bodyPr/>
          <a:lstStyle/>
          <a:p>
            <a:fld id="{EC24FCD9-4636-4BCB-87FB-49B00A9BFFF5}" type="slidenum">
              <a:rPr lang="de-DE" smtClean="0"/>
              <a:t>‹Nr.›</a:t>
            </a:fld>
            <a:endParaRPr lang="de-DE"/>
          </a:p>
        </p:txBody>
      </p:sp>
      <p:sp>
        <p:nvSpPr>
          <p:cNvPr id="10" name="Title 9"/>
          <p:cNvSpPr>
            <a:spLocks noGrp="1"/>
          </p:cNvSpPr>
          <p:nvPr>
            <p:ph type="title"/>
          </p:nvPr>
        </p:nvSpPr>
        <p:spPr>
          <a:xfrm>
            <a:off x="914400" y="1544715"/>
            <a:ext cx="7315200" cy="1154097"/>
          </a:xfrm>
        </p:spPr>
        <p:txBody>
          <a:bodyPr/>
          <a:lstStyle/>
          <a:p>
            <a:r>
              <a:rPr lang="de-DE" smtClean="0"/>
              <a:t>Titelmasterformat durch Klicken bearbeiten</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a:p>
        </p:txBody>
      </p:sp>
      <p:sp>
        <p:nvSpPr>
          <p:cNvPr id="3" name="Date Placeholder 2"/>
          <p:cNvSpPr>
            <a:spLocks noGrp="1"/>
          </p:cNvSpPr>
          <p:nvPr>
            <p:ph type="dt" sz="half" idx="10"/>
          </p:nvPr>
        </p:nvSpPr>
        <p:spPr/>
        <p:txBody>
          <a:bodyPr/>
          <a:lstStyle/>
          <a:p>
            <a:r>
              <a:rPr lang="de-DE" smtClean="0"/>
              <a:t>06.10.2010</a:t>
            </a:r>
            <a:endParaRPr lang="de-DE"/>
          </a:p>
        </p:txBody>
      </p:sp>
      <p:sp>
        <p:nvSpPr>
          <p:cNvPr id="4" name="Footer Placeholder 3"/>
          <p:cNvSpPr>
            <a:spLocks noGrp="1"/>
          </p:cNvSpPr>
          <p:nvPr>
            <p:ph type="ftr" sz="quarter" idx="11"/>
          </p:nvPr>
        </p:nvSpPr>
        <p:spPr/>
        <p:txBody>
          <a:bodyPr/>
          <a:lstStyle/>
          <a:p>
            <a:r>
              <a:rPr lang="de-DE" smtClean="0"/>
              <a:t>Grundlagen der Textlinguistik </a:t>
            </a:r>
            <a:endParaRPr lang="de-DE"/>
          </a:p>
        </p:txBody>
      </p:sp>
      <p:sp>
        <p:nvSpPr>
          <p:cNvPr id="5" name="Slide Number Placeholder 4"/>
          <p:cNvSpPr>
            <a:spLocks noGrp="1"/>
          </p:cNvSpPr>
          <p:nvPr>
            <p:ph type="sldNum" sz="quarter" idx="12"/>
          </p:nvPr>
        </p:nvSpPr>
        <p:spPr/>
        <p:txBody>
          <a:bodyPr/>
          <a:lstStyle/>
          <a:p>
            <a:fld id="{EC24FCD9-4636-4BCB-87FB-49B00A9BFFF5}"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de-DE" smtClean="0"/>
              <a:t>06.10.2010</a:t>
            </a:r>
            <a:endParaRPr lang="de-DE"/>
          </a:p>
        </p:txBody>
      </p:sp>
      <p:sp>
        <p:nvSpPr>
          <p:cNvPr id="3" name="Footer Placeholder 2"/>
          <p:cNvSpPr>
            <a:spLocks noGrp="1"/>
          </p:cNvSpPr>
          <p:nvPr>
            <p:ph type="ftr" sz="quarter" idx="11"/>
          </p:nvPr>
        </p:nvSpPr>
        <p:spPr/>
        <p:txBody>
          <a:bodyPr/>
          <a:lstStyle/>
          <a:p>
            <a:r>
              <a:rPr lang="de-DE" smtClean="0"/>
              <a:t>Grundlagen der Textlinguistik </a:t>
            </a:r>
            <a:endParaRPr lang="de-DE"/>
          </a:p>
        </p:txBody>
      </p:sp>
      <p:sp>
        <p:nvSpPr>
          <p:cNvPr id="4" name="Slide Number Placeholder 3"/>
          <p:cNvSpPr>
            <a:spLocks noGrp="1"/>
          </p:cNvSpPr>
          <p:nvPr>
            <p:ph type="sldNum" sz="quarter" idx="12"/>
          </p:nvPr>
        </p:nvSpPr>
        <p:spPr/>
        <p:txBody>
          <a:bodyPr/>
          <a:lstStyle/>
          <a:p>
            <a:fld id="{EC24FCD9-4636-4BCB-87FB-49B00A9BFFF5}"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de-DE" smtClean="0"/>
              <a:t>Titelmasterformat durch Klicken bearbeiten</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r>
              <a:rPr lang="de-DE" smtClean="0"/>
              <a:t>06.10.2010</a:t>
            </a:r>
            <a:endParaRPr lang="de-DE"/>
          </a:p>
        </p:txBody>
      </p:sp>
      <p:sp>
        <p:nvSpPr>
          <p:cNvPr id="6" name="Footer Placeholder 5"/>
          <p:cNvSpPr>
            <a:spLocks noGrp="1"/>
          </p:cNvSpPr>
          <p:nvPr>
            <p:ph type="ftr" sz="quarter" idx="11"/>
          </p:nvPr>
        </p:nvSpPr>
        <p:spPr/>
        <p:txBody>
          <a:bodyPr/>
          <a:lstStyle/>
          <a:p>
            <a:r>
              <a:rPr lang="de-DE" smtClean="0"/>
              <a:t>Grundlagen der Textlinguistik </a:t>
            </a:r>
            <a:endParaRPr lang="de-DE"/>
          </a:p>
        </p:txBody>
      </p:sp>
      <p:sp>
        <p:nvSpPr>
          <p:cNvPr id="7" name="Slide Number Placeholder 6"/>
          <p:cNvSpPr>
            <a:spLocks noGrp="1"/>
          </p:cNvSpPr>
          <p:nvPr>
            <p:ph type="sldNum" sz="quarter" idx="12"/>
          </p:nvPr>
        </p:nvSpPr>
        <p:spPr/>
        <p:txBody>
          <a:bodyPr/>
          <a:lstStyle/>
          <a:p>
            <a:fld id="{EC24FCD9-4636-4BCB-87FB-49B00A9BFFF5}" type="slidenum">
              <a:rPr lang="de-DE" smtClean="0"/>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de-DE" smtClean="0"/>
              <a:t>Titelmasterformat durch Klicken bearbeiten</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r>
              <a:rPr lang="de-DE" smtClean="0"/>
              <a:t>06.10.2010</a:t>
            </a:r>
            <a:endParaRPr lang="de-DE"/>
          </a:p>
        </p:txBody>
      </p:sp>
      <p:sp>
        <p:nvSpPr>
          <p:cNvPr id="6" name="Footer Placeholder 5"/>
          <p:cNvSpPr>
            <a:spLocks noGrp="1"/>
          </p:cNvSpPr>
          <p:nvPr>
            <p:ph type="ftr" sz="quarter" idx="11"/>
          </p:nvPr>
        </p:nvSpPr>
        <p:spPr/>
        <p:txBody>
          <a:bodyPr/>
          <a:lstStyle/>
          <a:p>
            <a:r>
              <a:rPr lang="de-DE" smtClean="0"/>
              <a:t>Grundlagen der Textlinguistik </a:t>
            </a:r>
            <a:endParaRPr lang="de-DE"/>
          </a:p>
        </p:txBody>
      </p:sp>
      <p:sp>
        <p:nvSpPr>
          <p:cNvPr id="7" name="Slide Number Placeholder 6"/>
          <p:cNvSpPr>
            <a:spLocks noGrp="1"/>
          </p:cNvSpPr>
          <p:nvPr>
            <p:ph type="sldNum" sz="quarter" idx="12"/>
          </p:nvPr>
        </p:nvSpPr>
        <p:spPr/>
        <p:txBody>
          <a:bodyPr/>
          <a:lstStyle/>
          <a:p>
            <a:fld id="{EC24FCD9-4636-4BCB-87FB-49B00A9BFFF5}"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r>
              <a:rPr lang="de-DE" smtClean="0"/>
              <a:t>06.10.2010</a:t>
            </a:r>
            <a:endParaRPr lang="de-DE"/>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EC24FCD9-4636-4BCB-87FB-49B00A9BFFF5}" type="slidenum">
              <a:rPr lang="de-DE" smtClean="0"/>
              <a:t>‹Nr.›</a:t>
            </a:fld>
            <a:endParaRPr lang="de-DE"/>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r>
              <a:rPr lang="de-DE" smtClean="0"/>
              <a:t>Grundlagen der Textlinguistik </a:t>
            </a:r>
            <a:endParaRPr lang="de-DE"/>
          </a:p>
        </p:txBody>
      </p:sp>
    </p:spTree>
  </p:cSld>
  <p:clrMap bg1="dk1" tx1="lt1" bg2="dk2" tx2="lt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hf sldNum="0" hdr="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100000"/>
                <a:shade val="80000"/>
                <a:satMod val="100000"/>
                <a:lumMod val="100000"/>
              </a:schemeClr>
            </a:gs>
            <a:gs pos="65000">
              <a:schemeClr val="bg2">
                <a:tint val="100000"/>
                <a:shade val="95000"/>
                <a:satMod val="100000"/>
                <a:lumMod val="100000"/>
              </a:schemeClr>
            </a:gs>
            <a:gs pos="100000">
              <a:schemeClr val="bg2">
                <a:tint val="88000"/>
                <a:shade val="100000"/>
                <a:satMod val="400000"/>
                <a:lumMod val="100000"/>
              </a:schemeClr>
            </a:gs>
          </a:gsLst>
          <a:lin ang="5400000" scaled="0"/>
        </a:gra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001216" y="1340768"/>
            <a:ext cx="7171184" cy="1440160"/>
          </a:xfrm>
        </p:spPr>
        <p:txBody>
          <a:bodyPr>
            <a:normAutofit/>
          </a:bodyPr>
          <a:lstStyle/>
          <a:p>
            <a:r>
              <a:rPr lang="de-DE" sz="4400" b="1" dirty="0"/>
              <a:t>3</a:t>
            </a:r>
            <a:r>
              <a:rPr lang="de-DE" sz="4400" b="1" dirty="0" smtClean="0"/>
              <a:t>. Semantik  und Text </a:t>
            </a:r>
            <a:endParaRPr lang="de-DE" sz="4400" b="1" dirty="0"/>
          </a:p>
        </p:txBody>
      </p:sp>
      <p:sp>
        <p:nvSpPr>
          <p:cNvPr id="3" name="Untertitel 2"/>
          <p:cNvSpPr>
            <a:spLocks noGrp="1"/>
          </p:cNvSpPr>
          <p:nvPr>
            <p:ph type="subTitle" idx="1"/>
          </p:nvPr>
        </p:nvSpPr>
        <p:spPr>
          <a:xfrm>
            <a:off x="971600" y="3140968"/>
            <a:ext cx="7315200" cy="1648688"/>
          </a:xfrm>
        </p:spPr>
        <p:txBody>
          <a:bodyPr>
            <a:normAutofit/>
          </a:bodyPr>
          <a:lstStyle/>
          <a:p>
            <a:r>
              <a:rPr lang="de-DE" dirty="0" smtClean="0"/>
              <a:t>3.1 Satz und Text</a:t>
            </a:r>
          </a:p>
          <a:p>
            <a:r>
              <a:rPr lang="de-DE" dirty="0" smtClean="0"/>
              <a:t>3.2 A. J. </a:t>
            </a:r>
            <a:r>
              <a:rPr lang="de-DE" dirty="0" err="1" smtClean="0"/>
              <a:t>Greimas</a:t>
            </a:r>
            <a:r>
              <a:rPr lang="de-DE" dirty="0" smtClean="0"/>
              <a:t>, </a:t>
            </a:r>
            <a:r>
              <a:rPr lang="de-DE" dirty="0" err="1" smtClean="0"/>
              <a:t>Isotopie</a:t>
            </a:r>
            <a:endParaRPr lang="de-DE" dirty="0" smtClean="0"/>
          </a:p>
          <a:p>
            <a:r>
              <a:rPr lang="de-DE" dirty="0" smtClean="0"/>
              <a:t>3.3 T. A. van Dijk: Makrostrukturen</a:t>
            </a:r>
          </a:p>
          <a:p>
            <a:r>
              <a:rPr lang="de-DE" dirty="0" smtClean="0"/>
              <a:t>3.4 K. </a:t>
            </a:r>
            <a:r>
              <a:rPr lang="de-DE" dirty="0" err="1" smtClean="0"/>
              <a:t>Brinker</a:t>
            </a:r>
            <a:r>
              <a:rPr lang="de-DE" dirty="0" smtClean="0"/>
              <a:t>: Konzept der Themenfaltung </a:t>
            </a:r>
            <a:endParaRPr lang="de-DE" dirty="0"/>
          </a:p>
        </p:txBody>
      </p:sp>
      <p:sp>
        <p:nvSpPr>
          <p:cNvPr id="5" name="Datumsplatzhalter 4"/>
          <p:cNvSpPr>
            <a:spLocks noGrp="1"/>
          </p:cNvSpPr>
          <p:nvPr>
            <p:ph type="dt" sz="half" idx="10"/>
          </p:nvPr>
        </p:nvSpPr>
        <p:spPr/>
        <p:txBody>
          <a:bodyPr/>
          <a:lstStyle/>
          <a:p>
            <a:r>
              <a:rPr lang="de-DE" dirty="0" smtClean="0"/>
              <a:t>13.10.2010</a:t>
            </a:r>
            <a:endParaRPr lang="de-DE" dirty="0"/>
          </a:p>
        </p:txBody>
      </p:sp>
      <p:sp>
        <p:nvSpPr>
          <p:cNvPr id="6" name="Fußzeilenplatzhalter 5"/>
          <p:cNvSpPr>
            <a:spLocks noGrp="1"/>
          </p:cNvSpPr>
          <p:nvPr>
            <p:ph type="ftr" sz="quarter" idx="12"/>
          </p:nvPr>
        </p:nvSpPr>
        <p:spPr>
          <a:xfrm>
            <a:off x="6012160" y="766307"/>
            <a:ext cx="2592288" cy="268788"/>
          </a:xfrm>
        </p:spPr>
        <p:txBody>
          <a:bodyPr/>
          <a:lstStyle/>
          <a:p>
            <a:r>
              <a:rPr lang="de-DE" sz="1200" dirty="0" smtClean="0"/>
              <a:t>Grundlagen der Textlinguistik</a:t>
            </a:r>
          </a:p>
          <a:p>
            <a:r>
              <a:rPr lang="de-DE" sz="1200" dirty="0" smtClean="0"/>
              <a:t>Prof. Dr. Ulla Fix </a:t>
            </a:r>
            <a:endParaRPr lang="de-DE" sz="1200" dirty="0"/>
          </a:p>
        </p:txBody>
      </p:sp>
    </p:spTree>
    <p:extLst>
      <p:ext uri="{BB962C8B-B14F-4D97-AF65-F5344CB8AC3E}">
        <p14:creationId xmlns:p14="http://schemas.microsoft.com/office/powerpoint/2010/main" val="28629621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99592" y="620688"/>
            <a:ext cx="7272808" cy="400110"/>
          </a:xfrm>
          <a:prstGeom prst="rect">
            <a:avLst/>
          </a:prstGeom>
          <a:noFill/>
        </p:spPr>
        <p:txBody>
          <a:bodyPr wrap="square" rtlCol="0">
            <a:spAutoFit/>
          </a:bodyPr>
          <a:lstStyle/>
          <a:p>
            <a:pPr algn="ctr"/>
            <a:r>
              <a:rPr lang="de-DE" sz="2000" dirty="0" smtClean="0"/>
              <a:t>3.4.4.1. Thema als Kern des Textinhalts</a:t>
            </a:r>
            <a:endParaRPr lang="de-DE" sz="2000" dirty="0"/>
          </a:p>
        </p:txBody>
      </p:sp>
      <p:sp>
        <p:nvSpPr>
          <p:cNvPr id="3" name="Textfeld 2"/>
          <p:cNvSpPr txBox="1"/>
          <p:nvPr/>
        </p:nvSpPr>
        <p:spPr>
          <a:xfrm>
            <a:off x="899592" y="1268760"/>
            <a:ext cx="7272808" cy="5355312"/>
          </a:xfrm>
          <a:prstGeom prst="rect">
            <a:avLst/>
          </a:prstGeom>
          <a:noFill/>
        </p:spPr>
        <p:txBody>
          <a:bodyPr wrap="square" rtlCol="0">
            <a:spAutoFit/>
          </a:bodyPr>
          <a:lstStyle/>
          <a:p>
            <a:pPr marL="342900" indent="-342900">
              <a:buAutoNum type="arabicParenBoth"/>
            </a:pPr>
            <a:r>
              <a:rPr lang="de-DE" dirty="0" smtClean="0"/>
              <a:t>Zimmer ausgebrannt</a:t>
            </a:r>
          </a:p>
          <a:p>
            <a:endParaRPr lang="de-DE" dirty="0"/>
          </a:p>
          <a:p>
            <a:pPr>
              <a:lnSpc>
                <a:spcPct val="150000"/>
              </a:lnSpc>
            </a:pPr>
            <a:r>
              <a:rPr lang="de-DE" dirty="0" smtClean="0"/>
              <a:t>Aachen. – (1) </a:t>
            </a:r>
            <a:r>
              <a:rPr lang="de-DE" u="sng" dirty="0" smtClean="0">
                <a:uFill>
                  <a:solidFill>
                    <a:srgbClr val="00B0F0"/>
                  </a:solidFill>
                </a:uFill>
              </a:rPr>
              <a:t>Gegen 15 Uhr wurde gestern die Aachener Berufsfeuerwehr alarmiert.</a:t>
            </a:r>
            <a:r>
              <a:rPr lang="de-DE" dirty="0" smtClean="0"/>
              <a:t> (2) </a:t>
            </a:r>
            <a:r>
              <a:rPr lang="de-DE" u="sng" dirty="0" smtClean="0">
                <a:uFill>
                  <a:solidFill>
                    <a:srgbClr val="00B0F0"/>
                  </a:solidFill>
                </a:uFill>
              </a:rPr>
              <a:t>Sie rückte in die Thomashofstraße aus, wo es in einer Wohnung brannte. </a:t>
            </a:r>
            <a:r>
              <a:rPr lang="de-DE" dirty="0" smtClean="0"/>
              <a:t>(3) </a:t>
            </a:r>
            <a:r>
              <a:rPr lang="de-DE" u="sng" dirty="0" smtClean="0">
                <a:uFill>
                  <a:solidFill>
                    <a:srgbClr val="00B0F0"/>
                  </a:solidFill>
                </a:uFill>
              </a:rPr>
              <a:t>Die Feuerwehrleute löschten mit drei C-Rohren.</a:t>
            </a:r>
            <a:r>
              <a:rPr lang="de-DE" dirty="0" smtClean="0"/>
              <a:t> (4) </a:t>
            </a:r>
            <a:r>
              <a:rPr lang="de-DE" u="sng" dirty="0" smtClean="0">
                <a:uFill>
                  <a:solidFill>
                    <a:srgbClr val="00B0F0"/>
                  </a:solidFill>
                </a:uFill>
              </a:rPr>
              <a:t>Oberbrandrat Starke war ebenfalls am Einsatzort. </a:t>
            </a:r>
            <a:r>
              <a:rPr lang="de-DE" dirty="0" smtClean="0"/>
              <a:t>(5</a:t>
            </a:r>
            <a:r>
              <a:rPr lang="de-DE" u="sng" dirty="0" smtClean="0">
                <a:uFill>
                  <a:solidFill>
                    <a:srgbClr val="FF0000"/>
                  </a:solidFill>
                </a:uFill>
              </a:rPr>
              <a:t>) Zwei Zimmer brannten vollkommen aus. </a:t>
            </a:r>
            <a:r>
              <a:rPr lang="de-DE" dirty="0" smtClean="0"/>
              <a:t>(6) Drei weitere wurden in Mitleidenschaft gezogen. (7) Die Ursache des Brandes ist noch nicht bekannt. (8) Die Kripo hat sich inzwischen eingeschaltet. (9) Die Feuerwehrleute </a:t>
            </a:r>
            <a:r>
              <a:rPr lang="de-DE" dirty="0" err="1" smtClean="0"/>
              <a:t>mußten</a:t>
            </a:r>
            <a:r>
              <a:rPr lang="de-DE" dirty="0" smtClean="0"/>
              <a:t> aus einem oberen Geschoß ein Kleinkind retten. </a:t>
            </a:r>
            <a:r>
              <a:rPr lang="de-DE" u="sng" dirty="0" smtClean="0">
                <a:uFill>
                  <a:solidFill>
                    <a:srgbClr val="FF0000"/>
                  </a:solidFill>
                </a:uFill>
              </a:rPr>
              <a:t>(10) Während des Brandes befand sich niemand in der heimgesuchten Wohnung.</a:t>
            </a:r>
          </a:p>
          <a:p>
            <a:endParaRPr lang="de-DE" dirty="0"/>
          </a:p>
          <a:p>
            <a:r>
              <a:rPr lang="de-DE" sz="1400" dirty="0" smtClean="0"/>
              <a:t>(aus: Aachener Nachrichten vom 17.2.1973)</a:t>
            </a:r>
            <a:endParaRPr lang="de-DE" sz="1400" dirty="0"/>
          </a:p>
        </p:txBody>
      </p:sp>
      <p:cxnSp>
        <p:nvCxnSpPr>
          <p:cNvPr id="5" name="Gerade Verbindung 4"/>
          <p:cNvCxnSpPr/>
          <p:nvPr/>
        </p:nvCxnSpPr>
        <p:spPr>
          <a:xfrm>
            <a:off x="4067944" y="2655766"/>
            <a:ext cx="396044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 name="Gerade Verbindung 5"/>
          <p:cNvCxnSpPr/>
          <p:nvPr/>
        </p:nvCxnSpPr>
        <p:spPr>
          <a:xfrm>
            <a:off x="971600" y="3068960"/>
            <a:ext cx="2448272" cy="0"/>
          </a:xfrm>
          <a:prstGeom prst="line">
            <a:avLst/>
          </a:prstGeom>
          <a:ln w="254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1883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985279" y="-370468"/>
            <a:ext cx="3173441" cy="7171977"/>
          </a:xfrm>
          <a:prstGeom prst="rect">
            <a:avLst/>
          </a:prstGeom>
        </p:spPr>
      </p:pic>
    </p:spTree>
    <p:extLst>
      <p:ext uri="{BB962C8B-B14F-4D97-AF65-F5344CB8AC3E}">
        <p14:creationId xmlns:p14="http://schemas.microsoft.com/office/powerpoint/2010/main" val="39506340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28985" y="1196752"/>
            <a:ext cx="7200800" cy="5078313"/>
          </a:xfrm>
          <a:prstGeom prst="rect">
            <a:avLst/>
          </a:prstGeom>
          <a:noFill/>
        </p:spPr>
        <p:txBody>
          <a:bodyPr wrap="square" rtlCol="0">
            <a:spAutoFit/>
          </a:bodyPr>
          <a:lstStyle/>
          <a:p>
            <a:r>
              <a:rPr lang="de-DE" b="1" dirty="0" smtClean="0">
                <a:latin typeface="+mj-lt"/>
              </a:rPr>
              <a:t>GREIMAS:</a:t>
            </a:r>
          </a:p>
          <a:p>
            <a:r>
              <a:rPr lang="de-DE" dirty="0" err="1" smtClean="0">
                <a:latin typeface="+mj-lt"/>
              </a:rPr>
              <a:t>Isotopie</a:t>
            </a:r>
            <a:endParaRPr lang="de-DE" dirty="0" smtClean="0">
              <a:latin typeface="+mj-lt"/>
            </a:endParaRPr>
          </a:p>
          <a:p>
            <a:endParaRPr lang="de-DE" dirty="0">
              <a:latin typeface="+mj-lt"/>
            </a:endParaRPr>
          </a:p>
          <a:p>
            <a:r>
              <a:rPr lang="de-DE" b="1" dirty="0" smtClean="0">
                <a:latin typeface="+mj-lt"/>
              </a:rPr>
              <a:t>Van DIJK:</a:t>
            </a:r>
          </a:p>
          <a:p>
            <a:r>
              <a:rPr lang="de-DE" dirty="0" smtClean="0">
                <a:latin typeface="+mj-lt"/>
              </a:rPr>
              <a:t>Mikrostrukturen</a:t>
            </a:r>
          </a:p>
          <a:p>
            <a:r>
              <a:rPr lang="de-DE" dirty="0" smtClean="0">
                <a:latin typeface="+mj-lt"/>
              </a:rPr>
              <a:t>Makrostrukturen</a:t>
            </a:r>
          </a:p>
          <a:p>
            <a:r>
              <a:rPr lang="de-DE" dirty="0" smtClean="0">
                <a:latin typeface="+mj-lt"/>
              </a:rPr>
              <a:t>Superstrukturen</a:t>
            </a:r>
          </a:p>
          <a:p>
            <a:r>
              <a:rPr lang="de-DE" dirty="0" smtClean="0">
                <a:latin typeface="+mj-lt"/>
              </a:rPr>
              <a:t>Frames</a:t>
            </a:r>
          </a:p>
          <a:p>
            <a:endParaRPr lang="de-DE" dirty="0">
              <a:latin typeface="+mj-lt"/>
            </a:endParaRPr>
          </a:p>
          <a:p>
            <a:r>
              <a:rPr lang="de-DE" dirty="0" err="1" smtClean="0">
                <a:latin typeface="+mj-lt"/>
              </a:rPr>
              <a:t>topic</a:t>
            </a:r>
            <a:r>
              <a:rPr lang="de-DE" dirty="0" smtClean="0">
                <a:latin typeface="+mj-lt"/>
              </a:rPr>
              <a:t> – </a:t>
            </a:r>
            <a:r>
              <a:rPr lang="de-DE" dirty="0" err="1" smtClean="0">
                <a:latin typeface="+mj-lt"/>
              </a:rPr>
              <a:t>comment</a:t>
            </a:r>
            <a:endParaRPr lang="de-DE" dirty="0" smtClean="0">
              <a:latin typeface="+mj-lt"/>
            </a:endParaRPr>
          </a:p>
          <a:p>
            <a:endParaRPr lang="de-DE" dirty="0">
              <a:latin typeface="+mj-lt"/>
            </a:endParaRPr>
          </a:p>
          <a:p>
            <a:r>
              <a:rPr lang="de-DE" b="1" dirty="0" smtClean="0">
                <a:latin typeface="+mj-lt"/>
              </a:rPr>
              <a:t>BRINKER:</a:t>
            </a:r>
          </a:p>
          <a:p>
            <a:r>
              <a:rPr lang="de-DE" dirty="0" smtClean="0">
                <a:latin typeface="+mj-lt"/>
              </a:rPr>
              <a:t>deskriptive Themenentfaltung</a:t>
            </a:r>
          </a:p>
          <a:p>
            <a:r>
              <a:rPr lang="de-DE" dirty="0" err="1" smtClean="0">
                <a:latin typeface="+mj-lt"/>
              </a:rPr>
              <a:t>Explikative</a:t>
            </a:r>
            <a:r>
              <a:rPr lang="de-DE" dirty="0" smtClean="0">
                <a:latin typeface="+mj-lt"/>
              </a:rPr>
              <a:t> Themenentfaltung</a:t>
            </a:r>
          </a:p>
          <a:p>
            <a:r>
              <a:rPr lang="de-DE" dirty="0" smtClean="0">
                <a:latin typeface="+mj-lt"/>
              </a:rPr>
              <a:t>Argumentative Themenentfaltung</a:t>
            </a:r>
          </a:p>
          <a:p>
            <a:r>
              <a:rPr lang="de-DE" dirty="0" smtClean="0">
                <a:latin typeface="+mj-lt"/>
              </a:rPr>
              <a:t>Narrative Themenentfaltung</a:t>
            </a:r>
          </a:p>
          <a:p>
            <a:endParaRPr lang="de-DE" dirty="0">
              <a:latin typeface="+mj-lt"/>
            </a:endParaRPr>
          </a:p>
          <a:p>
            <a:r>
              <a:rPr lang="de-DE" dirty="0" smtClean="0">
                <a:latin typeface="+mj-lt"/>
              </a:rPr>
              <a:t>Kompatibilitätsprinzip</a:t>
            </a:r>
            <a:endParaRPr lang="de-DE" dirty="0">
              <a:latin typeface="+mj-lt"/>
            </a:endParaRPr>
          </a:p>
        </p:txBody>
      </p:sp>
    </p:spTree>
    <p:extLst>
      <p:ext uri="{BB962C8B-B14F-4D97-AF65-F5344CB8AC3E}">
        <p14:creationId xmlns:p14="http://schemas.microsoft.com/office/powerpoint/2010/main" val="3954787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971600" y="620688"/>
            <a:ext cx="7200800" cy="954107"/>
          </a:xfrm>
          <a:prstGeom prst="rect">
            <a:avLst/>
          </a:prstGeom>
          <a:noFill/>
        </p:spPr>
        <p:txBody>
          <a:bodyPr wrap="square" rtlCol="0">
            <a:spAutoFit/>
          </a:bodyPr>
          <a:lstStyle/>
          <a:p>
            <a:pPr algn="ctr"/>
            <a:r>
              <a:rPr lang="de-DE" sz="2800" b="1" dirty="0" smtClean="0">
                <a:latin typeface="+mj-lt"/>
              </a:rPr>
              <a:t>Möglichkeiten zur Bildung von </a:t>
            </a:r>
            <a:r>
              <a:rPr lang="de-DE" sz="2800" b="1" dirty="0" err="1" smtClean="0">
                <a:latin typeface="+mj-lt"/>
              </a:rPr>
              <a:t>Isotopieketten</a:t>
            </a:r>
            <a:r>
              <a:rPr lang="de-DE" sz="2800" b="1" dirty="0" smtClean="0">
                <a:latin typeface="+mj-lt"/>
              </a:rPr>
              <a:t> </a:t>
            </a:r>
            <a:r>
              <a:rPr lang="de-DE" sz="2000" b="1" dirty="0" smtClean="0">
                <a:latin typeface="+mj-lt"/>
              </a:rPr>
              <a:t>(nach Heinemann/</a:t>
            </a:r>
            <a:r>
              <a:rPr lang="de-DE" sz="2000" b="1" dirty="0" err="1" smtClean="0">
                <a:latin typeface="+mj-lt"/>
              </a:rPr>
              <a:t>Viehweger</a:t>
            </a:r>
            <a:r>
              <a:rPr lang="de-DE" sz="2000" b="1" dirty="0" smtClean="0">
                <a:latin typeface="+mj-lt"/>
              </a:rPr>
              <a:t>)</a:t>
            </a:r>
            <a:endParaRPr lang="de-DE" sz="2000" b="1" dirty="0">
              <a:latin typeface="+mj-lt"/>
            </a:endParaRPr>
          </a:p>
        </p:txBody>
      </p:sp>
      <p:sp>
        <p:nvSpPr>
          <p:cNvPr id="3" name="Textfeld 2"/>
          <p:cNvSpPr txBox="1"/>
          <p:nvPr/>
        </p:nvSpPr>
        <p:spPr>
          <a:xfrm>
            <a:off x="971600" y="1970251"/>
            <a:ext cx="7200800" cy="4555093"/>
          </a:xfrm>
          <a:prstGeom prst="rect">
            <a:avLst/>
          </a:prstGeom>
          <a:noFill/>
        </p:spPr>
        <p:txBody>
          <a:bodyPr wrap="square" rtlCol="0">
            <a:spAutoFit/>
          </a:bodyPr>
          <a:lstStyle/>
          <a:p>
            <a:r>
              <a:rPr lang="de-DE" b="1" dirty="0" smtClean="0"/>
              <a:t>Einfache Wiederholung: 		</a:t>
            </a:r>
            <a:r>
              <a:rPr lang="de-DE" dirty="0" smtClean="0"/>
              <a:t>Matrose – Matrose</a:t>
            </a:r>
          </a:p>
          <a:p>
            <a:endParaRPr lang="de-DE" dirty="0"/>
          </a:p>
          <a:p>
            <a:pPr>
              <a:lnSpc>
                <a:spcPct val="150000"/>
              </a:lnSpc>
            </a:pPr>
            <a:r>
              <a:rPr lang="de-DE" b="1" dirty="0" smtClean="0"/>
              <a:t>Variierte Wiederholung:</a:t>
            </a:r>
          </a:p>
          <a:p>
            <a:pPr>
              <a:lnSpc>
                <a:spcPct val="150000"/>
              </a:lnSpc>
            </a:pPr>
            <a:r>
              <a:rPr lang="de-DE" dirty="0" smtClean="0"/>
              <a:t>Synonyme</a:t>
            </a:r>
            <a:r>
              <a:rPr lang="de-DE" b="1" dirty="0" smtClean="0"/>
              <a:t>			</a:t>
            </a:r>
            <a:r>
              <a:rPr lang="de-DE" dirty="0" smtClean="0"/>
              <a:t>Matrose – Seemann</a:t>
            </a:r>
          </a:p>
          <a:p>
            <a:r>
              <a:rPr lang="de-DE" dirty="0" smtClean="0"/>
              <a:t>Hyperonyme			Matrose – Mann </a:t>
            </a:r>
          </a:p>
          <a:p>
            <a:r>
              <a:rPr lang="de-DE" dirty="0" smtClean="0"/>
              <a:t>Antonyme			Matrose – Landratte</a:t>
            </a:r>
          </a:p>
          <a:p>
            <a:r>
              <a:rPr lang="de-DE" dirty="0" smtClean="0"/>
              <a:t>Paraphrase			Matrosen – blaue Jungs</a:t>
            </a:r>
          </a:p>
          <a:p>
            <a:endParaRPr lang="de-DE" dirty="0"/>
          </a:p>
          <a:p>
            <a:r>
              <a:rPr lang="de-DE" b="1" dirty="0" smtClean="0"/>
              <a:t>Substitution durch grammatische Phrasen: </a:t>
            </a:r>
            <a:r>
              <a:rPr lang="de-DE" dirty="0" smtClean="0"/>
              <a:t>Matrose – er </a:t>
            </a:r>
          </a:p>
          <a:p>
            <a:endParaRPr lang="de-DE" dirty="0"/>
          </a:p>
          <a:p>
            <a:r>
              <a:rPr lang="de-DE" b="1" dirty="0" smtClean="0"/>
              <a:t>Funktionale Äquivalenz:	</a:t>
            </a:r>
            <a:r>
              <a:rPr lang="de-DE" dirty="0" smtClean="0"/>
              <a:t>	der am Ruder Stehende</a:t>
            </a:r>
          </a:p>
          <a:p>
            <a:r>
              <a:rPr lang="de-DE" dirty="0"/>
              <a:t>	</a:t>
            </a:r>
            <a:r>
              <a:rPr lang="de-DE" dirty="0" smtClean="0"/>
              <a:t>			der ins Wasser Gestürzte</a:t>
            </a:r>
          </a:p>
          <a:p>
            <a:r>
              <a:rPr lang="de-DE" dirty="0"/>
              <a:t>	</a:t>
            </a:r>
            <a:r>
              <a:rPr lang="de-DE" dirty="0" smtClean="0"/>
              <a:t>			der betrunken über das Deck 				  Tänzelnde</a:t>
            </a:r>
          </a:p>
          <a:p>
            <a:endParaRPr lang="de-DE" sz="2000" dirty="0"/>
          </a:p>
        </p:txBody>
      </p:sp>
    </p:spTree>
    <p:extLst>
      <p:ext uri="{BB962C8B-B14F-4D97-AF65-F5344CB8AC3E}">
        <p14:creationId xmlns:p14="http://schemas.microsoft.com/office/powerpoint/2010/main" val="5904781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84241" y="1803588"/>
            <a:ext cx="4667879" cy="3785652"/>
          </a:xfrm>
          <a:prstGeom prst="rect">
            <a:avLst/>
          </a:prstGeom>
          <a:noFill/>
        </p:spPr>
        <p:txBody>
          <a:bodyPr wrap="square" rtlCol="0">
            <a:spAutoFit/>
          </a:bodyPr>
          <a:lstStyle/>
          <a:p>
            <a:r>
              <a:rPr lang="de-DE" sz="1600" b="1" dirty="0" smtClean="0"/>
              <a:t>AUSLASSEN:</a:t>
            </a:r>
          </a:p>
          <a:p>
            <a:endParaRPr lang="de-DE" sz="1600" b="1" dirty="0" smtClean="0"/>
          </a:p>
          <a:p>
            <a:r>
              <a:rPr lang="de-DE" sz="1600" dirty="0" smtClean="0"/>
              <a:t>Ein Mädchen lief vorbei.</a:t>
            </a:r>
          </a:p>
          <a:p>
            <a:r>
              <a:rPr lang="de-DE" sz="1600" dirty="0" smtClean="0"/>
              <a:t>Sie trug ein langes Kleid.</a:t>
            </a:r>
          </a:p>
          <a:p>
            <a:r>
              <a:rPr lang="de-DE" sz="1600" dirty="0" smtClean="0"/>
              <a:t>Das Kleid leuchtete in hellem Gelb.</a:t>
            </a:r>
          </a:p>
          <a:p>
            <a:r>
              <a:rPr lang="de-DE" sz="1600" b="1" dirty="0" smtClean="0"/>
              <a:t>Ein Mädchen lief vorbei.</a:t>
            </a:r>
          </a:p>
          <a:p>
            <a:endParaRPr lang="de-DE" sz="1600" b="1" dirty="0" smtClean="0"/>
          </a:p>
          <a:p>
            <a:endParaRPr lang="de-DE" sz="1600" b="1" dirty="0"/>
          </a:p>
          <a:p>
            <a:r>
              <a:rPr lang="de-DE" sz="1600" b="1" dirty="0" smtClean="0"/>
              <a:t>SELEKTIEREN:</a:t>
            </a:r>
          </a:p>
          <a:p>
            <a:endParaRPr lang="de-DE" sz="1600" b="1" dirty="0" smtClean="0"/>
          </a:p>
          <a:p>
            <a:r>
              <a:rPr lang="de-DE" sz="1600" dirty="0" smtClean="0"/>
              <a:t>Er ging zur Terrassentür,</a:t>
            </a:r>
          </a:p>
          <a:p>
            <a:r>
              <a:rPr lang="de-DE" sz="1600" dirty="0" smtClean="0"/>
              <a:t>öffnete sie</a:t>
            </a:r>
          </a:p>
          <a:p>
            <a:r>
              <a:rPr lang="de-DE" sz="1600" dirty="0" smtClean="0"/>
              <a:t>Und trat in den Garten.</a:t>
            </a:r>
          </a:p>
          <a:p>
            <a:r>
              <a:rPr lang="de-DE" sz="1600" b="1" dirty="0" smtClean="0"/>
              <a:t>Er trat in den Garten. </a:t>
            </a:r>
          </a:p>
          <a:p>
            <a:endParaRPr lang="de-DE" sz="1600" b="1" dirty="0"/>
          </a:p>
        </p:txBody>
      </p:sp>
      <p:sp>
        <p:nvSpPr>
          <p:cNvPr id="2" name="Textfeld 1"/>
          <p:cNvSpPr txBox="1"/>
          <p:nvPr/>
        </p:nvSpPr>
        <p:spPr>
          <a:xfrm>
            <a:off x="965953" y="692696"/>
            <a:ext cx="6630383" cy="523220"/>
          </a:xfrm>
          <a:prstGeom prst="rect">
            <a:avLst/>
          </a:prstGeom>
          <a:noFill/>
        </p:spPr>
        <p:txBody>
          <a:bodyPr wrap="square" rtlCol="0">
            <a:spAutoFit/>
          </a:bodyPr>
          <a:lstStyle/>
          <a:p>
            <a:pPr algn="ctr"/>
            <a:r>
              <a:rPr lang="de-DE" sz="2800" dirty="0" smtClean="0"/>
              <a:t>MAKROREGELN I</a:t>
            </a:r>
            <a:endParaRPr lang="de-DE" sz="2800" dirty="0"/>
          </a:p>
        </p:txBody>
      </p:sp>
    </p:spTree>
    <p:extLst>
      <p:ext uri="{BB962C8B-B14F-4D97-AF65-F5344CB8AC3E}">
        <p14:creationId xmlns:p14="http://schemas.microsoft.com/office/powerpoint/2010/main" val="3941958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84241" y="1628800"/>
            <a:ext cx="7200800" cy="4031873"/>
          </a:xfrm>
          <a:prstGeom prst="rect">
            <a:avLst/>
          </a:prstGeom>
          <a:noFill/>
        </p:spPr>
        <p:txBody>
          <a:bodyPr wrap="square" rtlCol="0">
            <a:spAutoFit/>
          </a:bodyPr>
          <a:lstStyle/>
          <a:p>
            <a:r>
              <a:rPr lang="de-DE" sz="1600" b="1" dirty="0" smtClean="0"/>
              <a:t>GENERALISIEREN:</a:t>
            </a:r>
          </a:p>
          <a:p>
            <a:endParaRPr lang="de-DE" sz="1600" b="1" dirty="0" smtClean="0"/>
          </a:p>
          <a:p>
            <a:r>
              <a:rPr lang="de-DE" sz="1600" dirty="0" smtClean="0"/>
              <a:t>Eine Puppe lag auf dem Boden.</a:t>
            </a:r>
          </a:p>
          <a:p>
            <a:r>
              <a:rPr lang="de-DE" sz="1600" dirty="0" smtClean="0"/>
              <a:t>Eine Holzeisenbahn lag daneben,</a:t>
            </a:r>
          </a:p>
          <a:p>
            <a:r>
              <a:rPr lang="de-DE" sz="1600" dirty="0" smtClean="0"/>
              <a:t>Und auch Bausteine konnte man da sehen.</a:t>
            </a:r>
          </a:p>
          <a:p>
            <a:r>
              <a:rPr lang="de-DE" sz="1600" b="1" dirty="0" smtClean="0"/>
              <a:t>Spielzeug lag auf dem Boden.</a:t>
            </a:r>
          </a:p>
          <a:p>
            <a:endParaRPr lang="de-DE" sz="1600" b="1" dirty="0"/>
          </a:p>
          <a:p>
            <a:endParaRPr lang="de-DE" sz="1600" b="1" dirty="0" smtClean="0"/>
          </a:p>
          <a:p>
            <a:r>
              <a:rPr lang="de-DE" sz="1600" b="1" dirty="0" smtClean="0"/>
              <a:t>INTEGRIEREN:</a:t>
            </a:r>
          </a:p>
          <a:p>
            <a:endParaRPr lang="de-DE" sz="1600" b="1" dirty="0"/>
          </a:p>
          <a:p>
            <a:r>
              <a:rPr lang="de-DE" sz="1600" dirty="0" smtClean="0"/>
              <a:t>Ich ging zum Bahnhof.</a:t>
            </a:r>
          </a:p>
          <a:p>
            <a:r>
              <a:rPr lang="de-DE" sz="1600" dirty="0" smtClean="0"/>
              <a:t>Dort kaufte ich eine Fahrkarte.</a:t>
            </a:r>
          </a:p>
          <a:p>
            <a:r>
              <a:rPr lang="de-DE" sz="1600" dirty="0" smtClean="0"/>
              <a:t>Dan ging ich zum Bahnsteig,</a:t>
            </a:r>
          </a:p>
          <a:p>
            <a:r>
              <a:rPr lang="de-DE" sz="1600" dirty="0" smtClean="0"/>
              <a:t>Steig ein</a:t>
            </a:r>
          </a:p>
          <a:p>
            <a:r>
              <a:rPr lang="de-DE" sz="1600" dirty="0" smtClean="0"/>
              <a:t>Und fuhr los.</a:t>
            </a:r>
          </a:p>
          <a:p>
            <a:r>
              <a:rPr lang="de-DE" sz="1600" b="1" dirty="0" smtClean="0"/>
              <a:t>Reise mit dem Zug</a:t>
            </a:r>
            <a:endParaRPr lang="de-DE" sz="1600" b="1" dirty="0"/>
          </a:p>
        </p:txBody>
      </p:sp>
      <p:sp>
        <p:nvSpPr>
          <p:cNvPr id="2" name="Textfeld 1"/>
          <p:cNvSpPr txBox="1"/>
          <p:nvPr/>
        </p:nvSpPr>
        <p:spPr>
          <a:xfrm>
            <a:off x="965953" y="673532"/>
            <a:ext cx="6630383" cy="523220"/>
          </a:xfrm>
          <a:prstGeom prst="rect">
            <a:avLst/>
          </a:prstGeom>
          <a:noFill/>
        </p:spPr>
        <p:txBody>
          <a:bodyPr wrap="square" rtlCol="0">
            <a:spAutoFit/>
          </a:bodyPr>
          <a:lstStyle/>
          <a:p>
            <a:pPr algn="ctr"/>
            <a:r>
              <a:rPr lang="de-DE" sz="2800" dirty="0" smtClean="0"/>
              <a:t>MAKROREGELN II</a:t>
            </a:r>
            <a:endParaRPr lang="de-DE" sz="2800" dirty="0"/>
          </a:p>
        </p:txBody>
      </p:sp>
    </p:spTree>
    <p:extLst>
      <p:ext uri="{BB962C8B-B14F-4D97-AF65-F5344CB8AC3E}">
        <p14:creationId xmlns:p14="http://schemas.microsoft.com/office/powerpoint/2010/main" val="2210916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71600" y="1268760"/>
            <a:ext cx="7200800" cy="4611519"/>
          </a:xfrm>
          <a:prstGeom prst="rect">
            <a:avLst/>
          </a:prstGeom>
          <a:noFill/>
        </p:spPr>
        <p:txBody>
          <a:bodyPr wrap="square" rtlCol="0">
            <a:spAutoFit/>
          </a:bodyPr>
          <a:lstStyle/>
          <a:p>
            <a:pPr marL="342900" indent="-342900">
              <a:lnSpc>
                <a:spcPct val="150000"/>
              </a:lnSpc>
              <a:buFont typeface="+mj-lt"/>
              <a:buAutoNum type="arabicPeriod"/>
            </a:pPr>
            <a:r>
              <a:rPr lang="de-DE" b="1" dirty="0" smtClean="0"/>
              <a:t>Der Kranke </a:t>
            </a:r>
            <a:r>
              <a:rPr lang="de-DE" dirty="0" smtClean="0"/>
              <a:t>schien seinen Zustand völlig zu ignorieren.</a:t>
            </a:r>
          </a:p>
          <a:p>
            <a:pPr marL="342900" indent="-342900">
              <a:lnSpc>
                <a:spcPct val="150000"/>
              </a:lnSpc>
              <a:buFont typeface="+mj-lt"/>
              <a:buAutoNum type="arabicPeriod"/>
            </a:pPr>
            <a:r>
              <a:rPr lang="de-DE" b="1" dirty="0" smtClean="0"/>
              <a:t>Er</a:t>
            </a:r>
            <a:r>
              <a:rPr lang="de-DE" dirty="0" smtClean="0"/>
              <a:t> hatte sich n och so viel vorgenommen.</a:t>
            </a:r>
          </a:p>
          <a:p>
            <a:pPr marL="342900" indent="-342900">
              <a:lnSpc>
                <a:spcPct val="150000"/>
              </a:lnSpc>
              <a:buFont typeface="+mj-lt"/>
              <a:buAutoNum type="arabicPeriod"/>
            </a:pPr>
            <a:r>
              <a:rPr lang="de-DE" dirty="0" smtClean="0"/>
              <a:t>(</a:t>
            </a:r>
            <a:r>
              <a:rPr lang="de-DE" b="1" dirty="0" smtClean="0"/>
              <a:t>denn er</a:t>
            </a:r>
            <a:r>
              <a:rPr lang="de-DE" dirty="0" smtClean="0"/>
              <a:t> hatte sich noch so viel vorgenommen.)</a:t>
            </a:r>
          </a:p>
          <a:p>
            <a:pPr marL="342900" indent="-342900">
              <a:lnSpc>
                <a:spcPct val="150000"/>
              </a:lnSpc>
              <a:buFont typeface="+mj-lt"/>
              <a:buAutoNum type="arabicPeriod"/>
            </a:pPr>
            <a:r>
              <a:rPr lang="de-DE" b="1" dirty="0" smtClean="0"/>
              <a:t>Er</a:t>
            </a:r>
            <a:r>
              <a:rPr lang="de-DE" dirty="0" smtClean="0"/>
              <a:t> saß wie ein kleiner Herrscher da und ließ Auge und Geist in die Ferne schweifen.</a:t>
            </a:r>
            <a:br>
              <a:rPr lang="de-DE" dirty="0" smtClean="0"/>
            </a:br>
            <a:endParaRPr lang="de-DE" dirty="0" smtClean="0"/>
          </a:p>
          <a:p>
            <a:pPr marL="342900" indent="-342900">
              <a:lnSpc>
                <a:spcPct val="150000"/>
              </a:lnSpc>
              <a:buFont typeface="+mj-lt"/>
              <a:buAutoNum type="arabicPeriod"/>
            </a:pPr>
            <a:r>
              <a:rPr lang="de-DE" dirty="0" smtClean="0"/>
              <a:t>Seinen Zustand schien der </a:t>
            </a:r>
            <a:r>
              <a:rPr lang="de-DE" b="1" dirty="0" smtClean="0"/>
              <a:t>Kranke</a:t>
            </a:r>
            <a:r>
              <a:rPr lang="de-DE" dirty="0" smtClean="0"/>
              <a:t> völlig zu ignorieren.</a:t>
            </a:r>
          </a:p>
          <a:p>
            <a:pPr marL="342900" indent="-342900">
              <a:lnSpc>
                <a:spcPct val="150000"/>
              </a:lnSpc>
              <a:buFont typeface="+mj-lt"/>
              <a:buAutoNum type="arabicPeriod"/>
            </a:pPr>
            <a:r>
              <a:rPr lang="de-DE" dirty="0" smtClean="0"/>
              <a:t>Wie ein kleiner Herrscher saß </a:t>
            </a:r>
            <a:r>
              <a:rPr lang="de-DE" b="1" dirty="0" smtClean="0"/>
              <a:t>er</a:t>
            </a:r>
            <a:r>
              <a:rPr lang="de-DE" dirty="0" smtClean="0"/>
              <a:t> da und ließ Auge und Geist in die Ferne schweifen.</a:t>
            </a:r>
          </a:p>
          <a:p>
            <a:pPr marL="342900" indent="-342900">
              <a:lnSpc>
                <a:spcPct val="150000"/>
              </a:lnSpc>
              <a:buFont typeface="+mj-lt"/>
              <a:buAutoNum type="arabicPeriod"/>
            </a:pPr>
            <a:r>
              <a:rPr lang="de-DE" b="1" dirty="0"/>
              <a:t>d</a:t>
            </a:r>
            <a:r>
              <a:rPr lang="de-DE" b="1" dirty="0" smtClean="0"/>
              <a:t>er Erkrankte</a:t>
            </a:r>
          </a:p>
          <a:p>
            <a:pPr marL="342900" indent="-342900">
              <a:lnSpc>
                <a:spcPct val="150000"/>
              </a:lnSpc>
              <a:buFont typeface="+mj-lt"/>
              <a:buAutoNum type="arabicPeriod"/>
            </a:pPr>
            <a:r>
              <a:rPr lang="de-DE" b="1" dirty="0"/>
              <a:t>d</a:t>
            </a:r>
            <a:r>
              <a:rPr lang="de-DE" b="1" dirty="0" smtClean="0"/>
              <a:t>er von Krankheit Geschwächte</a:t>
            </a:r>
          </a:p>
        </p:txBody>
      </p:sp>
    </p:spTree>
    <p:extLst>
      <p:ext uri="{BB962C8B-B14F-4D97-AF65-F5344CB8AC3E}">
        <p14:creationId xmlns:p14="http://schemas.microsoft.com/office/powerpoint/2010/main" val="27048056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84241" y="1628800"/>
            <a:ext cx="7200800" cy="4524315"/>
          </a:xfrm>
          <a:prstGeom prst="rect">
            <a:avLst/>
          </a:prstGeom>
          <a:noFill/>
        </p:spPr>
        <p:txBody>
          <a:bodyPr wrap="square" rtlCol="0">
            <a:spAutoFit/>
          </a:bodyPr>
          <a:lstStyle/>
          <a:p>
            <a:r>
              <a:rPr lang="de-DE" sz="1600" b="1" dirty="0" smtClean="0"/>
              <a:t>1. CONJUNCTION</a:t>
            </a:r>
          </a:p>
          <a:p>
            <a:r>
              <a:rPr lang="de-DE" sz="1600" dirty="0" smtClean="0"/>
              <a:t>(1) John rauchte eine Zigarre, und Peter rauchte Pfeife.</a:t>
            </a:r>
          </a:p>
          <a:p>
            <a:r>
              <a:rPr lang="de-DE" sz="1600" dirty="0" smtClean="0"/>
              <a:t>(2) Er nahm eine Schlaftablette, und er schlief auch bald ein.</a:t>
            </a:r>
          </a:p>
          <a:p>
            <a:r>
              <a:rPr lang="de-DE" sz="1600" dirty="0" smtClean="0"/>
              <a:t>(3) John ging in die Bücherei, und er besuchte seine Frau im Krankenhaus.</a:t>
            </a:r>
          </a:p>
          <a:p>
            <a:endParaRPr lang="de-DE" sz="1600" b="1" dirty="0" smtClean="0"/>
          </a:p>
          <a:p>
            <a:r>
              <a:rPr lang="de-DE" sz="1600" b="1" dirty="0"/>
              <a:t>2</a:t>
            </a:r>
            <a:r>
              <a:rPr lang="de-DE" sz="1600" b="1" dirty="0" smtClean="0"/>
              <a:t>. DISJUNCTION</a:t>
            </a:r>
          </a:p>
          <a:p>
            <a:pPr marL="342900" indent="-342900">
              <a:buAutoNum type="arabicParenBoth"/>
            </a:pPr>
            <a:r>
              <a:rPr lang="de-DE" sz="1600" dirty="0" smtClean="0"/>
              <a:t>Lieb mich oder </a:t>
            </a:r>
            <a:r>
              <a:rPr lang="de-DE" sz="1600" dirty="0" err="1" smtClean="0"/>
              <a:t>laß</a:t>
            </a:r>
            <a:r>
              <a:rPr lang="de-DE" sz="1600" dirty="0" smtClean="0"/>
              <a:t> mich.</a:t>
            </a:r>
          </a:p>
          <a:p>
            <a:pPr marL="342900" indent="-342900">
              <a:buAutoNum type="arabicParenBoth"/>
            </a:pPr>
            <a:r>
              <a:rPr lang="de-DE" sz="1600" dirty="0" smtClean="0"/>
              <a:t>Ich gehe ins Kino, oder ich besuche meine Tante Anna.</a:t>
            </a:r>
          </a:p>
          <a:p>
            <a:endParaRPr lang="de-DE" sz="1600" dirty="0"/>
          </a:p>
          <a:p>
            <a:r>
              <a:rPr lang="de-DE" sz="1600" b="1" dirty="0" smtClean="0"/>
              <a:t>3. CONDITIONALS</a:t>
            </a:r>
          </a:p>
          <a:p>
            <a:pPr marL="342900" indent="-342900">
              <a:buAutoNum type="arabicParenBoth"/>
            </a:pPr>
            <a:r>
              <a:rPr lang="de-DE" sz="1600" dirty="0" smtClean="0"/>
              <a:t>Weil es in diesem Sommer </a:t>
            </a:r>
            <a:r>
              <a:rPr lang="de-DE" sz="1600" dirty="0"/>
              <a:t>n</a:t>
            </a:r>
            <a:r>
              <a:rPr lang="de-DE" sz="1600" dirty="0" smtClean="0"/>
              <a:t>icht geregnet hat, haben wir die Felder bewässert.</a:t>
            </a:r>
          </a:p>
          <a:p>
            <a:pPr marL="342900" indent="-342900">
              <a:buAutoNum type="arabicParenBoth"/>
            </a:pPr>
            <a:r>
              <a:rPr lang="de-DE" sz="1600" dirty="0" smtClean="0"/>
              <a:t>Wenn es in diesem Sommer nicht regnet, wird die Erde austrocknen.</a:t>
            </a:r>
          </a:p>
          <a:p>
            <a:pPr marL="342900" indent="-342900">
              <a:buAutoNum type="arabicParenBoth"/>
            </a:pPr>
            <a:r>
              <a:rPr lang="de-DE" sz="1600" dirty="0" smtClean="0"/>
              <a:t>Du gibt Geld aus, als wärest du ein Millionär.</a:t>
            </a:r>
          </a:p>
          <a:p>
            <a:pPr marL="342900" indent="-342900">
              <a:buAutoNum type="arabicParenBoth"/>
            </a:pPr>
            <a:endParaRPr lang="de-DE" sz="1600" dirty="0"/>
          </a:p>
          <a:p>
            <a:r>
              <a:rPr lang="de-DE" sz="1600" b="1" dirty="0" smtClean="0"/>
              <a:t>4. CONTRASTIVES</a:t>
            </a:r>
          </a:p>
          <a:p>
            <a:pPr marL="342900" indent="-342900">
              <a:buAutoNum type="arabicParenBoth"/>
            </a:pPr>
            <a:r>
              <a:rPr lang="de-DE" sz="1600" dirty="0" smtClean="0"/>
              <a:t>Ich bin fischen gegangen, aber ich habe nichts gefangen.</a:t>
            </a:r>
          </a:p>
          <a:p>
            <a:pPr marL="342900" indent="-342900">
              <a:buAutoNum type="arabicParenBoth"/>
            </a:pPr>
            <a:r>
              <a:rPr lang="de-DE" sz="1600" dirty="0" smtClean="0"/>
              <a:t>Obgleich wir verschlafen haben, haben wir den Bus doch noch erreicht.</a:t>
            </a:r>
            <a:endParaRPr lang="de-DE" sz="1600" dirty="0"/>
          </a:p>
        </p:txBody>
      </p:sp>
      <p:sp>
        <p:nvSpPr>
          <p:cNvPr id="2" name="Textfeld 1"/>
          <p:cNvSpPr txBox="1"/>
          <p:nvPr/>
        </p:nvSpPr>
        <p:spPr>
          <a:xfrm>
            <a:off x="965953" y="673532"/>
            <a:ext cx="6630383" cy="523220"/>
          </a:xfrm>
          <a:prstGeom prst="rect">
            <a:avLst/>
          </a:prstGeom>
          <a:noFill/>
        </p:spPr>
        <p:txBody>
          <a:bodyPr wrap="square" rtlCol="0">
            <a:spAutoFit/>
          </a:bodyPr>
          <a:lstStyle/>
          <a:p>
            <a:pPr algn="ctr"/>
            <a:r>
              <a:rPr lang="de-DE" sz="2800" dirty="0" smtClean="0"/>
              <a:t>MIKROSTRUKTUREN / van Dijk</a:t>
            </a:r>
            <a:endParaRPr lang="de-DE" sz="2800" dirty="0"/>
          </a:p>
        </p:txBody>
      </p:sp>
    </p:spTree>
    <p:extLst>
      <p:ext uri="{BB962C8B-B14F-4D97-AF65-F5344CB8AC3E}">
        <p14:creationId xmlns:p14="http://schemas.microsoft.com/office/powerpoint/2010/main" val="3540526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971600" y="1919824"/>
            <a:ext cx="7200800" cy="2805320"/>
          </a:xfrm>
          <a:prstGeom prst="rect">
            <a:avLst/>
          </a:prstGeom>
          <a:noFill/>
        </p:spPr>
        <p:txBody>
          <a:bodyPr wrap="square" rtlCol="0">
            <a:spAutoFit/>
          </a:bodyPr>
          <a:lstStyle/>
          <a:p>
            <a:pPr>
              <a:lnSpc>
                <a:spcPct val="150000"/>
              </a:lnSpc>
            </a:pPr>
            <a:r>
              <a:rPr lang="de-DE" sz="2000" dirty="0" smtClean="0"/>
              <a:t>Bill wollte Mary ins Kino einladen und rief sie an. Aber Mary wollte nicht gehen, weil sie lieber einen Film im Fernsehen sehen wollte. Es war ein Film über den zweiten Weltkrieg, der sie sehr interessierte. Sie hatte gehört, </a:t>
            </a:r>
            <a:r>
              <a:rPr lang="de-DE" sz="2000" dirty="0" err="1" smtClean="0"/>
              <a:t>daß</a:t>
            </a:r>
            <a:r>
              <a:rPr lang="de-DE" sz="2000" dirty="0" smtClean="0"/>
              <a:t> es wichtig sei, etwas über die damalige wirtschaftliche </a:t>
            </a:r>
            <a:r>
              <a:rPr lang="de-DE" sz="2000" dirty="0"/>
              <a:t>L</a:t>
            </a:r>
            <a:r>
              <a:rPr lang="de-DE" sz="2000" dirty="0" smtClean="0"/>
              <a:t>age zu wissen, die sehr prekär war …</a:t>
            </a:r>
            <a:endParaRPr lang="de-DE" sz="1400" dirty="0" smtClean="0"/>
          </a:p>
        </p:txBody>
      </p:sp>
    </p:spTree>
    <p:extLst>
      <p:ext uri="{BB962C8B-B14F-4D97-AF65-F5344CB8AC3E}">
        <p14:creationId xmlns:p14="http://schemas.microsoft.com/office/powerpoint/2010/main" val="2210988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99592" y="620688"/>
            <a:ext cx="7272808" cy="400110"/>
          </a:xfrm>
          <a:prstGeom prst="rect">
            <a:avLst/>
          </a:prstGeom>
          <a:noFill/>
        </p:spPr>
        <p:txBody>
          <a:bodyPr wrap="square" rtlCol="0">
            <a:spAutoFit/>
          </a:bodyPr>
          <a:lstStyle/>
          <a:p>
            <a:pPr algn="ctr"/>
            <a:r>
              <a:rPr lang="de-DE" sz="2000" dirty="0" smtClean="0"/>
              <a:t>3.4.4.1. Thema als Kern des Textinhalts</a:t>
            </a:r>
            <a:endParaRPr lang="de-DE" sz="2000" dirty="0"/>
          </a:p>
        </p:txBody>
      </p:sp>
      <p:sp>
        <p:nvSpPr>
          <p:cNvPr id="3" name="Textfeld 2"/>
          <p:cNvSpPr txBox="1"/>
          <p:nvPr/>
        </p:nvSpPr>
        <p:spPr>
          <a:xfrm>
            <a:off x="899592" y="1268760"/>
            <a:ext cx="7272808" cy="5355312"/>
          </a:xfrm>
          <a:prstGeom prst="rect">
            <a:avLst/>
          </a:prstGeom>
          <a:noFill/>
        </p:spPr>
        <p:txBody>
          <a:bodyPr wrap="square" rtlCol="0">
            <a:spAutoFit/>
          </a:bodyPr>
          <a:lstStyle/>
          <a:p>
            <a:pPr marL="342900" indent="-342900">
              <a:buAutoNum type="arabicParenBoth"/>
            </a:pPr>
            <a:r>
              <a:rPr lang="de-DE" dirty="0" smtClean="0"/>
              <a:t>Zimmer ausgebrannt</a:t>
            </a:r>
          </a:p>
          <a:p>
            <a:endParaRPr lang="de-DE" dirty="0"/>
          </a:p>
          <a:p>
            <a:pPr>
              <a:lnSpc>
                <a:spcPct val="150000"/>
              </a:lnSpc>
            </a:pPr>
            <a:r>
              <a:rPr lang="de-DE" dirty="0" smtClean="0"/>
              <a:t>Aachen. – (1) Gegen 15 Uhr wurde gestern die Aachener Berufsfeuerwehr alarmiert. (2) </a:t>
            </a:r>
            <a:r>
              <a:rPr lang="de-DE" u="sng" dirty="0" smtClean="0">
                <a:uFill>
                  <a:solidFill>
                    <a:srgbClr val="C00000"/>
                  </a:solidFill>
                </a:uFill>
              </a:rPr>
              <a:t>Sie rückte in die Thomashofstraße aus, wo es in einer Wohnung</a:t>
            </a:r>
            <a:r>
              <a:rPr lang="de-DE" dirty="0" smtClean="0"/>
              <a:t> brannte. (3) Die Feuerwehrleute löschten mit drei C-Rohren. (4) Oberbrandrat Starke war ebenfalls am Einsatzort. (5) </a:t>
            </a:r>
            <a:r>
              <a:rPr lang="de-DE" u="sng" dirty="0" smtClean="0">
                <a:uFill>
                  <a:solidFill>
                    <a:srgbClr val="C00000"/>
                  </a:solidFill>
                </a:uFill>
              </a:rPr>
              <a:t>Zwei Zimmer brannten vollkommen aus</a:t>
            </a:r>
            <a:r>
              <a:rPr lang="de-DE" dirty="0" smtClean="0"/>
              <a:t>. (6) </a:t>
            </a:r>
            <a:r>
              <a:rPr lang="de-DE" u="sng" dirty="0" smtClean="0">
                <a:uFill>
                  <a:solidFill>
                    <a:srgbClr val="C00000"/>
                  </a:solidFill>
                </a:uFill>
              </a:rPr>
              <a:t>Drei weitere wurden in Mitleidenschaft gezogen.</a:t>
            </a:r>
            <a:r>
              <a:rPr lang="de-DE" dirty="0" smtClean="0"/>
              <a:t> (7) Die Ursache des Brandes ist noch nicht bekannt. (8) Die Kripo hat sich inzwischen eingeschaltet. (9) Die Feuerwehrleute </a:t>
            </a:r>
            <a:r>
              <a:rPr lang="de-DE" dirty="0" err="1" smtClean="0"/>
              <a:t>mußten</a:t>
            </a:r>
            <a:r>
              <a:rPr lang="de-DE" dirty="0" smtClean="0"/>
              <a:t> aus einem oberen Geschoß ein Kleinkind retten</a:t>
            </a:r>
            <a:r>
              <a:rPr lang="de-DE" u="sng" dirty="0" smtClean="0">
                <a:uFill>
                  <a:solidFill>
                    <a:srgbClr val="C00000"/>
                  </a:solidFill>
                </a:uFill>
              </a:rPr>
              <a:t>. (10) Während des Brandes befand sich niemand in der heimgesuchten Wohnung.</a:t>
            </a:r>
          </a:p>
          <a:p>
            <a:endParaRPr lang="de-DE" dirty="0"/>
          </a:p>
          <a:p>
            <a:r>
              <a:rPr lang="de-DE" sz="1400" dirty="0" smtClean="0"/>
              <a:t>(aus: Aachener Nachrichten vom 17.2.1973)</a:t>
            </a:r>
            <a:endParaRPr lang="de-DE" sz="1400" dirty="0"/>
          </a:p>
        </p:txBody>
      </p:sp>
    </p:spTree>
    <p:extLst>
      <p:ext uri="{BB962C8B-B14F-4D97-AF65-F5344CB8AC3E}">
        <p14:creationId xmlns:p14="http://schemas.microsoft.com/office/powerpoint/2010/main" val="22490908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99592" y="620688"/>
            <a:ext cx="7272808" cy="400110"/>
          </a:xfrm>
          <a:prstGeom prst="rect">
            <a:avLst/>
          </a:prstGeom>
          <a:noFill/>
        </p:spPr>
        <p:txBody>
          <a:bodyPr wrap="square" rtlCol="0">
            <a:spAutoFit/>
          </a:bodyPr>
          <a:lstStyle/>
          <a:p>
            <a:pPr algn="ctr"/>
            <a:r>
              <a:rPr lang="de-DE" sz="2000" dirty="0" smtClean="0"/>
              <a:t>3.4.4.1. Thema als Kern des Textinhalts</a:t>
            </a:r>
            <a:endParaRPr lang="de-DE" sz="2000" dirty="0"/>
          </a:p>
        </p:txBody>
      </p:sp>
      <p:sp>
        <p:nvSpPr>
          <p:cNvPr id="3" name="Textfeld 2"/>
          <p:cNvSpPr txBox="1"/>
          <p:nvPr/>
        </p:nvSpPr>
        <p:spPr>
          <a:xfrm>
            <a:off x="899592" y="1268760"/>
            <a:ext cx="7272808" cy="5355312"/>
          </a:xfrm>
          <a:prstGeom prst="rect">
            <a:avLst/>
          </a:prstGeom>
          <a:noFill/>
        </p:spPr>
        <p:txBody>
          <a:bodyPr wrap="square" rtlCol="0">
            <a:spAutoFit/>
          </a:bodyPr>
          <a:lstStyle/>
          <a:p>
            <a:pPr marL="342900" indent="-342900">
              <a:buAutoNum type="arabicParenBoth"/>
            </a:pPr>
            <a:r>
              <a:rPr lang="de-DE" dirty="0" smtClean="0"/>
              <a:t>Zimmer ausgebrannt</a:t>
            </a:r>
          </a:p>
          <a:p>
            <a:endParaRPr lang="de-DE" dirty="0"/>
          </a:p>
          <a:p>
            <a:pPr>
              <a:lnSpc>
                <a:spcPct val="150000"/>
              </a:lnSpc>
            </a:pPr>
            <a:r>
              <a:rPr lang="de-DE" dirty="0" smtClean="0"/>
              <a:t>Aachen. – (1) </a:t>
            </a:r>
            <a:r>
              <a:rPr lang="de-DE" u="sng" dirty="0" smtClean="0">
                <a:uFill>
                  <a:solidFill>
                    <a:srgbClr val="00B0F0"/>
                  </a:solidFill>
                </a:uFill>
              </a:rPr>
              <a:t>Gegen 15 Uhr wurde gestern die Aachener Berufsfeuerwehr alarmiert. </a:t>
            </a:r>
            <a:r>
              <a:rPr lang="de-DE" dirty="0" smtClean="0"/>
              <a:t>(2) </a:t>
            </a:r>
            <a:r>
              <a:rPr lang="de-DE" u="sng" dirty="0" smtClean="0">
                <a:uFill>
                  <a:solidFill>
                    <a:srgbClr val="00B0F0"/>
                  </a:solidFill>
                </a:uFill>
              </a:rPr>
              <a:t>Sie rückte in die Thomashofstraße aus, wo es in einer Wohnung brannte. </a:t>
            </a:r>
            <a:r>
              <a:rPr lang="de-DE" dirty="0" smtClean="0"/>
              <a:t>(3) </a:t>
            </a:r>
            <a:r>
              <a:rPr lang="de-DE" u="sng" dirty="0" smtClean="0">
                <a:uFill>
                  <a:solidFill>
                    <a:srgbClr val="00B0F0"/>
                  </a:solidFill>
                </a:uFill>
              </a:rPr>
              <a:t>Die Feuerwehrleute löschten mit drei C-Rohren.</a:t>
            </a:r>
            <a:r>
              <a:rPr lang="de-DE" dirty="0" smtClean="0"/>
              <a:t> (4) </a:t>
            </a:r>
            <a:r>
              <a:rPr lang="de-DE" u="sng" dirty="0" smtClean="0">
                <a:uFill>
                  <a:solidFill>
                    <a:srgbClr val="00B0F0"/>
                  </a:solidFill>
                </a:uFill>
              </a:rPr>
              <a:t>Oberbrandrat Starke war ebenfalls am Einsatzort. </a:t>
            </a:r>
            <a:r>
              <a:rPr lang="de-DE" dirty="0" smtClean="0"/>
              <a:t>(5) Zwei Zimmer brannten vollkommen aus. (6) Drei weitere wurden in Mitleidenschaft gezogen. (7) Die Ursache des Brandes ist noch nicht bekannt. (8) Die Kripo hat sich inzwischen eingeschaltet. (9) Die Feuerwehrleute </a:t>
            </a:r>
            <a:r>
              <a:rPr lang="de-DE" dirty="0" err="1" smtClean="0"/>
              <a:t>mußten</a:t>
            </a:r>
            <a:r>
              <a:rPr lang="de-DE" dirty="0" smtClean="0"/>
              <a:t> aus einem oberen Geschoß ein Kleinkind retten. (10) Während des Brandes befand sich niemand in der heimgesuchten Wohnung.</a:t>
            </a:r>
          </a:p>
          <a:p>
            <a:endParaRPr lang="de-DE" dirty="0"/>
          </a:p>
          <a:p>
            <a:r>
              <a:rPr lang="de-DE" sz="1400" dirty="0" smtClean="0"/>
              <a:t>(aus: Aachener Nachrichten vom 17.2.1973)</a:t>
            </a:r>
            <a:endParaRPr lang="de-DE" sz="1400" dirty="0"/>
          </a:p>
        </p:txBody>
      </p:sp>
    </p:spTree>
    <p:extLst>
      <p:ext uri="{BB962C8B-B14F-4D97-AF65-F5344CB8AC3E}">
        <p14:creationId xmlns:p14="http://schemas.microsoft.com/office/powerpoint/2010/main" val="3453385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ktive">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Larissa Klassisch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k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0</TotalTime>
  <Words>855</Words>
  <Application>Microsoft Office PowerPoint</Application>
  <PresentationFormat>Bildschirmpräsentation (4:3)</PresentationFormat>
  <Paragraphs>117</Paragraphs>
  <Slides>12</Slides>
  <Notes>0</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Perspektive</vt:lpstr>
      <vt:lpstr>3. Semantik  und Text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„Vortextlinguistische“ Beschäftigung mit dem Text</dc:title>
  <dc:creator>Isabell Winkler</dc:creator>
  <cp:lastModifiedBy>Isabell Winkler</cp:lastModifiedBy>
  <cp:revision>40</cp:revision>
  <dcterms:created xsi:type="dcterms:W3CDTF">2010-09-22T11:17:20Z</dcterms:created>
  <dcterms:modified xsi:type="dcterms:W3CDTF">2010-09-24T09:59:10Z</dcterms:modified>
</cp:coreProperties>
</file>