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6B158-8D03-4B44-9FBC-1D3940366950}" type="datetimeFigureOut">
              <a:rPr lang="de-DE" smtClean="0"/>
              <a:t>24.09.2010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238EB-9B8E-4EC1-91E1-8F119ACBB5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36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Grundlagen der Textlinguistik 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r>
              <a:rPr lang="de-DE" smtClean="0"/>
              <a:t>06.10.2010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C24FCD9-4636-4BCB-87FB-49B00A9BFFF5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Grundlagen der Textlinguistik </a:t>
            </a:r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hade val="80000"/>
                <a:satMod val="100000"/>
                <a:lumMod val="100000"/>
              </a:schemeClr>
            </a:gs>
            <a:gs pos="65000">
              <a:schemeClr val="bg2">
                <a:tint val="100000"/>
                <a:shade val="95000"/>
                <a:satMod val="100000"/>
                <a:lumMod val="100000"/>
              </a:schemeClr>
            </a:gs>
            <a:gs pos="100000">
              <a:schemeClr val="bg2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01216" y="1916832"/>
            <a:ext cx="7171184" cy="1440160"/>
          </a:xfrm>
        </p:spPr>
        <p:txBody>
          <a:bodyPr>
            <a:normAutofit fontScale="90000"/>
          </a:bodyPr>
          <a:lstStyle/>
          <a:p>
            <a:r>
              <a:rPr lang="de-DE" sz="4400" b="1" dirty="0" smtClean="0"/>
              <a:t>1. „Vortextlinguistische“ Beschäftigung mit dem Text </a:t>
            </a:r>
            <a:endParaRPr lang="de-DE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3796536"/>
            <a:ext cx="7315200" cy="1144632"/>
          </a:xfrm>
        </p:spPr>
        <p:txBody>
          <a:bodyPr>
            <a:normAutofit/>
          </a:bodyPr>
          <a:lstStyle/>
          <a:p>
            <a:r>
              <a:rPr lang="de-DE" dirty="0" smtClean="0"/>
              <a:t>1.1 Textwissenschaft und Textlinguistik</a:t>
            </a:r>
          </a:p>
          <a:p>
            <a:r>
              <a:rPr lang="de-DE" dirty="0" smtClean="0"/>
              <a:t>1.2 „Vortextlinguistisches“ Textwissen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007690" y="522852"/>
            <a:ext cx="1189132" cy="297918"/>
          </a:xfrm>
        </p:spPr>
        <p:txBody>
          <a:bodyPr/>
          <a:lstStyle/>
          <a:p>
            <a:r>
              <a:rPr lang="de-DE" dirty="0" smtClean="0"/>
              <a:t>06.10.2010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6012160" y="764704"/>
            <a:ext cx="2592288" cy="268788"/>
          </a:xfrm>
        </p:spPr>
        <p:txBody>
          <a:bodyPr/>
          <a:lstStyle/>
          <a:p>
            <a:r>
              <a:rPr lang="de-DE" sz="1200" dirty="0" smtClean="0"/>
              <a:t>Grundlagen der Textlinguistik</a:t>
            </a:r>
          </a:p>
          <a:p>
            <a:r>
              <a:rPr lang="de-DE" sz="1200" dirty="0" smtClean="0"/>
              <a:t>Prof. Dr. Ulla Fix 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2862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1600" y="674693"/>
            <a:ext cx="72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+mj-lt"/>
              </a:rPr>
              <a:t>Vorwissenschaftliche Textauffassung (Alltagswissen von ‚Text‘)</a:t>
            </a:r>
            <a:endParaRPr lang="de-DE" sz="2800" b="1" dirty="0">
              <a:latin typeface="+mj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71600" y="1917987"/>
            <a:ext cx="72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dirty="0" smtClean="0"/>
              <a:t>Der Text gilt allgemein als: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/>
              <a:t>ü</a:t>
            </a:r>
            <a:r>
              <a:rPr lang="de-DE" sz="2000" dirty="0" smtClean="0"/>
              <a:t>ber den Satz hinausgehende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 smtClean="0"/>
              <a:t>abgeschlossene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 smtClean="0"/>
              <a:t>thematisch gebundene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 smtClean="0"/>
              <a:t>sinnvolle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/>
              <a:t>s</a:t>
            </a:r>
            <a:r>
              <a:rPr lang="de-DE" sz="2000" dirty="0" smtClean="0"/>
              <a:t>prachliche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000" dirty="0"/>
              <a:t>s</a:t>
            </a:r>
            <a:r>
              <a:rPr lang="de-DE" sz="2000" dirty="0" smtClean="0"/>
              <a:t>chriftliche Einheit</a:t>
            </a:r>
          </a:p>
          <a:p>
            <a:pPr>
              <a:lnSpc>
                <a:spcPct val="150000"/>
              </a:lnSpc>
            </a:pPr>
            <a:endParaRPr lang="de-DE" sz="2000" dirty="0"/>
          </a:p>
          <a:p>
            <a:pPr>
              <a:lnSpc>
                <a:spcPct val="150000"/>
              </a:lnSpc>
            </a:pPr>
            <a:r>
              <a:rPr lang="de-DE" sz="2000" dirty="0" err="1" smtClean="0"/>
              <a:t>Kristeva</a:t>
            </a:r>
            <a:r>
              <a:rPr lang="de-DE" sz="2000" dirty="0" smtClean="0"/>
              <a:t>, </a:t>
            </a:r>
            <a:r>
              <a:rPr lang="de-DE" sz="2000" dirty="0" err="1" smtClean="0"/>
              <a:t>Carlini</a:t>
            </a:r>
            <a:r>
              <a:rPr lang="de-DE" sz="2000" dirty="0" smtClean="0"/>
              <a:t>/Schneider, Barthes, Hausenblas, van Dijk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59047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268760"/>
            <a:ext cx="7200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Sehr geehrter Herr …,</a:t>
            </a:r>
          </a:p>
          <a:p>
            <a:endParaRPr lang="de-DE" sz="2000" dirty="0"/>
          </a:p>
          <a:p>
            <a:r>
              <a:rPr lang="de-DE" sz="2000" dirty="0" smtClean="0"/>
              <a:t>Wir bedanken uns für Ihren Auftrag und freuen uns über Ihren </a:t>
            </a:r>
            <a:r>
              <a:rPr lang="de-DE" sz="2000" dirty="0" err="1" smtClean="0"/>
              <a:t>Entschluß</a:t>
            </a:r>
            <a:r>
              <a:rPr lang="de-DE" sz="2000" dirty="0" smtClean="0"/>
              <a:t>, einen modernen Telekommunikationsdienst der Online Pro Dienste GmbH &amp; Co.KG zu nutzen. Ihren Anmeldewunsch haben wir an die Online Pro Dienste GmbH &amp; Co.KG weitergeleitet. Als T-Online-Neueinsteiger erhalten Sie von der Online Pro Dienste GmbH &amp; Co.KG per Einschreiben/Rückschein Ihr persönliches Kennwort und Ihre Zugangserkennung sowie das Heft „COM!“.</a:t>
            </a:r>
          </a:p>
          <a:p>
            <a:endParaRPr lang="de-DE" sz="2000" dirty="0"/>
          </a:p>
          <a:p>
            <a:r>
              <a:rPr lang="de-DE" sz="2000" dirty="0" smtClean="0"/>
              <a:t>Wir wünschen Ihnen viel Spaß bei der Reise in faszinierende Online-Welten!</a:t>
            </a:r>
          </a:p>
          <a:p>
            <a:r>
              <a:rPr lang="de-DE" sz="2000" dirty="0" smtClean="0"/>
              <a:t>Mit freundlichen Grüßen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4195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268760"/>
            <a:ext cx="7200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Ella </a:t>
            </a:r>
            <a:r>
              <a:rPr lang="de-DE" sz="2000" dirty="0" err="1" smtClean="0"/>
              <a:t>bella</a:t>
            </a:r>
            <a:r>
              <a:rPr lang="de-DE" sz="2000" dirty="0" smtClean="0"/>
              <a:t>,</a:t>
            </a:r>
          </a:p>
          <a:p>
            <a:r>
              <a:rPr lang="de-DE" sz="2000" dirty="0" smtClean="0"/>
              <a:t>Suppenteller,</a:t>
            </a:r>
          </a:p>
          <a:p>
            <a:r>
              <a:rPr lang="de-DE" sz="2000" dirty="0" smtClean="0"/>
              <a:t>Ella </a:t>
            </a:r>
            <a:r>
              <a:rPr lang="de-DE" sz="2000" dirty="0" err="1" smtClean="0"/>
              <a:t>bella</a:t>
            </a:r>
            <a:r>
              <a:rPr lang="de-DE" sz="2000" dirty="0" smtClean="0"/>
              <a:t> </a:t>
            </a:r>
            <a:r>
              <a:rPr lang="de-DE" sz="2000" dirty="0" err="1" smtClean="0"/>
              <a:t>banz</a:t>
            </a:r>
            <a:r>
              <a:rPr lang="de-DE" sz="2000" dirty="0" smtClean="0"/>
              <a:t>.</a:t>
            </a:r>
          </a:p>
          <a:p>
            <a:r>
              <a:rPr lang="de-DE" sz="2000" dirty="0" err="1" smtClean="0"/>
              <a:t>Ene</a:t>
            </a:r>
            <a:r>
              <a:rPr lang="de-DE" sz="2000" dirty="0" smtClean="0"/>
              <a:t> meine</a:t>
            </a:r>
          </a:p>
          <a:p>
            <a:r>
              <a:rPr lang="de-DE" sz="2000" dirty="0" smtClean="0"/>
              <a:t>Min mang,</a:t>
            </a:r>
          </a:p>
          <a:p>
            <a:r>
              <a:rPr lang="de-DE" sz="2000" dirty="0" smtClean="0"/>
              <a:t>Kling klang,</a:t>
            </a:r>
          </a:p>
          <a:p>
            <a:r>
              <a:rPr lang="de-DE" sz="2000" dirty="0" err="1" smtClean="0"/>
              <a:t>Ose</a:t>
            </a:r>
            <a:r>
              <a:rPr lang="de-DE" sz="2000" dirty="0" smtClean="0"/>
              <a:t> </a:t>
            </a:r>
            <a:r>
              <a:rPr lang="de-DE" sz="2000" dirty="0" err="1" smtClean="0"/>
              <a:t>pose</a:t>
            </a:r>
            <a:r>
              <a:rPr lang="de-DE" sz="2000" dirty="0" smtClean="0"/>
              <a:t> </a:t>
            </a:r>
            <a:r>
              <a:rPr lang="de-DE" sz="2000" dirty="0" err="1" smtClean="0"/>
              <a:t>pcke</a:t>
            </a:r>
            <a:r>
              <a:rPr lang="de-DE" sz="2000" dirty="0" smtClean="0"/>
              <a:t> dich,</a:t>
            </a:r>
          </a:p>
          <a:p>
            <a:r>
              <a:rPr lang="de-DE" sz="2000" dirty="0" err="1" smtClean="0"/>
              <a:t>Eiaweia</a:t>
            </a:r>
            <a:r>
              <a:rPr lang="de-DE" sz="2000" dirty="0" smtClean="0"/>
              <a:t> weg.</a:t>
            </a:r>
          </a:p>
          <a:p>
            <a:r>
              <a:rPr lang="de-DE" sz="1400" dirty="0" smtClean="0"/>
              <a:t>Aus: Ich will euch was erzählen… Deutsche Kinderreime. Reclam. Leipzig 1970, 148f.</a:t>
            </a:r>
          </a:p>
          <a:p>
            <a:endParaRPr lang="de-DE" sz="2000" dirty="0"/>
          </a:p>
          <a:p>
            <a:r>
              <a:rPr lang="de-DE" sz="2000" dirty="0" smtClean="0"/>
              <a:t>Feuer!</a:t>
            </a:r>
          </a:p>
          <a:p>
            <a:endParaRPr lang="de-DE" sz="2000" dirty="0"/>
          </a:p>
          <a:p>
            <a:r>
              <a:rPr lang="de-DE" sz="2000" dirty="0" smtClean="0"/>
              <a:t>Lieber Klaus!</a:t>
            </a:r>
          </a:p>
          <a:p>
            <a:r>
              <a:rPr lang="de-DE" sz="1400" dirty="0" smtClean="0"/>
              <a:t>(Wahlslogan der SPD in Bremen 1991. Gemeint ist Klaus </a:t>
            </a:r>
            <a:r>
              <a:rPr lang="de-DE" sz="1400" dirty="0" err="1" smtClean="0"/>
              <a:t>BredemeyeLieber</a:t>
            </a:r>
            <a:r>
              <a:rPr lang="de-DE" sz="1400" dirty="0" smtClean="0"/>
              <a:t> nicht!</a:t>
            </a:r>
          </a:p>
          <a:p>
            <a:endParaRPr lang="de-DE" sz="1400" dirty="0"/>
          </a:p>
          <a:p>
            <a:r>
              <a:rPr lang="de-DE" sz="2000" dirty="0" smtClean="0"/>
              <a:t>Lieber nicht!</a:t>
            </a:r>
          </a:p>
          <a:p>
            <a:r>
              <a:rPr lang="de-DE" sz="1400" dirty="0" smtClean="0"/>
              <a:t>(Wahlslogan der Grünen in diesem Wahlkampf)</a:t>
            </a:r>
          </a:p>
        </p:txBody>
      </p:sp>
    </p:spTree>
    <p:extLst>
      <p:ext uri="{BB962C8B-B14F-4D97-AF65-F5344CB8AC3E}">
        <p14:creationId xmlns:p14="http://schemas.microsoft.com/office/powerpoint/2010/main" val="27048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278046"/>
            <a:ext cx="7200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Hier zu. Alles zu. Verriegelt. Wo soll da einer.</a:t>
            </a:r>
          </a:p>
          <a:p>
            <a:r>
              <a:rPr lang="de-DE" sz="2000" dirty="0" smtClean="0"/>
              <a:t>Wie soll da einer.. ZU.  Wohinaus. Verriegelt.</a:t>
            </a:r>
          </a:p>
          <a:p>
            <a:r>
              <a:rPr lang="de-DE" sz="2000" dirty="0" smtClean="0"/>
              <a:t>Keine Tür mehr. Nicht einmal eine Tür mehr.</a:t>
            </a:r>
          </a:p>
          <a:p>
            <a:r>
              <a:rPr lang="de-DE" sz="2000" dirty="0" smtClean="0"/>
              <a:t>Hier zu Hierzulande. Kein Schiff. Kein Schiff</a:t>
            </a:r>
          </a:p>
          <a:p>
            <a:r>
              <a:rPr lang="de-DE" sz="2000" dirty="0" smtClean="0"/>
              <a:t>Nach Singapur. Hier. Nur hier. Gefühl von zu.</a:t>
            </a:r>
          </a:p>
          <a:p>
            <a:r>
              <a:rPr lang="de-DE" sz="2000" dirty="0" smtClean="0"/>
              <a:t>Von zu sein. Wo noch. </a:t>
            </a:r>
            <a:r>
              <a:rPr lang="de-DE" sz="2000" dirty="0" err="1" smtClean="0"/>
              <a:t>Wonochhinaus</a:t>
            </a:r>
            <a:r>
              <a:rPr lang="de-DE" sz="2000" dirty="0" smtClean="0"/>
              <a:t>. Wohin-</a:t>
            </a:r>
          </a:p>
          <a:p>
            <a:r>
              <a:rPr lang="de-DE" sz="2000" dirty="0" err="1" smtClean="0"/>
              <a:t>Nochhinaus</a:t>
            </a:r>
            <a:r>
              <a:rPr lang="de-DE" sz="2000" dirty="0" smtClean="0"/>
              <a:t>. Verriegelt. Von Balken. Von</a:t>
            </a:r>
          </a:p>
          <a:p>
            <a:r>
              <a:rPr lang="de-DE" sz="2000" dirty="0" err="1" smtClean="0"/>
              <a:t>Einsenträgern</a:t>
            </a:r>
            <a:r>
              <a:rPr lang="de-DE" sz="2000" dirty="0" smtClean="0"/>
              <a:t>. T-Balken. Von </a:t>
            </a:r>
            <a:r>
              <a:rPr lang="de-DE" sz="2000" dirty="0" err="1" smtClean="0"/>
              <a:t>Eisenbetonbal</a:t>
            </a:r>
            <a:r>
              <a:rPr lang="de-DE" sz="2000" dirty="0" smtClean="0"/>
              <a:t>-</a:t>
            </a:r>
          </a:p>
          <a:p>
            <a:r>
              <a:rPr lang="de-DE" sz="2000" dirty="0" err="1"/>
              <a:t>k</a:t>
            </a:r>
            <a:r>
              <a:rPr lang="de-DE" sz="2000" dirty="0" err="1" smtClean="0"/>
              <a:t>en</a:t>
            </a:r>
            <a:r>
              <a:rPr lang="de-DE" sz="2000" dirty="0" smtClean="0"/>
              <a:t>. Betonträgern. Eisenlegern. </a:t>
            </a:r>
            <a:r>
              <a:rPr lang="de-DE" sz="2000" dirty="0" err="1" smtClean="0"/>
              <a:t>Arrmierten</a:t>
            </a:r>
            <a:r>
              <a:rPr lang="de-DE" sz="2000" dirty="0" smtClean="0"/>
              <a:t> </a:t>
            </a:r>
          </a:p>
          <a:p>
            <a:r>
              <a:rPr lang="de-DE" sz="2000" dirty="0" smtClean="0"/>
              <a:t>Betontüren. Zu. Vierriegelt.</a:t>
            </a:r>
          </a:p>
          <a:p>
            <a:endParaRPr lang="de-DE" sz="2000" dirty="0" smtClean="0"/>
          </a:p>
          <a:p>
            <a:r>
              <a:rPr lang="de-DE" sz="1400" dirty="0" smtClean="0"/>
              <a:t>Aus: Otto F. Walter, Die verlorene Geschichte. Rowohlt. 1993, S.18</a:t>
            </a:r>
          </a:p>
        </p:txBody>
      </p:sp>
    </p:spTree>
    <p:extLst>
      <p:ext uri="{BB962C8B-B14F-4D97-AF65-F5344CB8AC3E}">
        <p14:creationId xmlns:p14="http://schemas.microsoft.com/office/powerpoint/2010/main" val="22109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983" y="0"/>
            <a:ext cx="42260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431036" y="980728"/>
            <a:ext cx="6281928" cy="4105656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1403648" y="5373216"/>
            <a:ext cx="648072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 smtClean="0"/>
              <a:t>Erzählforschung</a:t>
            </a:r>
          </a:p>
          <a:p>
            <a:r>
              <a:rPr lang="de-DE" sz="1400" dirty="0" smtClean="0"/>
              <a:t>(nach van Dijk, 1980)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506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817548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+mj-lt"/>
              </a:rPr>
              <a:t>5 Teile der Redevorbereitung</a:t>
            </a:r>
            <a:endParaRPr lang="de-DE" sz="2800" b="1" dirty="0">
              <a:latin typeface="+mj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327945" y="1988840"/>
            <a:ext cx="2892127" cy="36317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000" dirty="0" err="1" smtClean="0"/>
              <a:t>inventio</a:t>
            </a:r>
            <a:r>
              <a:rPr lang="de-DE" sz="2000" dirty="0" smtClean="0"/>
              <a:t>			</a:t>
            </a:r>
          </a:p>
          <a:p>
            <a:r>
              <a:rPr lang="de-DE" sz="2000" dirty="0" err="1"/>
              <a:t>d</a:t>
            </a:r>
            <a:r>
              <a:rPr lang="de-DE" sz="2000" dirty="0" err="1" smtClean="0"/>
              <a:t>isposition</a:t>
            </a:r>
            <a:r>
              <a:rPr lang="de-DE" sz="2000" dirty="0" smtClean="0"/>
              <a:t>		</a:t>
            </a:r>
          </a:p>
          <a:p>
            <a:r>
              <a:rPr lang="de-DE" sz="2000" u="heavy" dirty="0" err="1">
                <a:uFill>
                  <a:solidFill>
                    <a:srgbClr val="76923C"/>
                  </a:solidFill>
                </a:uFill>
                <a:ea typeface="Calibri"/>
                <a:cs typeface="Times New Roman"/>
              </a:rPr>
              <a:t>e</a:t>
            </a:r>
            <a:r>
              <a:rPr lang="de-DE" sz="2000" u="heavy" dirty="0" err="1" smtClean="0">
                <a:effectLst/>
                <a:uFill>
                  <a:solidFill>
                    <a:srgbClr val="76923C"/>
                  </a:solidFill>
                </a:uFill>
                <a:ea typeface="Calibri"/>
                <a:cs typeface="Times New Roman"/>
              </a:rPr>
              <a:t>locutio</a:t>
            </a:r>
            <a:endParaRPr lang="de-DE" sz="2000" u="heavy" dirty="0" smtClean="0">
              <a:effectLst/>
              <a:uFill>
                <a:solidFill>
                  <a:srgbClr val="76923C"/>
                </a:solidFill>
              </a:uFill>
              <a:ea typeface="Calibri"/>
              <a:cs typeface="Times New Roman"/>
            </a:endParaRPr>
          </a:p>
          <a:p>
            <a:endParaRPr lang="de-DE" sz="2000" u="heavy" dirty="0">
              <a:uFill>
                <a:solidFill>
                  <a:srgbClr val="76923C"/>
                </a:solidFill>
              </a:uFill>
              <a:ea typeface="Calibri"/>
              <a:cs typeface="Times New Roman"/>
            </a:endParaRPr>
          </a:p>
          <a:p>
            <a:r>
              <a:rPr lang="de-DE" sz="2000" dirty="0" err="1"/>
              <a:t>m</a:t>
            </a:r>
            <a:r>
              <a:rPr lang="de-DE" sz="2000" dirty="0" err="1" smtClean="0"/>
              <a:t>emoria</a:t>
            </a:r>
            <a:r>
              <a:rPr lang="de-DE" sz="2000" dirty="0" smtClean="0"/>
              <a:t>		</a:t>
            </a:r>
          </a:p>
          <a:p>
            <a:r>
              <a:rPr lang="de-DE" sz="2000" dirty="0" err="1"/>
              <a:t>p</a:t>
            </a:r>
            <a:r>
              <a:rPr lang="de-DE" sz="2000" dirty="0" err="1" smtClean="0"/>
              <a:t>ronuntiatio</a:t>
            </a:r>
            <a:r>
              <a:rPr lang="de-DE" sz="2000" dirty="0" smtClean="0"/>
              <a:t>		</a:t>
            </a:r>
            <a:endParaRPr lang="de-DE" sz="2000" dirty="0"/>
          </a:p>
          <a:p>
            <a:pPr>
              <a:lnSpc>
                <a:spcPct val="150000"/>
              </a:lnSpc>
            </a:pPr>
            <a:endParaRPr lang="de-DE" sz="20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4578076" y="1993453"/>
            <a:ext cx="28742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Stoffsammlung</a:t>
            </a:r>
          </a:p>
          <a:p>
            <a:endParaRPr lang="de-DE" sz="2000" dirty="0" smtClean="0"/>
          </a:p>
          <a:p>
            <a:r>
              <a:rPr lang="de-DE" sz="2000" dirty="0" smtClean="0"/>
              <a:t>Stoffordnung</a:t>
            </a:r>
          </a:p>
          <a:p>
            <a:endParaRPr lang="de-DE" sz="2000" u="heavy" dirty="0" smtClean="0">
              <a:effectLst/>
              <a:uFill>
                <a:solidFill>
                  <a:srgbClr val="76923C"/>
                </a:solidFill>
              </a:uFill>
              <a:ea typeface="Calibri"/>
              <a:cs typeface="Times New Roman"/>
            </a:endParaRPr>
          </a:p>
          <a:p>
            <a:r>
              <a:rPr lang="de-DE" sz="2000" u="heavy" dirty="0" smtClean="0">
                <a:effectLst/>
                <a:uFill>
                  <a:solidFill>
                    <a:srgbClr val="76923C"/>
                  </a:solidFill>
                </a:uFill>
                <a:ea typeface="Calibri"/>
                <a:cs typeface="Times New Roman"/>
              </a:rPr>
              <a:t>Formulieren</a:t>
            </a:r>
            <a:endParaRPr lang="de-DE" sz="2000" dirty="0" smtClean="0">
              <a:effectLst/>
              <a:ea typeface="Calibri"/>
              <a:cs typeface="Times New Roman"/>
            </a:endParaRPr>
          </a:p>
          <a:p>
            <a:endParaRPr lang="de-DE" sz="2000" dirty="0" smtClean="0"/>
          </a:p>
          <a:p>
            <a:r>
              <a:rPr lang="de-DE" sz="2000" dirty="0" smtClean="0"/>
              <a:t>Einprägen der Rede</a:t>
            </a:r>
          </a:p>
          <a:p>
            <a:endParaRPr lang="de-DE" sz="2000" dirty="0" smtClean="0"/>
          </a:p>
          <a:p>
            <a:r>
              <a:rPr lang="de-DE" sz="2000" dirty="0" smtClean="0"/>
              <a:t>Vortrag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478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ve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0</TotalTime>
  <Words>349</Words>
  <Application>Microsoft Office PowerPoint</Application>
  <PresentationFormat>Bildschirmpräsentation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Perspektive</vt:lpstr>
      <vt:lpstr>1. „Vortextlinguistische“ Beschäftigung mit dem Text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„Vortextlinguistische“ Beschäftigung mit dem Text</dc:title>
  <dc:creator>Isabell Winkler</dc:creator>
  <cp:lastModifiedBy>Isabell Winkler</cp:lastModifiedBy>
  <cp:revision>23</cp:revision>
  <dcterms:created xsi:type="dcterms:W3CDTF">2010-09-22T11:17:20Z</dcterms:created>
  <dcterms:modified xsi:type="dcterms:W3CDTF">2010-09-24T09:58:39Z</dcterms:modified>
</cp:coreProperties>
</file>